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2"/>
  </p:sldMasterIdLst>
  <p:notesMasterIdLst>
    <p:notesMasterId r:id="rId69"/>
  </p:notesMasterIdLst>
  <p:sldIdLst>
    <p:sldId id="346" r:id="rId3"/>
    <p:sldId id="457" r:id="rId4"/>
    <p:sldId id="458" r:id="rId5"/>
    <p:sldId id="369" r:id="rId6"/>
    <p:sldId id="408" r:id="rId7"/>
    <p:sldId id="374" r:id="rId8"/>
    <p:sldId id="396" r:id="rId9"/>
    <p:sldId id="392" r:id="rId10"/>
    <p:sldId id="393" r:id="rId11"/>
    <p:sldId id="390" r:id="rId12"/>
    <p:sldId id="397" r:id="rId13"/>
    <p:sldId id="386" r:id="rId14"/>
    <p:sldId id="387" r:id="rId15"/>
    <p:sldId id="389" r:id="rId16"/>
    <p:sldId id="395" r:id="rId17"/>
    <p:sldId id="388" r:id="rId18"/>
    <p:sldId id="394" r:id="rId19"/>
    <p:sldId id="459" r:id="rId20"/>
    <p:sldId id="409" r:id="rId21"/>
    <p:sldId id="410" r:id="rId22"/>
    <p:sldId id="411" r:id="rId23"/>
    <p:sldId id="412" r:id="rId24"/>
    <p:sldId id="413" r:id="rId25"/>
    <p:sldId id="414" r:id="rId26"/>
    <p:sldId id="415" r:id="rId27"/>
    <p:sldId id="416" r:id="rId28"/>
    <p:sldId id="417" r:id="rId29"/>
    <p:sldId id="418" r:id="rId30"/>
    <p:sldId id="419" r:id="rId31"/>
    <p:sldId id="420" r:id="rId32"/>
    <p:sldId id="421" r:id="rId33"/>
    <p:sldId id="422" r:id="rId34"/>
    <p:sldId id="423" r:id="rId35"/>
    <p:sldId id="424" r:id="rId36"/>
    <p:sldId id="425" r:id="rId37"/>
    <p:sldId id="426" r:id="rId38"/>
    <p:sldId id="427" r:id="rId39"/>
    <p:sldId id="428" r:id="rId40"/>
    <p:sldId id="429" r:id="rId41"/>
    <p:sldId id="430" r:id="rId42"/>
    <p:sldId id="431" r:id="rId43"/>
    <p:sldId id="432" r:id="rId44"/>
    <p:sldId id="433" r:id="rId45"/>
    <p:sldId id="434" r:id="rId46"/>
    <p:sldId id="435" r:id="rId47"/>
    <p:sldId id="436" r:id="rId48"/>
    <p:sldId id="437" r:id="rId49"/>
    <p:sldId id="438" r:id="rId50"/>
    <p:sldId id="439" r:id="rId51"/>
    <p:sldId id="440" r:id="rId52"/>
    <p:sldId id="441" r:id="rId53"/>
    <p:sldId id="442" r:id="rId54"/>
    <p:sldId id="443" r:id="rId55"/>
    <p:sldId id="444" r:id="rId56"/>
    <p:sldId id="445" r:id="rId57"/>
    <p:sldId id="446" r:id="rId58"/>
    <p:sldId id="447" r:id="rId59"/>
    <p:sldId id="448" r:id="rId60"/>
    <p:sldId id="450" r:id="rId61"/>
    <p:sldId id="451" r:id="rId62"/>
    <p:sldId id="452" r:id="rId63"/>
    <p:sldId id="453" r:id="rId64"/>
    <p:sldId id="454" r:id="rId65"/>
    <p:sldId id="455" r:id="rId66"/>
    <p:sldId id="456" r:id="rId67"/>
    <p:sldId id="297" r:id="rId68"/>
  </p:sldIdLst>
  <p:sldSz cx="12190413" cy="6859588"/>
  <p:notesSz cx="6858000" cy="9144000"/>
  <p:custDataLst>
    <p:tags r:id="rId7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72BF"/>
    <a:srgbClr val="0070C0"/>
    <a:srgbClr val="E25E0E"/>
    <a:srgbClr val="74AD93"/>
    <a:srgbClr val="27C5D6"/>
    <a:srgbClr val="4FC34E"/>
    <a:srgbClr val="E94E60"/>
    <a:srgbClr val="018989"/>
    <a:srgbClr val="F58C65"/>
    <a:srgbClr val="31B8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69241" autoAdjust="0"/>
  </p:normalViewPr>
  <p:slideViewPr>
    <p:cSldViewPr snapToGrid="0" showGuides="1">
      <p:cViewPr varScale="1">
        <p:scale>
          <a:sx n="46" d="100"/>
          <a:sy n="46" d="100"/>
        </p:scale>
        <p:origin x="-1440" y="-72"/>
      </p:cViewPr>
      <p:guideLst>
        <p:guide orient="horz" pos="2161"/>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 Type="http://schemas.openxmlformats.org/officeDocument/2006/relationships/slide" Target="slides/slide5.xml"/><Relationship Id="rId71"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12C8C0-A3D3-487B-AECC-CB6663EAE28D}" type="datetimeFigureOut">
              <a:rPr lang="zh-CN" altLang="en-US" smtClean="0"/>
              <a:t>2019/11/13</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49D3E0-124D-4DFF-AE99-4EA4CC201DB4}" type="slidenum">
              <a:rPr lang="zh-CN" altLang="en-US" smtClean="0"/>
              <a:t>‹#›</a:t>
            </a:fld>
            <a:endParaRPr lang="zh-CN" altLang="en-US"/>
          </a:p>
        </p:txBody>
      </p:sp>
    </p:spTree>
    <p:extLst>
      <p:ext uri="{BB962C8B-B14F-4D97-AF65-F5344CB8AC3E}">
        <p14:creationId xmlns:p14="http://schemas.microsoft.com/office/powerpoint/2010/main" val="2116711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solidFill>
                  <a:prstClr val="black"/>
                </a:solidFill>
              </a:rPr>
              <a:t>11</a:t>
            </a:fld>
            <a:endParaRPr lang="zh-CN" altLang="en-US">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solidFill>
                  <a:prstClr val="black"/>
                </a:solidFill>
              </a:rPr>
              <a:t>12</a:t>
            </a:fld>
            <a:endParaRPr lang="zh-CN" altLang="en-US">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solidFill>
                  <a:prstClr val="black"/>
                </a:solidFill>
              </a:rPr>
              <a:t>13</a:t>
            </a:fld>
            <a:endParaRPr lang="zh-CN" altLang="en-US">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solidFill>
                  <a:prstClr val="black"/>
                </a:solidFill>
              </a:rPr>
              <a:t>14</a:t>
            </a:fld>
            <a:endParaRPr lang="zh-CN" altLang="en-US">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solidFill>
                  <a:prstClr val="black"/>
                </a:solidFill>
              </a:rPr>
              <a:t>15</a:t>
            </a:fld>
            <a:endParaRPr lang="zh-CN" altLang="en-US">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solidFill>
                  <a:prstClr val="black"/>
                </a:solidFill>
              </a:rPr>
              <a:t>16</a:t>
            </a:fld>
            <a:endParaRPr lang="zh-CN" altLang="en-US">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solidFill>
                  <a:prstClr val="black"/>
                </a:solidFill>
              </a:rPr>
              <a:t>17</a:t>
            </a:fld>
            <a:endParaRPr lang="zh-CN" altLang="en-US">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849D3E0-124D-4DFF-AE99-4EA4CC201DB4}" type="slidenum">
              <a:rPr lang="zh-CN" altLang="en-US" smtClean="0"/>
              <a:t>45</a:t>
            </a:fld>
            <a:endParaRPr lang="zh-CN" altLang="en-US"/>
          </a:p>
        </p:txBody>
      </p:sp>
    </p:spTree>
    <p:extLst>
      <p:ext uri="{BB962C8B-B14F-4D97-AF65-F5344CB8AC3E}">
        <p14:creationId xmlns:p14="http://schemas.microsoft.com/office/powerpoint/2010/main" val="28970453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通过需求分析阶段、</a:t>
            </a:r>
            <a:r>
              <a:rPr lang="en-US" altLang="zh-CN" dirty="0"/>
              <a:t>Code Review</a:t>
            </a:r>
            <a:r>
              <a:rPr lang="zh-CN" altLang="en-US" dirty="0"/>
              <a:t>发现并修复</a:t>
            </a:r>
            <a:r>
              <a:rPr lang="en-US" altLang="zh-CN" dirty="0"/>
              <a:t>BUG</a:t>
            </a:r>
            <a:r>
              <a:rPr lang="zh-CN" altLang="en-US" dirty="0"/>
              <a:t>，付出的代价是最低的，只有</a:t>
            </a:r>
            <a:r>
              <a:rPr lang="en-US" altLang="zh-CN" dirty="0"/>
              <a:t>151</a:t>
            </a:r>
            <a:r>
              <a:rPr lang="zh-CN" altLang="en-US" dirty="0"/>
              <a:t>元</a:t>
            </a:r>
            <a:r>
              <a:rPr lang="en-US" altLang="zh-CN" dirty="0"/>
              <a:t>.</a:t>
            </a:r>
          </a:p>
          <a:p>
            <a:pPr marL="228600" indent="-228600">
              <a:buAutoNum type="arabicPeriod"/>
            </a:pPr>
            <a:r>
              <a:rPr lang="zh-CN" altLang="en-US" dirty="0"/>
              <a:t>通过研发项目测试，比如</a:t>
            </a:r>
            <a:r>
              <a:rPr lang="en-US" altLang="zh-CN" dirty="0"/>
              <a:t>:</a:t>
            </a:r>
            <a:r>
              <a:rPr lang="zh-CN" altLang="en-US" dirty="0"/>
              <a:t>单元测试，集成测试发现并修复</a:t>
            </a:r>
            <a:r>
              <a:rPr lang="en-US" altLang="zh-CN" dirty="0"/>
              <a:t>Bug</a:t>
            </a:r>
            <a:r>
              <a:rPr lang="zh-CN" altLang="en-US" dirty="0"/>
              <a:t>，代价就翻了</a:t>
            </a:r>
            <a:r>
              <a:rPr lang="en-US" altLang="zh-CN" dirty="0"/>
              <a:t>7.7</a:t>
            </a:r>
            <a:r>
              <a:rPr lang="zh-CN" altLang="en-US" dirty="0"/>
              <a:t>倍，达到</a:t>
            </a:r>
            <a:r>
              <a:rPr lang="en-US" altLang="zh-CN" dirty="0"/>
              <a:t>1159</a:t>
            </a:r>
            <a:r>
              <a:rPr lang="zh-CN" altLang="en-US" dirty="0"/>
              <a:t>元</a:t>
            </a:r>
            <a:r>
              <a:rPr lang="en-US" altLang="zh-CN" dirty="0"/>
              <a:t>.</a:t>
            </a:r>
          </a:p>
          <a:p>
            <a:pPr marL="228600" indent="-228600">
              <a:buAutoNum type="arabicPeriod"/>
            </a:pPr>
            <a:r>
              <a:rPr lang="zh-CN" altLang="en-US" dirty="0"/>
              <a:t>通过测试人员的测试发现</a:t>
            </a:r>
            <a:r>
              <a:rPr lang="en-US" altLang="zh-CN" dirty="0"/>
              <a:t>BUG</a:t>
            </a:r>
            <a:r>
              <a:rPr lang="zh-CN" altLang="en-US" dirty="0"/>
              <a:t>并提交问题单，花销更是达到</a:t>
            </a:r>
            <a:r>
              <a:rPr lang="en-US" altLang="zh-CN" dirty="0"/>
              <a:t>9135</a:t>
            </a:r>
            <a:r>
              <a:rPr lang="zh-CN" altLang="en-US" dirty="0"/>
              <a:t>元，翻了整整</a:t>
            </a:r>
            <a:r>
              <a:rPr lang="en-US" altLang="zh-CN" dirty="0"/>
              <a:t>60</a:t>
            </a:r>
            <a:r>
              <a:rPr lang="zh-CN" altLang="en-US" dirty="0"/>
              <a:t>倍</a:t>
            </a:r>
            <a:r>
              <a:rPr lang="en-US" altLang="zh-CN" dirty="0"/>
              <a:t>.</a:t>
            </a:r>
          </a:p>
          <a:p>
            <a:pPr marL="228600" indent="-228600">
              <a:buAutoNum type="arabicPeriod"/>
            </a:pPr>
            <a:r>
              <a:rPr lang="zh-CN" altLang="en-US" dirty="0"/>
              <a:t>通过网上问题或客户投诉来处理、修复</a:t>
            </a:r>
            <a:r>
              <a:rPr lang="en-US" altLang="zh-CN" dirty="0"/>
              <a:t>BUG</a:t>
            </a:r>
            <a:r>
              <a:rPr lang="zh-CN" altLang="en-US" dirty="0"/>
              <a:t>，无疑代价是最高的，达到</a:t>
            </a:r>
            <a:r>
              <a:rPr lang="en-US" altLang="zh-CN" dirty="0"/>
              <a:t>62982</a:t>
            </a:r>
            <a:r>
              <a:rPr lang="zh-CN" altLang="en-US" dirty="0"/>
              <a:t>，翻了</a:t>
            </a:r>
            <a:r>
              <a:rPr lang="en-US" altLang="zh-CN" dirty="0"/>
              <a:t>417</a:t>
            </a:r>
            <a:r>
              <a:rPr lang="zh-CN" altLang="en-US" dirty="0"/>
              <a:t>倍</a:t>
            </a:r>
            <a:r>
              <a:rPr lang="en-US" altLang="zh-CN" dirty="0"/>
              <a:t>.</a:t>
            </a:r>
          </a:p>
        </p:txBody>
      </p:sp>
      <p:sp>
        <p:nvSpPr>
          <p:cNvPr id="4" name="灯片编号占位符 3"/>
          <p:cNvSpPr>
            <a:spLocks noGrp="1"/>
          </p:cNvSpPr>
          <p:nvPr>
            <p:ph type="sldNum" sz="quarter" idx="10"/>
          </p:nvPr>
        </p:nvSpPr>
        <p:spPr/>
        <p:txBody>
          <a:bodyPr/>
          <a:lstStyle/>
          <a:p>
            <a:fld id="{3849D3E0-124D-4DFF-AE99-4EA4CC201DB4}" type="slidenum">
              <a:rPr lang="zh-CN" altLang="en-US" smtClean="0"/>
              <a:t>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初步定一些代码管理、项目管理、环境管理、流程管理、安全管理的一些规范，看能不能从配置管理、脚本管理、升级管理、环境管理推动产品的稳定性建设</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、赋能关键人员（性能、故障分析）</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、规范（代码规范、接口规范、脚本规范、配置规范、环境规范、网络安全规范）</a:t>
            </a:r>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solidFill>
                  <a:prstClr val="black"/>
                </a:solidFill>
              </a:rPr>
              <a:t>7</a:t>
            </a:fld>
            <a:endParaRPr lang="zh-CN" alt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solidFill>
                  <a:prstClr val="black"/>
                </a:solidFill>
              </a:rPr>
              <a:t>8</a:t>
            </a:fld>
            <a:endParaRPr lang="zh-CN" alt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solidFill>
                  <a:prstClr val="black"/>
                </a:solidFill>
              </a:rPr>
              <a:t>9</a:t>
            </a:fld>
            <a:endParaRPr lang="zh-CN" alt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solidFill>
                  <a:prstClr val="black"/>
                </a:solidFill>
              </a:rPr>
              <a:t>10</a:t>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Picture 2" descr="C:\Users\Administrator\Desktop\bt88\图片3.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38000"/>
                    </a14:imgEffect>
                  </a14:imgLayer>
                </a14:imgProps>
              </a:ext>
              <a:ext uri="{28A0092B-C50C-407E-A947-70E740481C1C}">
                <a14:useLocalDpi xmlns:a14="http://schemas.microsoft.com/office/drawing/2010/main" val="0"/>
              </a:ext>
            </a:extLst>
          </a:blip>
          <a:srcRect/>
          <a:stretch>
            <a:fillRect/>
          </a:stretch>
        </p:blipFill>
        <p:spPr bwMode="auto">
          <a:xfrm>
            <a:off x="793" y="1587"/>
            <a:ext cx="12190413" cy="6858001"/>
          </a:xfrm>
          <a:prstGeom prst="rect">
            <a:avLst/>
          </a:prstGeom>
          <a:noFill/>
        </p:spPr>
      </p:pic>
      <p:sp>
        <p:nvSpPr>
          <p:cNvPr id="4" name="矩形 3"/>
          <p:cNvSpPr/>
          <p:nvPr userDrawn="1"/>
        </p:nvSpPr>
        <p:spPr>
          <a:xfrm>
            <a:off x="-47628" y="1587"/>
            <a:ext cx="12238041" cy="6859588"/>
          </a:xfrm>
          <a:prstGeom prst="rect">
            <a:avLst/>
          </a:prstGeom>
          <a:solidFill>
            <a:srgbClr val="0070C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 name="Group 38"/>
          <p:cNvGrpSpPr/>
          <p:nvPr userDrawn="1"/>
        </p:nvGrpSpPr>
        <p:grpSpPr>
          <a:xfrm>
            <a:off x="5365999" y="5210283"/>
            <a:ext cx="1575060" cy="160804"/>
            <a:chOff x="5548426" y="3343939"/>
            <a:chExt cx="833173" cy="85061"/>
          </a:xfrm>
        </p:grpSpPr>
        <p:sp>
          <p:nvSpPr>
            <p:cNvPr id="6" name="Oval 31"/>
            <p:cNvSpPr/>
            <p:nvPr/>
          </p:nvSpPr>
          <p:spPr>
            <a:xfrm>
              <a:off x="5548426" y="3343939"/>
              <a:ext cx="85061" cy="85061"/>
            </a:xfrm>
            <a:prstGeom prst="ellipse">
              <a:avLst/>
            </a:prstGeom>
            <a:solidFill>
              <a:srgbClr val="27C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32"/>
            <p:cNvSpPr/>
            <p:nvPr/>
          </p:nvSpPr>
          <p:spPr>
            <a:xfrm>
              <a:off x="5698049" y="3343939"/>
              <a:ext cx="85061" cy="85061"/>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33"/>
            <p:cNvSpPr/>
            <p:nvPr/>
          </p:nvSpPr>
          <p:spPr>
            <a:xfrm>
              <a:off x="5847671" y="3343939"/>
              <a:ext cx="85061" cy="8506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34"/>
            <p:cNvSpPr/>
            <p:nvPr/>
          </p:nvSpPr>
          <p:spPr>
            <a:xfrm>
              <a:off x="5997294" y="3343939"/>
              <a:ext cx="85061" cy="8506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35"/>
            <p:cNvSpPr/>
            <p:nvPr/>
          </p:nvSpPr>
          <p:spPr>
            <a:xfrm>
              <a:off x="6146917" y="3343939"/>
              <a:ext cx="85061" cy="85061"/>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36"/>
            <p:cNvSpPr/>
            <p:nvPr/>
          </p:nvSpPr>
          <p:spPr>
            <a:xfrm>
              <a:off x="6296538" y="3343939"/>
              <a:ext cx="85061" cy="850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图片 11" descr="百望云.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27634" y="1266907"/>
            <a:ext cx="2486233" cy="85782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4012"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61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0613" y="1681163"/>
            <a:ext cx="51831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0613" y="2505075"/>
            <a:ext cx="5183187" cy="36861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D299AA76-77A7-4255-91F2-C619662E2E20}" type="datetimeFigureOut">
              <a:rPr lang="zh-CN" altLang="en-US" smtClean="0"/>
              <a:t>2019/11/13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5C39FF0-C2AE-47E6-820F-A4D238F1659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299AA76-77A7-4255-91F2-C619662E2E20}" type="datetimeFigureOut">
              <a:rPr lang="zh-CN" altLang="en-US" smtClean="0"/>
              <a:t>2019/11/13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5C39FF0-C2AE-47E6-820F-A4D238F1659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299AA76-77A7-4255-91F2-C619662E2E20}" type="datetimeFigureOut">
              <a:rPr lang="zh-CN" altLang="en-US" smtClean="0"/>
              <a:t>2019/11/13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5C39FF0-C2AE-47E6-820F-A4D238F1659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0612" cy="48752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299AA76-77A7-4255-91F2-C619662E2E20}" type="datetimeFigureOut">
              <a:rPr lang="zh-CN" altLang="en-US" smtClean="0"/>
              <a:t>2019/11/13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5C39FF0-C2AE-47E6-820F-A4D238F1659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0612" cy="487521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299AA76-77A7-4255-91F2-C619662E2E20}" type="datetimeFigureOut">
              <a:rPr lang="zh-CN" altLang="en-US" smtClean="0"/>
              <a:t>2019/11/13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5C39FF0-C2AE-47E6-820F-A4D238F1659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299AA76-77A7-4255-91F2-C619662E2E20}" type="datetimeFigureOut">
              <a:rPr lang="zh-CN" altLang="en-US" smtClean="0"/>
              <a:t>2019/11/13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C39FF0-C2AE-47E6-820F-A4D238F1659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7313" cy="58134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34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299AA76-77A7-4255-91F2-C619662E2E20}" type="datetimeFigureOut">
              <a:rPr lang="zh-CN" altLang="en-US" smtClean="0"/>
              <a:t>2019/11/13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C39FF0-C2AE-47E6-820F-A4D238F1659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3" name="图片 2" descr="LOGO百望云.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47284" y="250479"/>
            <a:ext cx="1284571" cy="443215"/>
          </a:xfrm>
          <a:prstGeom prst="rect">
            <a:avLst/>
          </a:prstGeom>
        </p:spPr>
      </p:pic>
      <p:sp>
        <p:nvSpPr>
          <p:cNvPr id="4" name="文本框 3"/>
          <p:cNvSpPr txBox="1"/>
          <p:nvPr userDrawn="1"/>
        </p:nvSpPr>
        <p:spPr>
          <a:xfrm>
            <a:off x="10562447" y="702572"/>
            <a:ext cx="1454244" cy="261610"/>
          </a:xfrm>
          <a:prstGeom prst="rect">
            <a:avLst/>
          </a:prstGeom>
          <a:noFill/>
        </p:spPr>
        <p:txBody>
          <a:bodyPr wrap="none" rtlCol="0">
            <a:spAutoFit/>
          </a:bodyPr>
          <a:lstStyle/>
          <a:p>
            <a:r>
              <a:rPr kumimoji="1" lang="zh-CN" altLang="en-US" sz="1100" dirty="0">
                <a:solidFill>
                  <a:schemeClr val="bg1">
                    <a:lumMod val="75000"/>
                  </a:schemeClr>
                </a:solidFill>
                <a:latin typeface="微软雅黑" panose="020B0503020204020204" pitchFamily="34" charset="-122"/>
                <a:ea typeface="微软雅黑" panose="020B0503020204020204" pitchFamily="34" charset="-122"/>
                <a:cs typeface="Heiti SC Light"/>
              </a:rPr>
              <a:t>百望云数字商业平台</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cxnSp>
        <p:nvCxnSpPr>
          <p:cNvPr id="2" name="直线连接符 17"/>
          <p:cNvCxnSpPr/>
          <p:nvPr userDrawn="1"/>
        </p:nvCxnSpPr>
        <p:spPr>
          <a:xfrm>
            <a:off x="0" y="904822"/>
            <a:ext cx="10350837" cy="0"/>
          </a:xfrm>
          <a:prstGeom prst="line">
            <a:avLst/>
          </a:prstGeom>
          <a:ln w="38100" cmpd="sng">
            <a:solidFill>
              <a:srgbClr val="1772BF"/>
            </a:solidFill>
            <a:prstDash val="dot"/>
          </a:ln>
          <a:effectLst/>
        </p:spPr>
        <p:style>
          <a:lnRef idx="2">
            <a:schemeClr val="accent1"/>
          </a:lnRef>
          <a:fillRef idx="0">
            <a:schemeClr val="accent1"/>
          </a:fillRef>
          <a:effectRef idx="1">
            <a:schemeClr val="accent1"/>
          </a:effectRef>
          <a:fontRef idx="minor">
            <a:schemeClr val="tx1"/>
          </a:fontRef>
        </p:style>
      </p:cxnSp>
      <p:pic>
        <p:nvPicPr>
          <p:cNvPr id="5" name="图片 4" descr="LOGO百望云.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47284" y="250479"/>
            <a:ext cx="1284571" cy="443215"/>
          </a:xfrm>
          <a:prstGeom prst="rect">
            <a:avLst/>
          </a:prstGeom>
        </p:spPr>
      </p:pic>
      <p:sp>
        <p:nvSpPr>
          <p:cNvPr id="6" name="文本框 5"/>
          <p:cNvSpPr txBox="1"/>
          <p:nvPr userDrawn="1"/>
        </p:nvSpPr>
        <p:spPr>
          <a:xfrm>
            <a:off x="10562447" y="702572"/>
            <a:ext cx="1454244" cy="261610"/>
          </a:xfrm>
          <a:prstGeom prst="rect">
            <a:avLst/>
          </a:prstGeom>
          <a:noFill/>
        </p:spPr>
        <p:txBody>
          <a:bodyPr wrap="none" rtlCol="0">
            <a:spAutoFit/>
          </a:bodyPr>
          <a:lstStyle/>
          <a:p>
            <a:r>
              <a:rPr kumimoji="1" lang="zh-CN" altLang="en-US" sz="1100" dirty="0">
                <a:solidFill>
                  <a:schemeClr val="bg1">
                    <a:lumMod val="75000"/>
                  </a:schemeClr>
                </a:solidFill>
                <a:latin typeface="微软雅黑" panose="020B0503020204020204" pitchFamily="34" charset="-122"/>
                <a:ea typeface="微软雅黑" panose="020B0503020204020204" pitchFamily="34" charset="-122"/>
                <a:cs typeface="Heiti SC Light"/>
              </a:rPr>
              <a:t>百望云数字商业平台</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092" y="365211"/>
            <a:ext cx="10514231" cy="132587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092" y="6357823"/>
            <a:ext cx="2742843" cy="365210"/>
          </a:xfrm>
          <a:prstGeom prst="rect">
            <a:avLst/>
          </a:prstGeom>
        </p:spPr>
        <p:txBody>
          <a:bodyPr/>
          <a:lstStyle/>
          <a:p>
            <a:fld id="{4C4388EF-52D1-4258-9BE5-BCD010C7D4DE}" type="datetimeFigureOut">
              <a:rPr lang="zh-CN" altLang="en-US" smtClean="0"/>
              <a:t>2019/11/13</a:t>
            </a:fld>
            <a:endParaRPr lang="zh-CN" altLang="en-US"/>
          </a:p>
        </p:txBody>
      </p:sp>
      <p:sp>
        <p:nvSpPr>
          <p:cNvPr id="4" name="页脚占位符 3"/>
          <p:cNvSpPr>
            <a:spLocks noGrp="1"/>
          </p:cNvSpPr>
          <p:nvPr>
            <p:ph type="ftr" sz="quarter" idx="11"/>
          </p:nvPr>
        </p:nvSpPr>
        <p:spPr>
          <a:xfrm>
            <a:off x="4038075" y="6357823"/>
            <a:ext cx="4114264" cy="365210"/>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09480" y="6357823"/>
            <a:ext cx="2742843" cy="365210"/>
          </a:xfrm>
          <a:prstGeom prst="rect">
            <a:avLst/>
          </a:prstGeom>
        </p:spPr>
        <p:txBody>
          <a:bodyPr/>
          <a:lstStyle/>
          <a:p>
            <a:fld id="{3D3EE65E-57D2-4566-898C-4F2076833F8D}"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2" descr="C:\Users\Administrator\Desktop\bt88\图片3.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38000"/>
                    </a14:imgEffect>
                  </a14:imgLayer>
                </a14:imgProps>
              </a:ext>
              <a:ext uri="{28A0092B-C50C-407E-A947-70E740481C1C}">
                <a14:useLocalDpi xmlns:a14="http://schemas.microsoft.com/office/drawing/2010/main" val="0"/>
              </a:ext>
            </a:extLst>
          </a:blip>
          <a:srcRect/>
          <a:stretch>
            <a:fillRect/>
          </a:stretch>
        </p:blipFill>
        <p:spPr bwMode="auto">
          <a:xfrm>
            <a:off x="793" y="1587"/>
            <a:ext cx="12190413" cy="6858001"/>
          </a:xfrm>
          <a:prstGeom prst="rect">
            <a:avLst/>
          </a:prstGeom>
          <a:noFill/>
        </p:spPr>
      </p:pic>
      <p:sp>
        <p:nvSpPr>
          <p:cNvPr id="11" name="矩形 10"/>
          <p:cNvSpPr/>
          <p:nvPr userDrawn="1"/>
        </p:nvSpPr>
        <p:spPr>
          <a:xfrm>
            <a:off x="-47628" y="1587"/>
            <a:ext cx="12238041" cy="6859588"/>
          </a:xfrm>
          <a:prstGeom prst="rect">
            <a:avLst/>
          </a:prstGeom>
          <a:solidFill>
            <a:srgbClr val="0070C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Rectangle 5"/>
          <p:cNvSpPr/>
          <p:nvPr userDrawn="1"/>
        </p:nvSpPr>
        <p:spPr>
          <a:xfrm>
            <a:off x="-15573" y="311734"/>
            <a:ext cx="3710878" cy="1446550"/>
          </a:xfrm>
          <a:prstGeom prst="rect">
            <a:avLst/>
          </a:prstGeom>
        </p:spPr>
        <p:txBody>
          <a:bodyPr wrap="square">
            <a:spAutoFit/>
          </a:bodyPr>
          <a:lstStyle/>
          <a:p>
            <a:pPr algn="r"/>
            <a:r>
              <a:rPr lang="en-US" altLang="zh-CN" sz="4400" b="1" spc="300" dirty="0">
                <a:solidFill>
                  <a:schemeClr val="bg1"/>
                </a:solidFill>
                <a:latin typeface="微软雅黑" panose="020B0503020204020204" pitchFamily="34" charset="-122"/>
                <a:ea typeface="微软雅黑" panose="020B0503020204020204" pitchFamily="34" charset="-122"/>
              </a:rPr>
              <a:t>CONTENTS</a:t>
            </a:r>
          </a:p>
          <a:p>
            <a:pPr algn="r"/>
            <a:r>
              <a:rPr lang="zh-CN" altLang="en-US" sz="4400" b="1" spc="300" dirty="0">
                <a:solidFill>
                  <a:schemeClr val="bg1"/>
                </a:solidFill>
                <a:latin typeface="微软雅黑" panose="020B0503020204020204" pitchFamily="34" charset="-122"/>
                <a:ea typeface="微软雅黑" panose="020B0503020204020204" pitchFamily="34" charset="-122"/>
              </a:rPr>
              <a:t>目录</a:t>
            </a:r>
          </a:p>
        </p:txBody>
      </p:sp>
      <p:grpSp>
        <p:nvGrpSpPr>
          <p:cNvPr id="4" name="Group 38"/>
          <p:cNvGrpSpPr/>
          <p:nvPr userDrawn="1"/>
        </p:nvGrpSpPr>
        <p:grpSpPr>
          <a:xfrm>
            <a:off x="1971674" y="1931306"/>
            <a:ext cx="1575060" cy="160804"/>
            <a:chOff x="5548426" y="3343939"/>
            <a:chExt cx="833173" cy="85061"/>
          </a:xfrm>
        </p:grpSpPr>
        <p:sp>
          <p:nvSpPr>
            <p:cNvPr id="5" name="Oval 31"/>
            <p:cNvSpPr/>
            <p:nvPr/>
          </p:nvSpPr>
          <p:spPr>
            <a:xfrm>
              <a:off x="5548426" y="3343939"/>
              <a:ext cx="85061" cy="85061"/>
            </a:xfrm>
            <a:prstGeom prst="ellipse">
              <a:avLst/>
            </a:prstGeom>
            <a:solidFill>
              <a:srgbClr val="27C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32"/>
            <p:cNvSpPr/>
            <p:nvPr/>
          </p:nvSpPr>
          <p:spPr>
            <a:xfrm>
              <a:off x="5698049" y="3343939"/>
              <a:ext cx="85061" cy="85061"/>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33"/>
            <p:cNvSpPr/>
            <p:nvPr/>
          </p:nvSpPr>
          <p:spPr>
            <a:xfrm>
              <a:off x="5847671" y="3343939"/>
              <a:ext cx="85061" cy="8506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34"/>
            <p:cNvSpPr/>
            <p:nvPr/>
          </p:nvSpPr>
          <p:spPr>
            <a:xfrm>
              <a:off x="5997294" y="3343939"/>
              <a:ext cx="85061" cy="8506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35"/>
            <p:cNvSpPr/>
            <p:nvPr/>
          </p:nvSpPr>
          <p:spPr>
            <a:xfrm>
              <a:off x="6146917" y="3343939"/>
              <a:ext cx="85061" cy="85061"/>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36"/>
            <p:cNvSpPr/>
            <p:nvPr/>
          </p:nvSpPr>
          <p:spPr>
            <a:xfrm>
              <a:off x="6296538" y="3343939"/>
              <a:ext cx="85061" cy="850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2413" cy="2389187"/>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3625"/>
            <a:ext cx="9142413" cy="16557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299AA76-77A7-4255-91F2-C619662E2E20}" type="datetimeFigureOut">
              <a:rPr lang="zh-CN" altLang="en-US" smtClean="0"/>
              <a:t>2019/11/13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C39FF0-C2AE-47E6-820F-A4D238F1659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299AA76-77A7-4255-91F2-C619662E2E20}" type="datetimeFigureOut">
              <a:rPr lang="zh-CN" altLang="en-US" smtClean="0"/>
              <a:t>2019/11/13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C39FF0-C2AE-47E6-820F-A4D238F1659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4013" cy="2854325"/>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91050"/>
            <a:ext cx="10514013" cy="150018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299AA76-77A7-4255-91F2-C619662E2E20}" type="datetimeFigureOut">
              <a:rPr lang="zh-CN" altLang="en-US" smtClean="0"/>
              <a:t>2019/11/13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C39FF0-C2AE-47E6-820F-A4D238F1659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0013" cy="43529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0613" y="1825625"/>
            <a:ext cx="5181600" cy="43529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D299AA76-77A7-4255-91F2-C619662E2E20}" type="datetimeFigureOut">
              <a:rPr lang="zh-CN" altLang="en-US" smtClean="0"/>
              <a:t>2019/11/13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5C39FF0-C2AE-47E6-820F-A4D238F1659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4013"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4013" cy="4352925"/>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7938"/>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99AA76-77A7-4255-91F2-C619662E2E20}" type="datetimeFigureOut">
              <a:rPr lang="zh-CN" altLang="en-US" smtClean="0"/>
              <a:t>2019/11/13</a:t>
            </a:fld>
            <a:endParaRPr lang="zh-CN" altLang="en-US"/>
          </a:p>
        </p:txBody>
      </p:sp>
      <p:sp>
        <p:nvSpPr>
          <p:cNvPr id="5" name="页脚占位符 4"/>
          <p:cNvSpPr>
            <a:spLocks noGrp="1"/>
          </p:cNvSpPr>
          <p:nvPr>
            <p:ph type="ftr" sz="quarter" idx="3"/>
          </p:nvPr>
        </p:nvSpPr>
        <p:spPr>
          <a:xfrm>
            <a:off x="4038600" y="6357938"/>
            <a:ext cx="4113213"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09013" y="63579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C39FF0-C2AE-47E6-820F-A4D238F1659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cnblogs.com/xzjf/p/8466858.html" TargetMode="Externa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5"/>
          <p:cNvSpPr/>
          <p:nvPr/>
        </p:nvSpPr>
        <p:spPr>
          <a:xfrm>
            <a:off x="3128630" y="3005329"/>
            <a:ext cx="5934739" cy="1446550"/>
          </a:xfrm>
          <a:prstGeom prst="rect">
            <a:avLst/>
          </a:prstGeom>
        </p:spPr>
        <p:txBody>
          <a:bodyPr wrap="square">
            <a:spAutoFit/>
          </a:bodyPr>
          <a:lstStyle/>
          <a:p>
            <a:pPr algn="ctr"/>
            <a:r>
              <a:rPr lang="zh-CN" altLang="en-US" sz="4400" b="1" spc="300" dirty="0">
                <a:solidFill>
                  <a:schemeClr val="bg1"/>
                </a:solidFill>
                <a:latin typeface="微软雅黑" panose="020B0503020204020204" pitchFamily="34" charset="-122"/>
                <a:ea typeface="微软雅黑" panose="020B0503020204020204" pitchFamily="34" charset="-122"/>
              </a:rPr>
              <a:t>产品交付流程及</a:t>
            </a:r>
            <a:r>
              <a:rPr lang="zh-CN" altLang="en-US" sz="4400" b="1" spc="300" dirty="0" smtClean="0">
                <a:solidFill>
                  <a:schemeClr val="bg1"/>
                </a:solidFill>
                <a:latin typeface="微软雅黑" panose="020B0503020204020204" pitchFamily="34" charset="-122"/>
                <a:ea typeface="微软雅黑" panose="020B0503020204020204" pitchFamily="34" charset="-122"/>
              </a:rPr>
              <a:t>规范</a:t>
            </a:r>
            <a:endParaRPr lang="en-US" altLang="zh-CN" sz="4400" b="1" spc="300" dirty="0" smtClean="0">
              <a:solidFill>
                <a:schemeClr val="bg1"/>
              </a:solidFill>
              <a:latin typeface="微软雅黑" panose="020B0503020204020204" pitchFamily="34" charset="-122"/>
              <a:ea typeface="微软雅黑" panose="020B0503020204020204" pitchFamily="34" charset="-122"/>
            </a:endParaRPr>
          </a:p>
          <a:p>
            <a:pPr algn="ctr"/>
            <a:r>
              <a:rPr lang="en-US" altLang="zh-CN" sz="4400" b="1" spc="300" dirty="0" smtClean="0">
                <a:solidFill>
                  <a:schemeClr val="bg1"/>
                </a:solidFill>
                <a:latin typeface="微软雅黑" panose="020B0503020204020204" pitchFamily="34" charset="-122"/>
                <a:ea typeface="微软雅黑" panose="020B0503020204020204" pitchFamily="34" charset="-122"/>
              </a:rPr>
              <a:t>SQL</a:t>
            </a:r>
            <a:r>
              <a:rPr lang="zh-CN" altLang="en-US" sz="4400" b="1" spc="300" dirty="0" smtClean="0">
                <a:solidFill>
                  <a:schemeClr val="bg1"/>
                </a:solidFill>
                <a:latin typeface="微软雅黑" panose="020B0503020204020204" pitchFamily="34" charset="-122"/>
                <a:ea typeface="微软雅黑" panose="020B0503020204020204" pitchFamily="34" charset="-122"/>
              </a:rPr>
              <a:t>优化</a:t>
            </a:r>
            <a:r>
              <a:rPr lang="en-US" altLang="zh-CN" sz="4400" b="1" spc="300" dirty="0" smtClean="0">
                <a:solidFill>
                  <a:schemeClr val="bg1"/>
                </a:solidFill>
                <a:latin typeface="微软雅黑" panose="020B0503020204020204" pitchFamily="34" charset="-122"/>
                <a:ea typeface="微软雅黑" panose="020B0503020204020204" pitchFamily="34" charset="-122"/>
              </a:rPr>
              <a:t>123</a:t>
            </a:r>
            <a:endParaRPr lang="zh-CN" altLang="en-US" sz="44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0" y="64156"/>
            <a:ext cx="5449489" cy="873075"/>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dirty="0">
                <a:solidFill>
                  <a:srgbClr val="0070C0"/>
                </a:solidFill>
                <a:latin typeface="微软雅黑" panose="020B0503020204020204" pitchFamily="34" charset="-122"/>
                <a:ea typeface="微软雅黑" panose="020B0503020204020204" pitchFamily="34" charset="-122"/>
              </a:rPr>
              <a:t>环境规范</a:t>
            </a:r>
          </a:p>
        </p:txBody>
      </p:sp>
      <p:cxnSp>
        <p:nvCxnSpPr>
          <p:cNvPr id="18" name="直线连接符 17"/>
          <p:cNvCxnSpPr/>
          <p:nvPr/>
        </p:nvCxnSpPr>
        <p:spPr>
          <a:xfrm>
            <a:off x="0" y="904822"/>
            <a:ext cx="10350837" cy="0"/>
          </a:xfrm>
          <a:prstGeom prst="line">
            <a:avLst/>
          </a:prstGeom>
          <a:ln w="38100" cmpd="sng">
            <a:solidFill>
              <a:srgbClr val="1772BF"/>
            </a:solidFill>
            <a:prstDash val="dot"/>
          </a:ln>
          <a:effectLst/>
        </p:spPr>
        <p:style>
          <a:lnRef idx="2">
            <a:schemeClr val="accent1"/>
          </a:lnRef>
          <a:fillRef idx="0">
            <a:schemeClr val="accent1"/>
          </a:fillRef>
          <a:effectRef idx="1">
            <a:schemeClr val="accent1"/>
          </a:effectRef>
          <a:fontRef idx="minor">
            <a:schemeClr val="tx1"/>
          </a:fontRef>
        </p:style>
      </p:cxnSp>
      <p:sp>
        <p:nvSpPr>
          <p:cNvPr id="52" name="矩形 51"/>
          <p:cNvSpPr/>
          <p:nvPr/>
        </p:nvSpPr>
        <p:spPr>
          <a:xfrm>
            <a:off x="1445145" y="1399753"/>
            <a:ext cx="2186804" cy="9899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开发环境</a:t>
            </a:r>
            <a:endParaRPr lang="en-US" altLang="zh-CN" dirty="0"/>
          </a:p>
          <a:p>
            <a:pPr algn="ctr"/>
            <a:r>
              <a:rPr lang="zh-CN" altLang="en-US" dirty="0"/>
              <a:t>（开发单元自测）</a:t>
            </a:r>
          </a:p>
        </p:txBody>
      </p:sp>
      <p:sp>
        <p:nvSpPr>
          <p:cNvPr id="53" name="矩形 52"/>
          <p:cNvSpPr/>
          <p:nvPr/>
        </p:nvSpPr>
        <p:spPr>
          <a:xfrm>
            <a:off x="3933444" y="1399753"/>
            <a:ext cx="2186804" cy="9899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测试环境</a:t>
            </a:r>
            <a:endParaRPr lang="en-US" altLang="zh-CN" dirty="0"/>
          </a:p>
          <a:p>
            <a:pPr algn="ctr"/>
            <a:r>
              <a:rPr lang="zh-CN" altLang="en-US" dirty="0"/>
              <a:t>（测试联调测试）</a:t>
            </a:r>
          </a:p>
        </p:txBody>
      </p:sp>
      <p:sp>
        <p:nvSpPr>
          <p:cNvPr id="54" name="矩形 53"/>
          <p:cNvSpPr/>
          <p:nvPr/>
        </p:nvSpPr>
        <p:spPr>
          <a:xfrm>
            <a:off x="6392004" y="1399753"/>
            <a:ext cx="2186804" cy="9899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预生产环境</a:t>
            </a:r>
            <a:endParaRPr lang="en-US" altLang="zh-CN" dirty="0"/>
          </a:p>
          <a:p>
            <a:pPr algn="ctr"/>
            <a:r>
              <a:rPr lang="zh-CN" altLang="en-US" dirty="0"/>
              <a:t>（测试线上问题验证）</a:t>
            </a:r>
          </a:p>
        </p:txBody>
      </p:sp>
      <p:sp>
        <p:nvSpPr>
          <p:cNvPr id="55" name="矩形 54"/>
          <p:cNvSpPr/>
          <p:nvPr/>
        </p:nvSpPr>
        <p:spPr>
          <a:xfrm>
            <a:off x="8880303" y="1399753"/>
            <a:ext cx="2186804" cy="9899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生产环境</a:t>
            </a:r>
            <a:endParaRPr lang="en-US" altLang="zh-CN" dirty="0"/>
          </a:p>
          <a:p>
            <a:pPr algn="ctr"/>
            <a:r>
              <a:rPr lang="zh-CN" altLang="en-US" dirty="0"/>
              <a:t>（客户生产环境）</a:t>
            </a:r>
          </a:p>
        </p:txBody>
      </p:sp>
      <p:sp>
        <p:nvSpPr>
          <p:cNvPr id="56" name="矩形 55"/>
          <p:cNvSpPr/>
          <p:nvPr/>
        </p:nvSpPr>
        <p:spPr>
          <a:xfrm>
            <a:off x="1445145" y="2702943"/>
            <a:ext cx="2186804" cy="9255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开发环境</a:t>
            </a:r>
            <a:endParaRPr lang="en-US" altLang="zh-CN" dirty="0"/>
          </a:p>
          <a:p>
            <a:pPr algn="ctr"/>
            <a:r>
              <a:rPr lang="zh-CN" altLang="en-US" dirty="0"/>
              <a:t>（开发测试客户问题验证）</a:t>
            </a:r>
          </a:p>
        </p:txBody>
      </p:sp>
      <p:sp>
        <p:nvSpPr>
          <p:cNvPr id="58" name="矩形 57"/>
          <p:cNvSpPr/>
          <p:nvPr/>
        </p:nvSpPr>
        <p:spPr>
          <a:xfrm>
            <a:off x="4716449" y="2702943"/>
            <a:ext cx="3862359" cy="92558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客户本地预生产环境</a:t>
            </a:r>
            <a:endParaRPr lang="en-US" altLang="zh-CN" dirty="0"/>
          </a:p>
          <a:p>
            <a:pPr algn="ctr"/>
            <a:r>
              <a:rPr lang="zh-CN" altLang="en-US" dirty="0"/>
              <a:t>（技术支持线上问题验证）</a:t>
            </a:r>
          </a:p>
        </p:txBody>
      </p:sp>
      <p:sp>
        <p:nvSpPr>
          <p:cNvPr id="59" name="矩形 58"/>
          <p:cNvSpPr/>
          <p:nvPr/>
        </p:nvSpPr>
        <p:spPr>
          <a:xfrm>
            <a:off x="8880303" y="2702943"/>
            <a:ext cx="2186804" cy="92558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客户本地生产环境</a:t>
            </a:r>
            <a:endParaRPr lang="en-US" altLang="zh-CN" dirty="0"/>
          </a:p>
          <a:p>
            <a:pPr algn="ctr"/>
            <a:r>
              <a:rPr lang="zh-CN" altLang="en-US" dirty="0"/>
              <a:t>（客户生产环境）</a:t>
            </a:r>
          </a:p>
        </p:txBody>
      </p:sp>
      <p:sp>
        <p:nvSpPr>
          <p:cNvPr id="60" name="文本框 59"/>
          <p:cNvSpPr txBox="1"/>
          <p:nvPr/>
        </p:nvSpPr>
        <p:spPr>
          <a:xfrm>
            <a:off x="304607" y="1744418"/>
            <a:ext cx="868782" cy="332399"/>
          </a:xfrm>
          <a:prstGeom prst="rect">
            <a:avLst/>
          </a:prstGeom>
          <a:noFill/>
          <a:ln>
            <a:noFill/>
          </a:ln>
        </p:spPr>
        <p:txBody>
          <a:bodyPr wrap="square" lIns="0" tIns="0" rIns="0" bIns="0">
            <a:spAutoFit/>
          </a:bodyPr>
          <a:lstStyle>
            <a:defPPr>
              <a:defRPr lang="zh-CN"/>
            </a:defPPr>
            <a:lvl1pPr>
              <a:lnSpc>
                <a:spcPct val="120000"/>
              </a:lnSpc>
              <a:buFont typeface="Arial" panose="020B0604020202020204" pitchFamily="34" charset="0"/>
              <a:buNone/>
              <a:defRPr sz="1400" b="1">
                <a:solidFill>
                  <a:schemeClr val="bg1">
                    <a:lumMod val="50000"/>
                  </a:schemeClr>
                </a:solidFill>
                <a:latin typeface="微软雅黑 Light" panose="020B0502040204020203" pitchFamily="34" charset="-122"/>
                <a:ea typeface="微软雅黑 Light" panose="020B0502040204020203" pitchFamily="34" charset="-122"/>
              </a:defRPr>
            </a:lvl1pPr>
          </a:lstStyle>
          <a:p>
            <a:r>
              <a:rPr lang="zh-CN" altLang="en-US" sz="1800" dirty="0">
                <a:solidFill>
                  <a:srgbClr val="0070C0"/>
                </a:solidFill>
              </a:rPr>
              <a:t>百望云</a:t>
            </a:r>
          </a:p>
        </p:txBody>
      </p:sp>
      <p:sp>
        <p:nvSpPr>
          <p:cNvPr id="61" name="文本框 60"/>
          <p:cNvSpPr txBox="1"/>
          <p:nvPr/>
        </p:nvSpPr>
        <p:spPr>
          <a:xfrm>
            <a:off x="222259" y="2999536"/>
            <a:ext cx="951129" cy="306046"/>
          </a:xfrm>
          <a:prstGeom prst="rect">
            <a:avLst/>
          </a:prstGeom>
          <a:noFill/>
          <a:ln>
            <a:noFill/>
          </a:ln>
        </p:spPr>
        <p:txBody>
          <a:bodyPr wrap="square" lIns="0" tIns="0" rIns="0" bIns="0">
            <a:spAutoFit/>
          </a:bodyPr>
          <a:lstStyle>
            <a:defPPr>
              <a:defRPr lang="zh-CN"/>
            </a:defPPr>
            <a:lvl1pPr>
              <a:lnSpc>
                <a:spcPct val="120000"/>
              </a:lnSpc>
              <a:buFont typeface="Arial" panose="020B0604020202020204" pitchFamily="34" charset="0"/>
              <a:buNone/>
              <a:defRPr sz="1400" b="1">
                <a:solidFill>
                  <a:schemeClr val="bg1">
                    <a:lumMod val="50000"/>
                  </a:schemeClr>
                </a:solidFill>
                <a:latin typeface="微软雅黑 Light" panose="020B0502040204020203" pitchFamily="34" charset="-122"/>
                <a:ea typeface="微软雅黑 Light" panose="020B0502040204020203" pitchFamily="34" charset="-122"/>
              </a:defRPr>
            </a:lvl1pPr>
          </a:lstStyle>
          <a:p>
            <a:r>
              <a:rPr lang="zh-CN" altLang="en-US" sz="1800" dirty="0">
                <a:solidFill>
                  <a:srgbClr val="0070C0"/>
                </a:solidFill>
              </a:rPr>
              <a:t>大客户</a:t>
            </a:r>
          </a:p>
        </p:txBody>
      </p:sp>
      <p:sp>
        <p:nvSpPr>
          <p:cNvPr id="62" name="矩形 61"/>
          <p:cNvSpPr/>
          <p:nvPr/>
        </p:nvSpPr>
        <p:spPr>
          <a:xfrm>
            <a:off x="1435061" y="3863009"/>
            <a:ext cx="10289010" cy="2677656"/>
          </a:xfrm>
          <a:prstGeom prst="rect">
            <a:avLst/>
          </a:prstGeom>
        </p:spPr>
        <p:txBody>
          <a:bodyPr wrap="square">
            <a:spAutoFit/>
          </a:bodyPr>
          <a:lstStyle/>
          <a:p>
            <a:pPr fontAlgn="t"/>
            <a:r>
              <a:rPr lang="en-US" altLang="zh-CN" sz="2800" dirty="0">
                <a:latin typeface="微软雅黑" panose="020B0503020204020204" pitchFamily="34" charset="-122"/>
                <a:ea typeface="微软雅黑" panose="020B0503020204020204" pitchFamily="34" charset="-122"/>
              </a:rPr>
              <a:t>1</a:t>
            </a:r>
            <a:r>
              <a:rPr lang="zh-CN" altLang="en-US" sz="2800" dirty="0">
                <a:latin typeface="微软雅黑" panose="020B0503020204020204" pitchFamily="34" charset="-122"/>
                <a:ea typeface="微软雅黑" panose="020B0503020204020204" pitchFamily="34" charset="-122"/>
              </a:rPr>
              <a:t>、环境隔离、配置隔离，不允许互相调用</a:t>
            </a:r>
            <a:endParaRPr lang="en-US" altLang="zh-CN" sz="2800" dirty="0">
              <a:latin typeface="微软雅黑" panose="020B0503020204020204" pitchFamily="34" charset="-122"/>
              <a:ea typeface="微软雅黑" panose="020B0503020204020204" pitchFamily="34" charset="-122"/>
            </a:endParaRPr>
          </a:p>
          <a:p>
            <a:pPr fontAlgn="t"/>
            <a:r>
              <a:rPr lang="en-US" altLang="zh-CN" sz="2800" dirty="0">
                <a:latin typeface="微软雅黑" panose="020B0503020204020204" pitchFamily="34" charset="-122"/>
                <a:ea typeface="微软雅黑" panose="020B0503020204020204" pitchFamily="34" charset="-122"/>
              </a:rPr>
              <a:t>2</a:t>
            </a:r>
            <a:r>
              <a:rPr lang="zh-CN" altLang="en-US" sz="2800" dirty="0">
                <a:latin typeface="微软雅黑" panose="020B0503020204020204" pitchFamily="34" charset="-122"/>
                <a:ea typeface="微软雅黑" panose="020B0503020204020204" pitchFamily="34" charset="-122"/>
              </a:rPr>
              <a:t>、开发只允许在开发环境上测试，不允许在测试环境上测试</a:t>
            </a:r>
            <a:endParaRPr lang="en-US" altLang="zh-CN" sz="2800" dirty="0">
              <a:latin typeface="微软雅黑" panose="020B0503020204020204" pitchFamily="34" charset="-122"/>
              <a:ea typeface="微软雅黑" panose="020B0503020204020204" pitchFamily="34" charset="-122"/>
            </a:endParaRPr>
          </a:p>
          <a:p>
            <a:pPr fontAlgn="t"/>
            <a:r>
              <a:rPr lang="en-US" altLang="zh-CN" sz="2800" dirty="0">
                <a:latin typeface="微软雅黑" panose="020B0503020204020204" pitchFamily="34" charset="-122"/>
                <a:ea typeface="微软雅黑" panose="020B0503020204020204" pitchFamily="34" charset="-122"/>
              </a:rPr>
              <a:t>3</a:t>
            </a:r>
            <a:r>
              <a:rPr lang="zh-CN" altLang="en-US" sz="2800" dirty="0">
                <a:latin typeface="微软雅黑" panose="020B0503020204020204" pitchFamily="34" charset="-122"/>
                <a:ea typeface="微软雅黑" panose="020B0503020204020204" pitchFamily="34" charset="-122"/>
              </a:rPr>
              <a:t>、测试环境、预生产、生产环境交个测试做整体质量管控</a:t>
            </a:r>
            <a:endParaRPr lang="en-US" altLang="zh-CN" sz="2800" dirty="0">
              <a:latin typeface="微软雅黑" panose="020B0503020204020204" pitchFamily="34" charset="-122"/>
              <a:ea typeface="微软雅黑" panose="020B0503020204020204" pitchFamily="34" charset="-122"/>
            </a:endParaRPr>
          </a:p>
          <a:p>
            <a:pPr fontAlgn="t"/>
            <a:r>
              <a:rPr lang="en-US" altLang="zh-CN" sz="2800" dirty="0">
                <a:latin typeface="微软雅黑" panose="020B0503020204020204" pitchFamily="34" charset="-122"/>
                <a:ea typeface="微软雅黑" panose="020B0503020204020204" pitchFamily="34" charset="-122"/>
              </a:rPr>
              <a:t>4</a:t>
            </a:r>
            <a:r>
              <a:rPr lang="zh-CN" altLang="en-US" sz="2800" dirty="0">
                <a:latin typeface="微软雅黑" panose="020B0503020204020204" pitchFamily="34" charset="-122"/>
                <a:ea typeface="微软雅黑" panose="020B0503020204020204" pitchFamily="34" charset="-122"/>
              </a:rPr>
              <a:t>、预生产数据保持基本和生产完全一致、做上线的最后验证</a:t>
            </a:r>
            <a:endParaRPr lang="en-US" altLang="zh-CN" sz="2800" dirty="0">
              <a:latin typeface="微软雅黑" panose="020B0503020204020204" pitchFamily="34" charset="-122"/>
              <a:ea typeface="微软雅黑" panose="020B0503020204020204" pitchFamily="34" charset="-122"/>
            </a:endParaRPr>
          </a:p>
          <a:p>
            <a:pPr fontAlgn="t"/>
            <a:r>
              <a:rPr lang="en-US" altLang="zh-CN" sz="2800" dirty="0">
                <a:latin typeface="微软雅黑" panose="020B0503020204020204" pitchFamily="34" charset="-122"/>
                <a:ea typeface="微软雅黑" panose="020B0503020204020204" pitchFamily="34" charset="-122"/>
              </a:rPr>
              <a:t>5</a:t>
            </a:r>
            <a:r>
              <a:rPr lang="zh-CN" altLang="en-US" sz="2800" dirty="0">
                <a:latin typeface="微软雅黑" panose="020B0503020204020204" pitchFamily="34" charset="-122"/>
                <a:ea typeface="微软雅黑" panose="020B0503020204020204" pitchFamily="34" charset="-122"/>
              </a:rPr>
              <a:t>、大客户基于</a:t>
            </a:r>
            <a:r>
              <a:rPr lang="en-US" altLang="zh-CN" sz="2800" dirty="0">
                <a:latin typeface="微软雅黑" panose="020B0503020204020204" pitchFamily="34" charset="-122"/>
                <a:ea typeface="微软雅黑" panose="020B0503020204020204" pitchFamily="34" charset="-122"/>
              </a:rPr>
              <a:t>bug</a:t>
            </a:r>
            <a:r>
              <a:rPr lang="zh-CN" altLang="en-US" sz="2800" dirty="0">
                <a:latin typeface="微软雅黑" panose="020B0503020204020204" pitchFamily="34" charset="-122"/>
                <a:ea typeface="微软雅黑" panose="020B0503020204020204" pitchFamily="34" charset="-122"/>
              </a:rPr>
              <a:t>交付共用开发和测试一套环境，共用测试环境的配置</a:t>
            </a:r>
            <a:endParaRPr lang="en-US" altLang="zh-CN" sz="28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0" y="31747"/>
            <a:ext cx="5449489" cy="873075"/>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dirty="0">
                <a:solidFill>
                  <a:srgbClr val="0070C0"/>
                </a:solidFill>
                <a:latin typeface="微软雅黑" panose="020B0503020204020204" pitchFamily="34" charset="-122"/>
                <a:ea typeface="微软雅黑" panose="020B0503020204020204" pitchFamily="34" charset="-122"/>
              </a:rPr>
              <a:t>网络安全访问规范</a:t>
            </a:r>
          </a:p>
        </p:txBody>
      </p:sp>
      <p:cxnSp>
        <p:nvCxnSpPr>
          <p:cNvPr id="18" name="直线连接符 17"/>
          <p:cNvCxnSpPr/>
          <p:nvPr/>
        </p:nvCxnSpPr>
        <p:spPr>
          <a:xfrm>
            <a:off x="0" y="904822"/>
            <a:ext cx="10350837" cy="0"/>
          </a:xfrm>
          <a:prstGeom prst="line">
            <a:avLst/>
          </a:prstGeom>
          <a:ln w="38100" cmpd="sng">
            <a:solidFill>
              <a:srgbClr val="1772BF"/>
            </a:solidFill>
            <a:prstDash val="dot"/>
          </a:ln>
          <a:effectLst/>
        </p:spPr>
        <p:style>
          <a:lnRef idx="2">
            <a:schemeClr val="accent1"/>
          </a:lnRef>
          <a:fillRef idx="0">
            <a:schemeClr val="accent1"/>
          </a:fillRef>
          <a:effectRef idx="1">
            <a:schemeClr val="accent1"/>
          </a:effectRef>
          <a:fontRef idx="minor">
            <a:schemeClr val="tx1"/>
          </a:fontRef>
        </p:style>
      </p:cxnSp>
      <p:graphicFrame>
        <p:nvGraphicFramePr>
          <p:cNvPr id="2" name="表格 1"/>
          <p:cNvGraphicFramePr>
            <a:graphicFrameLocks noGrp="1"/>
          </p:cNvGraphicFramePr>
          <p:nvPr/>
        </p:nvGraphicFramePr>
        <p:xfrm>
          <a:off x="810447" y="1358609"/>
          <a:ext cx="5480684" cy="1417320"/>
        </p:xfrm>
        <a:graphic>
          <a:graphicData uri="http://schemas.openxmlformats.org/drawingml/2006/table">
            <a:tbl>
              <a:tblPr firstRow="1" firstCol="1" bandRow="1">
                <a:tableStyleId>{5C22544A-7EE6-4342-B048-85BDC9FD1C3A}</a:tableStyleId>
              </a:tblPr>
              <a:tblGrid>
                <a:gridCol w="1520366">
                  <a:extLst>
                    <a:ext uri="{9D8B030D-6E8A-4147-A177-3AD203B41FA5}">
                      <a16:colId xmlns="" xmlns:a16="http://schemas.microsoft.com/office/drawing/2014/main" val="20000"/>
                    </a:ext>
                  </a:extLst>
                </a:gridCol>
                <a:gridCol w="1530527">
                  <a:extLst>
                    <a:ext uri="{9D8B030D-6E8A-4147-A177-3AD203B41FA5}">
                      <a16:colId xmlns="" xmlns:a16="http://schemas.microsoft.com/office/drawing/2014/main" val="20001"/>
                    </a:ext>
                  </a:extLst>
                </a:gridCol>
                <a:gridCol w="1079625">
                  <a:extLst>
                    <a:ext uri="{9D8B030D-6E8A-4147-A177-3AD203B41FA5}">
                      <a16:colId xmlns="" xmlns:a16="http://schemas.microsoft.com/office/drawing/2014/main" val="20002"/>
                    </a:ext>
                  </a:extLst>
                </a:gridCol>
                <a:gridCol w="1350166">
                  <a:extLst>
                    <a:ext uri="{9D8B030D-6E8A-4147-A177-3AD203B41FA5}">
                      <a16:colId xmlns="" xmlns:a16="http://schemas.microsoft.com/office/drawing/2014/main" val="20003"/>
                    </a:ext>
                  </a:extLst>
                </a:gridCol>
              </a:tblGrid>
              <a:tr h="0">
                <a:tc>
                  <a:txBody>
                    <a:bodyPr/>
                    <a:lstStyle/>
                    <a:p>
                      <a:pPr marR="15875" algn="ctr">
                        <a:lnSpc>
                          <a:spcPct val="150000"/>
                        </a:lnSpc>
                        <a:spcAft>
                          <a:spcPts val="0"/>
                        </a:spcAft>
                      </a:pPr>
                      <a:r>
                        <a:rPr lang="zh-CN" sz="1400" kern="100">
                          <a:effectLst/>
                        </a:rPr>
                        <a:t>源区域</a:t>
                      </a:r>
                      <a:endParaRPr lang="zh-CN" sz="1600" kern="100">
                        <a:effectLst/>
                        <a:latin typeface="Times New Roman" panose="02020603050405020304" pitchFamily="18" charset="0"/>
                        <a:ea typeface="仿宋_GB2312"/>
                      </a:endParaRPr>
                    </a:p>
                  </a:txBody>
                  <a:tcPr marL="68580" marR="68580" marT="0" marB="0" anchor="ctr"/>
                </a:tc>
                <a:tc>
                  <a:txBody>
                    <a:bodyPr/>
                    <a:lstStyle/>
                    <a:p>
                      <a:pPr marR="15875" algn="ctr">
                        <a:lnSpc>
                          <a:spcPct val="150000"/>
                        </a:lnSpc>
                        <a:spcAft>
                          <a:spcPts val="0"/>
                        </a:spcAft>
                      </a:pPr>
                      <a:r>
                        <a:rPr lang="zh-CN" sz="1400" kern="100">
                          <a:effectLst/>
                        </a:rPr>
                        <a:t>目的区域</a:t>
                      </a:r>
                      <a:endParaRPr lang="zh-CN" sz="1600" kern="100">
                        <a:effectLst/>
                        <a:latin typeface="Times New Roman" panose="02020603050405020304" pitchFamily="18" charset="0"/>
                        <a:ea typeface="仿宋_GB2312"/>
                      </a:endParaRPr>
                    </a:p>
                  </a:txBody>
                  <a:tcPr marL="68580" marR="68580" marT="0" marB="0" anchor="ctr"/>
                </a:tc>
                <a:tc>
                  <a:txBody>
                    <a:bodyPr/>
                    <a:lstStyle/>
                    <a:p>
                      <a:pPr marR="15875" algn="ctr">
                        <a:lnSpc>
                          <a:spcPct val="150000"/>
                        </a:lnSpc>
                        <a:spcAft>
                          <a:spcPts val="0"/>
                        </a:spcAft>
                      </a:pPr>
                      <a:r>
                        <a:rPr lang="zh-CN" sz="1400" kern="100">
                          <a:effectLst/>
                        </a:rPr>
                        <a:t>默认策略</a:t>
                      </a:r>
                      <a:endParaRPr lang="zh-CN" sz="1600" kern="100">
                        <a:effectLst/>
                        <a:latin typeface="Times New Roman" panose="02020603050405020304" pitchFamily="18" charset="0"/>
                        <a:ea typeface="仿宋_GB2312"/>
                      </a:endParaRPr>
                    </a:p>
                  </a:txBody>
                  <a:tcPr marL="68580" marR="68580" marT="0" marB="0" anchor="ctr"/>
                </a:tc>
                <a:tc>
                  <a:txBody>
                    <a:bodyPr/>
                    <a:lstStyle/>
                    <a:p>
                      <a:pPr marR="15875" algn="ctr">
                        <a:lnSpc>
                          <a:spcPct val="150000"/>
                        </a:lnSpc>
                        <a:spcAft>
                          <a:spcPts val="0"/>
                        </a:spcAft>
                      </a:pPr>
                      <a:r>
                        <a:rPr lang="zh-CN" sz="1400" kern="100">
                          <a:effectLst/>
                        </a:rPr>
                        <a:t>特殊申请变更</a:t>
                      </a:r>
                      <a:endParaRPr lang="zh-CN" sz="1600" kern="100">
                        <a:effectLst/>
                        <a:latin typeface="Times New Roman" panose="02020603050405020304" pitchFamily="18" charset="0"/>
                        <a:ea typeface="仿宋_GB2312"/>
                      </a:endParaRPr>
                    </a:p>
                  </a:txBody>
                  <a:tcPr marL="68580" marR="68580" marT="0" marB="0" anchor="ctr"/>
                </a:tc>
                <a:extLst>
                  <a:ext uri="{0D108BD9-81ED-4DB2-BD59-A6C34878D82A}">
                    <a16:rowId xmlns="" xmlns:a16="http://schemas.microsoft.com/office/drawing/2014/main" val="10000"/>
                  </a:ext>
                </a:extLst>
              </a:tr>
              <a:tr h="0">
                <a:tc>
                  <a:txBody>
                    <a:bodyPr/>
                    <a:lstStyle/>
                    <a:p>
                      <a:pPr marR="15875" algn="ctr">
                        <a:lnSpc>
                          <a:spcPct val="150000"/>
                        </a:lnSpc>
                        <a:spcAft>
                          <a:spcPts val="0"/>
                        </a:spcAft>
                      </a:pPr>
                      <a:r>
                        <a:rPr lang="zh-CN" sz="1200" kern="100">
                          <a:effectLst/>
                        </a:rPr>
                        <a:t>办公区</a:t>
                      </a:r>
                      <a:endParaRPr lang="zh-CN" sz="1600" kern="100">
                        <a:effectLst/>
                        <a:latin typeface="Times New Roman" panose="02020603050405020304" pitchFamily="18" charset="0"/>
                        <a:ea typeface="仿宋_GB2312"/>
                      </a:endParaRPr>
                    </a:p>
                  </a:txBody>
                  <a:tcPr marL="68580" marR="68580" marT="0" marB="0" anchor="ctr"/>
                </a:tc>
                <a:tc>
                  <a:txBody>
                    <a:bodyPr/>
                    <a:lstStyle/>
                    <a:p>
                      <a:pPr marR="15875" algn="ctr">
                        <a:lnSpc>
                          <a:spcPct val="150000"/>
                        </a:lnSpc>
                        <a:spcAft>
                          <a:spcPts val="0"/>
                        </a:spcAft>
                      </a:pPr>
                      <a:r>
                        <a:rPr lang="zh-CN" sz="1200" kern="100">
                          <a:effectLst/>
                        </a:rPr>
                        <a:t>机房非生产环境</a:t>
                      </a:r>
                      <a:endParaRPr lang="zh-CN" sz="1600" kern="100">
                        <a:effectLst/>
                        <a:latin typeface="Times New Roman" panose="02020603050405020304" pitchFamily="18" charset="0"/>
                        <a:ea typeface="仿宋_GB2312"/>
                      </a:endParaRPr>
                    </a:p>
                  </a:txBody>
                  <a:tcPr marL="68580" marR="68580" marT="0" marB="0" anchor="ctr"/>
                </a:tc>
                <a:tc>
                  <a:txBody>
                    <a:bodyPr/>
                    <a:lstStyle/>
                    <a:p>
                      <a:pPr marR="15875" algn="ctr">
                        <a:lnSpc>
                          <a:spcPct val="150000"/>
                        </a:lnSpc>
                        <a:spcAft>
                          <a:spcPts val="0"/>
                        </a:spcAft>
                      </a:pPr>
                      <a:r>
                        <a:rPr lang="zh-CN" sz="1200" kern="100">
                          <a:effectLst/>
                        </a:rPr>
                        <a:t>允许</a:t>
                      </a:r>
                      <a:endParaRPr lang="zh-CN" sz="1600" kern="100">
                        <a:effectLst/>
                        <a:latin typeface="Times New Roman" panose="02020603050405020304" pitchFamily="18" charset="0"/>
                        <a:ea typeface="仿宋_GB2312"/>
                      </a:endParaRPr>
                    </a:p>
                  </a:txBody>
                  <a:tcPr marL="68580" marR="68580" marT="0" marB="0" anchor="ctr"/>
                </a:tc>
                <a:tc>
                  <a:txBody>
                    <a:bodyPr/>
                    <a:lstStyle/>
                    <a:p>
                      <a:pPr marR="15875" algn="ctr">
                        <a:lnSpc>
                          <a:spcPct val="150000"/>
                        </a:lnSpc>
                        <a:spcAft>
                          <a:spcPts val="0"/>
                        </a:spcAft>
                      </a:pPr>
                      <a:r>
                        <a:rPr lang="zh-CN" sz="1200" kern="100">
                          <a:effectLst/>
                        </a:rPr>
                        <a:t>支持</a:t>
                      </a:r>
                      <a:endParaRPr lang="zh-CN" sz="1600" kern="100">
                        <a:effectLst/>
                        <a:latin typeface="Times New Roman" panose="02020603050405020304" pitchFamily="18" charset="0"/>
                        <a:ea typeface="仿宋_GB2312"/>
                      </a:endParaRPr>
                    </a:p>
                  </a:txBody>
                  <a:tcPr marL="68580" marR="68580" marT="0" marB="0" anchor="ctr"/>
                </a:tc>
                <a:extLst>
                  <a:ext uri="{0D108BD9-81ED-4DB2-BD59-A6C34878D82A}">
                    <a16:rowId xmlns="" xmlns:a16="http://schemas.microsoft.com/office/drawing/2014/main" val="10001"/>
                  </a:ext>
                </a:extLst>
              </a:tr>
              <a:tr h="0">
                <a:tc>
                  <a:txBody>
                    <a:bodyPr/>
                    <a:lstStyle/>
                    <a:p>
                      <a:pPr marR="15875" algn="ctr">
                        <a:lnSpc>
                          <a:spcPct val="150000"/>
                        </a:lnSpc>
                        <a:spcAft>
                          <a:spcPts val="0"/>
                        </a:spcAft>
                      </a:pPr>
                      <a:r>
                        <a:rPr lang="zh-CN" sz="1200" kern="100">
                          <a:effectLst/>
                        </a:rPr>
                        <a:t>办公区</a:t>
                      </a:r>
                      <a:endParaRPr lang="zh-CN" sz="1600" kern="100">
                        <a:effectLst/>
                        <a:latin typeface="Times New Roman" panose="02020603050405020304" pitchFamily="18" charset="0"/>
                        <a:ea typeface="仿宋_GB2312"/>
                      </a:endParaRPr>
                    </a:p>
                  </a:txBody>
                  <a:tcPr marL="68580" marR="68580" marT="0" marB="0" anchor="ctr"/>
                </a:tc>
                <a:tc>
                  <a:txBody>
                    <a:bodyPr/>
                    <a:lstStyle/>
                    <a:p>
                      <a:pPr marR="15875" algn="ctr">
                        <a:lnSpc>
                          <a:spcPct val="150000"/>
                        </a:lnSpc>
                        <a:spcAft>
                          <a:spcPts val="0"/>
                        </a:spcAft>
                      </a:pPr>
                      <a:r>
                        <a:rPr lang="zh-CN" sz="1200" kern="100">
                          <a:effectLst/>
                        </a:rPr>
                        <a:t>机房生产环境</a:t>
                      </a:r>
                      <a:endParaRPr lang="zh-CN" sz="1600" kern="100">
                        <a:effectLst/>
                        <a:latin typeface="Times New Roman" panose="02020603050405020304" pitchFamily="18" charset="0"/>
                        <a:ea typeface="仿宋_GB2312"/>
                      </a:endParaRPr>
                    </a:p>
                  </a:txBody>
                  <a:tcPr marL="68580" marR="68580" marT="0" marB="0" anchor="ctr"/>
                </a:tc>
                <a:tc>
                  <a:txBody>
                    <a:bodyPr/>
                    <a:lstStyle/>
                    <a:p>
                      <a:pPr marR="15875" algn="ctr">
                        <a:lnSpc>
                          <a:spcPct val="150000"/>
                        </a:lnSpc>
                        <a:spcAft>
                          <a:spcPts val="0"/>
                        </a:spcAft>
                      </a:pPr>
                      <a:r>
                        <a:rPr lang="zh-CN" sz="1200" kern="100">
                          <a:effectLst/>
                        </a:rPr>
                        <a:t>禁止</a:t>
                      </a:r>
                      <a:endParaRPr lang="zh-CN" sz="1600" kern="100">
                        <a:effectLst/>
                        <a:latin typeface="Times New Roman" panose="02020603050405020304" pitchFamily="18" charset="0"/>
                        <a:ea typeface="仿宋_GB2312"/>
                      </a:endParaRPr>
                    </a:p>
                  </a:txBody>
                  <a:tcPr marL="68580" marR="68580" marT="0" marB="0" anchor="ctr"/>
                </a:tc>
                <a:tc>
                  <a:txBody>
                    <a:bodyPr/>
                    <a:lstStyle/>
                    <a:p>
                      <a:pPr marR="15875" algn="ctr">
                        <a:lnSpc>
                          <a:spcPct val="150000"/>
                        </a:lnSpc>
                        <a:spcAft>
                          <a:spcPts val="0"/>
                        </a:spcAft>
                      </a:pPr>
                      <a:r>
                        <a:rPr lang="zh-CN" sz="1200" kern="100">
                          <a:effectLst/>
                        </a:rPr>
                        <a:t>支持</a:t>
                      </a:r>
                      <a:endParaRPr lang="zh-CN" sz="1600" kern="100">
                        <a:effectLst/>
                        <a:latin typeface="Times New Roman" panose="02020603050405020304" pitchFamily="18" charset="0"/>
                        <a:ea typeface="仿宋_GB2312"/>
                      </a:endParaRPr>
                    </a:p>
                  </a:txBody>
                  <a:tcPr marL="68580" marR="68580" marT="0" marB="0" anchor="ctr"/>
                </a:tc>
                <a:extLst>
                  <a:ext uri="{0D108BD9-81ED-4DB2-BD59-A6C34878D82A}">
                    <a16:rowId xmlns="" xmlns:a16="http://schemas.microsoft.com/office/drawing/2014/main" val="10002"/>
                  </a:ext>
                </a:extLst>
              </a:tr>
              <a:tr h="0">
                <a:tc>
                  <a:txBody>
                    <a:bodyPr/>
                    <a:lstStyle/>
                    <a:p>
                      <a:pPr marR="15875" algn="ctr">
                        <a:lnSpc>
                          <a:spcPct val="150000"/>
                        </a:lnSpc>
                        <a:spcAft>
                          <a:spcPts val="0"/>
                        </a:spcAft>
                      </a:pPr>
                      <a:r>
                        <a:rPr lang="zh-CN" sz="1200" kern="100">
                          <a:effectLst/>
                        </a:rPr>
                        <a:t>办公区</a:t>
                      </a:r>
                      <a:endParaRPr lang="zh-CN" sz="1600" kern="100">
                        <a:effectLst/>
                        <a:latin typeface="Times New Roman" panose="02020603050405020304" pitchFamily="18" charset="0"/>
                        <a:ea typeface="仿宋_GB2312"/>
                      </a:endParaRPr>
                    </a:p>
                  </a:txBody>
                  <a:tcPr marL="68580" marR="68580" marT="0" marB="0" anchor="ctr"/>
                </a:tc>
                <a:tc>
                  <a:txBody>
                    <a:bodyPr/>
                    <a:lstStyle/>
                    <a:p>
                      <a:pPr marR="15875" algn="ctr">
                        <a:lnSpc>
                          <a:spcPct val="150000"/>
                        </a:lnSpc>
                        <a:spcAft>
                          <a:spcPts val="0"/>
                        </a:spcAft>
                      </a:pPr>
                      <a:r>
                        <a:rPr lang="zh-CN" sz="1200" kern="100">
                          <a:effectLst/>
                        </a:rPr>
                        <a:t>云端非生产环境</a:t>
                      </a:r>
                      <a:endParaRPr lang="zh-CN" sz="1600" kern="100">
                        <a:effectLst/>
                        <a:latin typeface="Times New Roman" panose="02020603050405020304" pitchFamily="18" charset="0"/>
                        <a:ea typeface="仿宋_GB2312"/>
                      </a:endParaRPr>
                    </a:p>
                  </a:txBody>
                  <a:tcPr marL="68580" marR="68580" marT="0" marB="0" anchor="ctr"/>
                </a:tc>
                <a:tc>
                  <a:txBody>
                    <a:bodyPr/>
                    <a:lstStyle/>
                    <a:p>
                      <a:pPr marR="15875" algn="ctr">
                        <a:lnSpc>
                          <a:spcPct val="150000"/>
                        </a:lnSpc>
                        <a:spcAft>
                          <a:spcPts val="0"/>
                        </a:spcAft>
                      </a:pPr>
                      <a:r>
                        <a:rPr lang="zh-CN" sz="1200" kern="100">
                          <a:effectLst/>
                        </a:rPr>
                        <a:t>允许</a:t>
                      </a:r>
                      <a:endParaRPr lang="zh-CN" sz="1600" kern="100">
                        <a:effectLst/>
                        <a:latin typeface="Times New Roman" panose="02020603050405020304" pitchFamily="18" charset="0"/>
                        <a:ea typeface="仿宋_GB2312"/>
                      </a:endParaRPr>
                    </a:p>
                  </a:txBody>
                  <a:tcPr marL="68580" marR="68580" marT="0" marB="0" anchor="ctr"/>
                </a:tc>
                <a:tc>
                  <a:txBody>
                    <a:bodyPr/>
                    <a:lstStyle/>
                    <a:p>
                      <a:pPr marR="15875" algn="ctr">
                        <a:lnSpc>
                          <a:spcPct val="150000"/>
                        </a:lnSpc>
                        <a:spcAft>
                          <a:spcPts val="0"/>
                        </a:spcAft>
                      </a:pPr>
                      <a:r>
                        <a:rPr lang="zh-CN" sz="1200" kern="100">
                          <a:effectLst/>
                        </a:rPr>
                        <a:t>支持</a:t>
                      </a:r>
                      <a:endParaRPr lang="zh-CN" sz="1600" kern="100">
                        <a:effectLst/>
                        <a:latin typeface="Times New Roman" panose="02020603050405020304" pitchFamily="18" charset="0"/>
                        <a:ea typeface="仿宋_GB2312"/>
                      </a:endParaRPr>
                    </a:p>
                  </a:txBody>
                  <a:tcPr marL="68580" marR="68580" marT="0" marB="0" anchor="ctr"/>
                </a:tc>
                <a:extLst>
                  <a:ext uri="{0D108BD9-81ED-4DB2-BD59-A6C34878D82A}">
                    <a16:rowId xmlns="" xmlns:a16="http://schemas.microsoft.com/office/drawing/2014/main" val="10003"/>
                  </a:ext>
                </a:extLst>
              </a:tr>
              <a:tr h="0">
                <a:tc>
                  <a:txBody>
                    <a:bodyPr/>
                    <a:lstStyle/>
                    <a:p>
                      <a:pPr marR="15875" algn="ctr">
                        <a:lnSpc>
                          <a:spcPct val="150000"/>
                        </a:lnSpc>
                        <a:spcAft>
                          <a:spcPts val="0"/>
                        </a:spcAft>
                      </a:pPr>
                      <a:r>
                        <a:rPr lang="zh-CN" sz="1200" kern="100">
                          <a:effectLst/>
                        </a:rPr>
                        <a:t>办公区</a:t>
                      </a:r>
                      <a:endParaRPr lang="zh-CN" sz="1600" kern="100">
                        <a:effectLst/>
                        <a:latin typeface="Times New Roman" panose="02020603050405020304" pitchFamily="18" charset="0"/>
                        <a:ea typeface="仿宋_GB2312"/>
                      </a:endParaRPr>
                    </a:p>
                  </a:txBody>
                  <a:tcPr marL="68580" marR="68580" marT="0" marB="0" anchor="ctr"/>
                </a:tc>
                <a:tc>
                  <a:txBody>
                    <a:bodyPr/>
                    <a:lstStyle/>
                    <a:p>
                      <a:pPr marR="15875" algn="ctr">
                        <a:lnSpc>
                          <a:spcPct val="150000"/>
                        </a:lnSpc>
                        <a:spcAft>
                          <a:spcPts val="0"/>
                        </a:spcAft>
                      </a:pPr>
                      <a:r>
                        <a:rPr lang="zh-CN" sz="1200" kern="100">
                          <a:effectLst/>
                        </a:rPr>
                        <a:t>云端生产环境</a:t>
                      </a:r>
                      <a:endParaRPr lang="zh-CN" sz="1600" kern="100">
                        <a:effectLst/>
                        <a:latin typeface="Times New Roman" panose="02020603050405020304" pitchFamily="18" charset="0"/>
                        <a:ea typeface="仿宋_GB2312"/>
                      </a:endParaRPr>
                    </a:p>
                  </a:txBody>
                  <a:tcPr marL="68580" marR="68580" marT="0" marB="0" anchor="ctr"/>
                </a:tc>
                <a:tc>
                  <a:txBody>
                    <a:bodyPr/>
                    <a:lstStyle/>
                    <a:p>
                      <a:pPr marR="15875" algn="ctr">
                        <a:lnSpc>
                          <a:spcPct val="150000"/>
                        </a:lnSpc>
                        <a:spcAft>
                          <a:spcPts val="0"/>
                        </a:spcAft>
                      </a:pPr>
                      <a:r>
                        <a:rPr lang="zh-CN" sz="1200" kern="100">
                          <a:effectLst/>
                        </a:rPr>
                        <a:t>禁止</a:t>
                      </a:r>
                      <a:endParaRPr lang="zh-CN" sz="1600" kern="100">
                        <a:effectLst/>
                        <a:latin typeface="Times New Roman" panose="02020603050405020304" pitchFamily="18" charset="0"/>
                        <a:ea typeface="仿宋_GB2312"/>
                      </a:endParaRPr>
                    </a:p>
                  </a:txBody>
                  <a:tcPr marL="68580" marR="68580" marT="0" marB="0" anchor="ctr"/>
                </a:tc>
                <a:tc>
                  <a:txBody>
                    <a:bodyPr/>
                    <a:lstStyle/>
                    <a:p>
                      <a:pPr marR="15875" algn="ctr">
                        <a:lnSpc>
                          <a:spcPct val="150000"/>
                        </a:lnSpc>
                        <a:spcAft>
                          <a:spcPts val="0"/>
                        </a:spcAft>
                      </a:pPr>
                      <a:r>
                        <a:rPr lang="zh-CN" sz="1200" kern="100" dirty="0">
                          <a:effectLst/>
                        </a:rPr>
                        <a:t>支持</a:t>
                      </a:r>
                      <a:endParaRPr lang="zh-CN" sz="1600" kern="100" dirty="0">
                        <a:effectLst/>
                        <a:latin typeface="Times New Roman" panose="02020603050405020304" pitchFamily="18" charset="0"/>
                        <a:ea typeface="仿宋_GB2312"/>
                      </a:endParaRPr>
                    </a:p>
                  </a:txBody>
                  <a:tcPr marL="68580" marR="68580" marT="0" marB="0" anchor="ctr"/>
                </a:tc>
                <a:extLst>
                  <a:ext uri="{0D108BD9-81ED-4DB2-BD59-A6C34878D82A}">
                    <a16:rowId xmlns="" xmlns:a16="http://schemas.microsoft.com/office/drawing/2014/main" val="10004"/>
                  </a:ext>
                </a:extLst>
              </a:tr>
            </a:tbl>
          </a:graphicData>
        </a:graphic>
      </p:graphicFrame>
      <p:graphicFrame>
        <p:nvGraphicFramePr>
          <p:cNvPr id="5" name="表格 4"/>
          <p:cNvGraphicFramePr>
            <a:graphicFrameLocks noGrp="1"/>
          </p:cNvGraphicFramePr>
          <p:nvPr/>
        </p:nvGraphicFramePr>
        <p:xfrm>
          <a:off x="6495629" y="1243316"/>
          <a:ext cx="5480684" cy="1965960"/>
        </p:xfrm>
        <a:graphic>
          <a:graphicData uri="http://schemas.openxmlformats.org/drawingml/2006/table">
            <a:tbl>
              <a:tblPr firstRow="1" firstCol="1" bandRow="1">
                <a:tableStyleId>{5C22544A-7EE6-4342-B048-85BDC9FD1C3A}</a:tableStyleId>
              </a:tblPr>
              <a:tblGrid>
                <a:gridCol w="1617532">
                  <a:extLst>
                    <a:ext uri="{9D8B030D-6E8A-4147-A177-3AD203B41FA5}">
                      <a16:colId xmlns="" xmlns:a16="http://schemas.microsoft.com/office/drawing/2014/main" val="20000"/>
                    </a:ext>
                  </a:extLst>
                </a:gridCol>
                <a:gridCol w="1433361">
                  <a:extLst>
                    <a:ext uri="{9D8B030D-6E8A-4147-A177-3AD203B41FA5}">
                      <a16:colId xmlns="" xmlns:a16="http://schemas.microsoft.com/office/drawing/2014/main" val="20001"/>
                    </a:ext>
                  </a:extLst>
                </a:gridCol>
                <a:gridCol w="1079625">
                  <a:extLst>
                    <a:ext uri="{9D8B030D-6E8A-4147-A177-3AD203B41FA5}">
                      <a16:colId xmlns="" xmlns:a16="http://schemas.microsoft.com/office/drawing/2014/main" val="20002"/>
                    </a:ext>
                  </a:extLst>
                </a:gridCol>
                <a:gridCol w="1350166">
                  <a:extLst>
                    <a:ext uri="{9D8B030D-6E8A-4147-A177-3AD203B41FA5}">
                      <a16:colId xmlns="" xmlns:a16="http://schemas.microsoft.com/office/drawing/2014/main" val="20003"/>
                    </a:ext>
                  </a:extLst>
                </a:gridCol>
              </a:tblGrid>
              <a:tr h="0">
                <a:tc>
                  <a:txBody>
                    <a:bodyPr/>
                    <a:lstStyle/>
                    <a:p>
                      <a:pPr marR="15875" algn="ctr">
                        <a:lnSpc>
                          <a:spcPct val="150000"/>
                        </a:lnSpc>
                        <a:spcAft>
                          <a:spcPts val="0"/>
                        </a:spcAft>
                      </a:pPr>
                      <a:r>
                        <a:rPr lang="zh-CN" sz="1400" kern="100">
                          <a:effectLst/>
                        </a:rPr>
                        <a:t>源区域</a:t>
                      </a:r>
                      <a:endParaRPr lang="zh-CN" sz="1600" kern="100">
                        <a:effectLst/>
                        <a:latin typeface="Times New Roman" panose="02020603050405020304" pitchFamily="18" charset="0"/>
                        <a:ea typeface="仿宋_GB2312"/>
                      </a:endParaRPr>
                    </a:p>
                  </a:txBody>
                  <a:tcPr marL="68580" marR="68580" marT="0" marB="0" anchor="ctr"/>
                </a:tc>
                <a:tc>
                  <a:txBody>
                    <a:bodyPr/>
                    <a:lstStyle/>
                    <a:p>
                      <a:pPr marR="15875" algn="ctr">
                        <a:lnSpc>
                          <a:spcPct val="150000"/>
                        </a:lnSpc>
                        <a:spcAft>
                          <a:spcPts val="0"/>
                        </a:spcAft>
                      </a:pPr>
                      <a:r>
                        <a:rPr lang="zh-CN" sz="1400" kern="100">
                          <a:effectLst/>
                        </a:rPr>
                        <a:t>目的区域</a:t>
                      </a:r>
                      <a:endParaRPr lang="zh-CN" sz="1600" kern="100">
                        <a:effectLst/>
                        <a:latin typeface="Times New Roman" panose="02020603050405020304" pitchFamily="18" charset="0"/>
                        <a:ea typeface="仿宋_GB2312"/>
                      </a:endParaRPr>
                    </a:p>
                  </a:txBody>
                  <a:tcPr marL="68580" marR="68580" marT="0" marB="0" anchor="ctr"/>
                </a:tc>
                <a:tc>
                  <a:txBody>
                    <a:bodyPr/>
                    <a:lstStyle/>
                    <a:p>
                      <a:pPr marR="15875" algn="ctr">
                        <a:lnSpc>
                          <a:spcPct val="150000"/>
                        </a:lnSpc>
                        <a:spcAft>
                          <a:spcPts val="0"/>
                        </a:spcAft>
                      </a:pPr>
                      <a:r>
                        <a:rPr lang="zh-CN" sz="1400" kern="100">
                          <a:effectLst/>
                        </a:rPr>
                        <a:t>默认策略</a:t>
                      </a:r>
                      <a:endParaRPr lang="zh-CN" sz="1600" kern="100">
                        <a:effectLst/>
                        <a:latin typeface="Times New Roman" panose="02020603050405020304" pitchFamily="18" charset="0"/>
                        <a:ea typeface="仿宋_GB2312"/>
                      </a:endParaRPr>
                    </a:p>
                  </a:txBody>
                  <a:tcPr marL="68580" marR="68580" marT="0" marB="0" anchor="ctr"/>
                </a:tc>
                <a:tc>
                  <a:txBody>
                    <a:bodyPr/>
                    <a:lstStyle/>
                    <a:p>
                      <a:pPr marR="15875" algn="ctr">
                        <a:lnSpc>
                          <a:spcPct val="150000"/>
                        </a:lnSpc>
                        <a:spcAft>
                          <a:spcPts val="0"/>
                        </a:spcAft>
                      </a:pPr>
                      <a:r>
                        <a:rPr lang="zh-CN" sz="1400" kern="100">
                          <a:effectLst/>
                        </a:rPr>
                        <a:t>特殊申请变更</a:t>
                      </a:r>
                      <a:endParaRPr lang="zh-CN" sz="1600" kern="100">
                        <a:effectLst/>
                        <a:latin typeface="Times New Roman" panose="02020603050405020304" pitchFamily="18" charset="0"/>
                        <a:ea typeface="仿宋_GB2312"/>
                      </a:endParaRPr>
                    </a:p>
                  </a:txBody>
                  <a:tcPr marL="68580" marR="68580" marT="0" marB="0" anchor="ctr"/>
                </a:tc>
                <a:extLst>
                  <a:ext uri="{0D108BD9-81ED-4DB2-BD59-A6C34878D82A}">
                    <a16:rowId xmlns="" xmlns:a16="http://schemas.microsoft.com/office/drawing/2014/main" val="10000"/>
                  </a:ext>
                </a:extLst>
              </a:tr>
              <a:tr h="0">
                <a:tc>
                  <a:txBody>
                    <a:bodyPr/>
                    <a:lstStyle/>
                    <a:p>
                      <a:pPr marR="15875" algn="ctr">
                        <a:lnSpc>
                          <a:spcPct val="150000"/>
                        </a:lnSpc>
                        <a:spcAft>
                          <a:spcPts val="0"/>
                        </a:spcAft>
                      </a:pPr>
                      <a:r>
                        <a:rPr lang="zh-CN" sz="1200" kern="100">
                          <a:effectLst/>
                        </a:rPr>
                        <a:t>有孚机房非生产环境</a:t>
                      </a:r>
                      <a:endParaRPr lang="zh-CN" sz="1600" kern="100">
                        <a:effectLst/>
                        <a:latin typeface="Times New Roman" panose="02020603050405020304" pitchFamily="18" charset="0"/>
                        <a:ea typeface="仿宋_GB2312"/>
                      </a:endParaRPr>
                    </a:p>
                  </a:txBody>
                  <a:tcPr marL="68580" marR="68580" marT="0" marB="0" anchor="ctr"/>
                </a:tc>
                <a:tc>
                  <a:txBody>
                    <a:bodyPr/>
                    <a:lstStyle/>
                    <a:p>
                      <a:pPr marR="15875" algn="ctr">
                        <a:lnSpc>
                          <a:spcPct val="150000"/>
                        </a:lnSpc>
                        <a:spcAft>
                          <a:spcPts val="0"/>
                        </a:spcAft>
                      </a:pPr>
                      <a:r>
                        <a:rPr lang="zh-CN" sz="1200" kern="100">
                          <a:effectLst/>
                        </a:rPr>
                        <a:t>办公区</a:t>
                      </a:r>
                      <a:endParaRPr lang="zh-CN" sz="1600" kern="100">
                        <a:effectLst/>
                        <a:latin typeface="Times New Roman" panose="02020603050405020304" pitchFamily="18" charset="0"/>
                        <a:ea typeface="仿宋_GB2312"/>
                      </a:endParaRPr>
                    </a:p>
                  </a:txBody>
                  <a:tcPr marL="68580" marR="68580" marT="0" marB="0" anchor="ctr"/>
                </a:tc>
                <a:tc>
                  <a:txBody>
                    <a:bodyPr/>
                    <a:lstStyle/>
                    <a:p>
                      <a:pPr marR="15875" algn="ctr">
                        <a:lnSpc>
                          <a:spcPct val="150000"/>
                        </a:lnSpc>
                        <a:spcAft>
                          <a:spcPts val="0"/>
                        </a:spcAft>
                      </a:pPr>
                      <a:r>
                        <a:rPr lang="zh-CN" sz="1200" kern="100">
                          <a:effectLst/>
                        </a:rPr>
                        <a:t>允许</a:t>
                      </a:r>
                      <a:endParaRPr lang="zh-CN" sz="1600" kern="100">
                        <a:effectLst/>
                        <a:latin typeface="Times New Roman" panose="02020603050405020304" pitchFamily="18" charset="0"/>
                        <a:ea typeface="仿宋_GB2312"/>
                      </a:endParaRPr>
                    </a:p>
                  </a:txBody>
                  <a:tcPr marL="68580" marR="68580" marT="0" marB="0" anchor="ctr"/>
                </a:tc>
                <a:tc>
                  <a:txBody>
                    <a:bodyPr/>
                    <a:lstStyle/>
                    <a:p>
                      <a:pPr marR="15875" algn="ctr">
                        <a:lnSpc>
                          <a:spcPct val="150000"/>
                        </a:lnSpc>
                        <a:spcAft>
                          <a:spcPts val="0"/>
                        </a:spcAft>
                      </a:pPr>
                      <a:r>
                        <a:rPr lang="zh-CN" sz="1200" kern="100">
                          <a:effectLst/>
                        </a:rPr>
                        <a:t>支持</a:t>
                      </a:r>
                      <a:endParaRPr lang="zh-CN" sz="1600" kern="100">
                        <a:effectLst/>
                        <a:latin typeface="Times New Roman" panose="02020603050405020304" pitchFamily="18" charset="0"/>
                        <a:ea typeface="仿宋_GB2312"/>
                      </a:endParaRPr>
                    </a:p>
                  </a:txBody>
                  <a:tcPr marL="68580" marR="68580" marT="0" marB="0" anchor="ctr"/>
                </a:tc>
                <a:extLst>
                  <a:ext uri="{0D108BD9-81ED-4DB2-BD59-A6C34878D82A}">
                    <a16:rowId xmlns="" xmlns:a16="http://schemas.microsoft.com/office/drawing/2014/main" val="10001"/>
                  </a:ext>
                </a:extLst>
              </a:tr>
              <a:tr h="0">
                <a:tc>
                  <a:txBody>
                    <a:bodyPr/>
                    <a:lstStyle/>
                    <a:p>
                      <a:pPr marR="15875" algn="ctr">
                        <a:lnSpc>
                          <a:spcPct val="150000"/>
                        </a:lnSpc>
                        <a:spcAft>
                          <a:spcPts val="0"/>
                        </a:spcAft>
                      </a:pPr>
                      <a:r>
                        <a:rPr lang="zh-CN" sz="1200" kern="100">
                          <a:effectLst/>
                        </a:rPr>
                        <a:t>有孚机房生产环境</a:t>
                      </a:r>
                      <a:endParaRPr lang="zh-CN" sz="1600" kern="100">
                        <a:effectLst/>
                        <a:latin typeface="Times New Roman" panose="02020603050405020304" pitchFamily="18" charset="0"/>
                        <a:ea typeface="仿宋_GB2312"/>
                      </a:endParaRPr>
                    </a:p>
                  </a:txBody>
                  <a:tcPr marL="68580" marR="68580" marT="0" marB="0" anchor="ctr"/>
                </a:tc>
                <a:tc>
                  <a:txBody>
                    <a:bodyPr/>
                    <a:lstStyle/>
                    <a:p>
                      <a:pPr marR="15875" algn="ctr">
                        <a:lnSpc>
                          <a:spcPct val="150000"/>
                        </a:lnSpc>
                        <a:spcAft>
                          <a:spcPts val="0"/>
                        </a:spcAft>
                      </a:pPr>
                      <a:r>
                        <a:rPr lang="zh-CN" sz="1200" kern="100">
                          <a:effectLst/>
                        </a:rPr>
                        <a:t>办公区</a:t>
                      </a:r>
                      <a:endParaRPr lang="zh-CN" sz="1600" kern="100">
                        <a:effectLst/>
                        <a:latin typeface="Times New Roman" panose="02020603050405020304" pitchFamily="18" charset="0"/>
                        <a:ea typeface="仿宋_GB2312"/>
                      </a:endParaRPr>
                    </a:p>
                  </a:txBody>
                  <a:tcPr marL="68580" marR="68580" marT="0" marB="0" anchor="ctr"/>
                </a:tc>
                <a:tc>
                  <a:txBody>
                    <a:bodyPr/>
                    <a:lstStyle/>
                    <a:p>
                      <a:pPr marR="15875" algn="ctr">
                        <a:lnSpc>
                          <a:spcPct val="150000"/>
                        </a:lnSpc>
                        <a:spcAft>
                          <a:spcPts val="0"/>
                        </a:spcAft>
                      </a:pPr>
                      <a:r>
                        <a:rPr lang="zh-CN" sz="1200" kern="100">
                          <a:effectLst/>
                        </a:rPr>
                        <a:t>禁止</a:t>
                      </a:r>
                      <a:endParaRPr lang="zh-CN" sz="1600" kern="100">
                        <a:effectLst/>
                        <a:latin typeface="Times New Roman" panose="02020603050405020304" pitchFamily="18" charset="0"/>
                        <a:ea typeface="仿宋_GB2312"/>
                      </a:endParaRPr>
                    </a:p>
                  </a:txBody>
                  <a:tcPr marL="68580" marR="68580" marT="0" marB="0" anchor="ctr"/>
                </a:tc>
                <a:tc>
                  <a:txBody>
                    <a:bodyPr/>
                    <a:lstStyle/>
                    <a:p>
                      <a:pPr marR="15875" algn="ctr">
                        <a:lnSpc>
                          <a:spcPct val="150000"/>
                        </a:lnSpc>
                        <a:spcAft>
                          <a:spcPts val="0"/>
                        </a:spcAft>
                      </a:pPr>
                      <a:r>
                        <a:rPr lang="zh-CN" sz="1200" kern="100">
                          <a:effectLst/>
                        </a:rPr>
                        <a:t>支持</a:t>
                      </a:r>
                      <a:endParaRPr lang="zh-CN" sz="1600" kern="100">
                        <a:effectLst/>
                        <a:latin typeface="Times New Roman" panose="02020603050405020304" pitchFamily="18" charset="0"/>
                        <a:ea typeface="仿宋_GB2312"/>
                      </a:endParaRPr>
                    </a:p>
                  </a:txBody>
                  <a:tcPr marL="68580" marR="68580" marT="0" marB="0" anchor="ctr"/>
                </a:tc>
                <a:extLst>
                  <a:ext uri="{0D108BD9-81ED-4DB2-BD59-A6C34878D82A}">
                    <a16:rowId xmlns="" xmlns:a16="http://schemas.microsoft.com/office/drawing/2014/main" val="10002"/>
                  </a:ext>
                </a:extLst>
              </a:tr>
              <a:tr h="0">
                <a:tc>
                  <a:txBody>
                    <a:bodyPr/>
                    <a:lstStyle/>
                    <a:p>
                      <a:pPr marR="15875" algn="ctr">
                        <a:lnSpc>
                          <a:spcPct val="150000"/>
                        </a:lnSpc>
                        <a:spcAft>
                          <a:spcPts val="0"/>
                        </a:spcAft>
                      </a:pPr>
                      <a:r>
                        <a:rPr lang="zh-CN" sz="1200" kern="100">
                          <a:effectLst/>
                        </a:rPr>
                        <a:t>有孚机房非生产环境</a:t>
                      </a:r>
                      <a:endParaRPr lang="zh-CN" sz="1600" kern="100">
                        <a:effectLst/>
                        <a:latin typeface="Times New Roman" panose="02020603050405020304" pitchFamily="18" charset="0"/>
                        <a:ea typeface="仿宋_GB2312"/>
                      </a:endParaRPr>
                    </a:p>
                  </a:txBody>
                  <a:tcPr marL="68580" marR="68580" marT="0" marB="0" anchor="ctr"/>
                </a:tc>
                <a:tc>
                  <a:txBody>
                    <a:bodyPr/>
                    <a:lstStyle/>
                    <a:p>
                      <a:pPr marR="15875" algn="ctr">
                        <a:lnSpc>
                          <a:spcPct val="150000"/>
                        </a:lnSpc>
                        <a:spcAft>
                          <a:spcPts val="0"/>
                        </a:spcAft>
                      </a:pPr>
                      <a:r>
                        <a:rPr lang="zh-CN" sz="1200" kern="100">
                          <a:effectLst/>
                        </a:rPr>
                        <a:t>云端非生产环境</a:t>
                      </a:r>
                      <a:endParaRPr lang="zh-CN" sz="1600" kern="100">
                        <a:effectLst/>
                        <a:latin typeface="Times New Roman" panose="02020603050405020304" pitchFamily="18" charset="0"/>
                        <a:ea typeface="仿宋_GB2312"/>
                      </a:endParaRPr>
                    </a:p>
                  </a:txBody>
                  <a:tcPr marL="68580" marR="68580" marT="0" marB="0" anchor="ctr"/>
                </a:tc>
                <a:tc>
                  <a:txBody>
                    <a:bodyPr/>
                    <a:lstStyle/>
                    <a:p>
                      <a:pPr marR="15875" algn="ctr">
                        <a:lnSpc>
                          <a:spcPct val="150000"/>
                        </a:lnSpc>
                        <a:spcAft>
                          <a:spcPts val="0"/>
                        </a:spcAft>
                      </a:pPr>
                      <a:r>
                        <a:rPr lang="zh-CN" sz="1200" kern="100">
                          <a:effectLst/>
                        </a:rPr>
                        <a:t>允许</a:t>
                      </a:r>
                      <a:endParaRPr lang="zh-CN" sz="1600" kern="100">
                        <a:effectLst/>
                        <a:latin typeface="Times New Roman" panose="02020603050405020304" pitchFamily="18" charset="0"/>
                        <a:ea typeface="仿宋_GB2312"/>
                      </a:endParaRPr>
                    </a:p>
                  </a:txBody>
                  <a:tcPr marL="68580" marR="68580" marT="0" marB="0" anchor="ctr"/>
                </a:tc>
                <a:tc>
                  <a:txBody>
                    <a:bodyPr/>
                    <a:lstStyle/>
                    <a:p>
                      <a:pPr marR="15875" algn="ctr">
                        <a:lnSpc>
                          <a:spcPct val="150000"/>
                        </a:lnSpc>
                        <a:spcAft>
                          <a:spcPts val="0"/>
                        </a:spcAft>
                      </a:pPr>
                      <a:r>
                        <a:rPr lang="zh-CN" sz="1200" kern="100">
                          <a:effectLst/>
                        </a:rPr>
                        <a:t>支持</a:t>
                      </a:r>
                      <a:endParaRPr lang="zh-CN" sz="1600" kern="100">
                        <a:effectLst/>
                        <a:latin typeface="Times New Roman" panose="02020603050405020304" pitchFamily="18" charset="0"/>
                        <a:ea typeface="仿宋_GB2312"/>
                      </a:endParaRPr>
                    </a:p>
                  </a:txBody>
                  <a:tcPr marL="68580" marR="68580" marT="0" marB="0" anchor="ctr"/>
                </a:tc>
                <a:extLst>
                  <a:ext uri="{0D108BD9-81ED-4DB2-BD59-A6C34878D82A}">
                    <a16:rowId xmlns="" xmlns:a16="http://schemas.microsoft.com/office/drawing/2014/main" val="10003"/>
                  </a:ext>
                </a:extLst>
              </a:tr>
              <a:tr h="0">
                <a:tc>
                  <a:txBody>
                    <a:bodyPr/>
                    <a:lstStyle/>
                    <a:p>
                      <a:pPr marR="15875" algn="ctr">
                        <a:lnSpc>
                          <a:spcPct val="150000"/>
                        </a:lnSpc>
                        <a:spcAft>
                          <a:spcPts val="0"/>
                        </a:spcAft>
                      </a:pPr>
                      <a:r>
                        <a:rPr lang="zh-CN" sz="1200" kern="100">
                          <a:effectLst/>
                        </a:rPr>
                        <a:t>有孚机房生产环境</a:t>
                      </a:r>
                      <a:endParaRPr lang="zh-CN" sz="1600" kern="100">
                        <a:effectLst/>
                        <a:latin typeface="Times New Roman" panose="02020603050405020304" pitchFamily="18" charset="0"/>
                        <a:ea typeface="仿宋_GB2312"/>
                      </a:endParaRPr>
                    </a:p>
                  </a:txBody>
                  <a:tcPr marL="68580" marR="68580" marT="0" marB="0" anchor="ctr"/>
                </a:tc>
                <a:tc>
                  <a:txBody>
                    <a:bodyPr/>
                    <a:lstStyle/>
                    <a:p>
                      <a:pPr marR="15875" algn="ctr">
                        <a:lnSpc>
                          <a:spcPct val="150000"/>
                        </a:lnSpc>
                        <a:spcAft>
                          <a:spcPts val="0"/>
                        </a:spcAft>
                      </a:pPr>
                      <a:r>
                        <a:rPr lang="zh-CN" sz="1200" kern="100">
                          <a:effectLst/>
                        </a:rPr>
                        <a:t>云端非生产环境</a:t>
                      </a:r>
                      <a:endParaRPr lang="zh-CN" sz="1600" kern="100">
                        <a:effectLst/>
                        <a:latin typeface="Times New Roman" panose="02020603050405020304" pitchFamily="18" charset="0"/>
                        <a:ea typeface="仿宋_GB2312"/>
                      </a:endParaRPr>
                    </a:p>
                  </a:txBody>
                  <a:tcPr marL="68580" marR="68580" marT="0" marB="0" anchor="ctr"/>
                </a:tc>
                <a:tc>
                  <a:txBody>
                    <a:bodyPr/>
                    <a:lstStyle/>
                    <a:p>
                      <a:pPr marR="15875" algn="ctr">
                        <a:lnSpc>
                          <a:spcPct val="150000"/>
                        </a:lnSpc>
                        <a:spcAft>
                          <a:spcPts val="0"/>
                        </a:spcAft>
                      </a:pPr>
                      <a:r>
                        <a:rPr lang="zh-CN" sz="1200" kern="100">
                          <a:effectLst/>
                        </a:rPr>
                        <a:t>禁止</a:t>
                      </a:r>
                      <a:endParaRPr lang="zh-CN" sz="1600" kern="100">
                        <a:effectLst/>
                        <a:latin typeface="Times New Roman" panose="02020603050405020304" pitchFamily="18" charset="0"/>
                        <a:ea typeface="仿宋_GB2312"/>
                      </a:endParaRPr>
                    </a:p>
                  </a:txBody>
                  <a:tcPr marL="68580" marR="68580" marT="0" marB="0" anchor="ctr"/>
                </a:tc>
                <a:tc>
                  <a:txBody>
                    <a:bodyPr/>
                    <a:lstStyle/>
                    <a:p>
                      <a:pPr marR="15875" algn="ctr">
                        <a:lnSpc>
                          <a:spcPct val="150000"/>
                        </a:lnSpc>
                        <a:spcAft>
                          <a:spcPts val="0"/>
                        </a:spcAft>
                      </a:pPr>
                      <a:r>
                        <a:rPr lang="zh-CN" sz="1200" kern="100">
                          <a:effectLst/>
                        </a:rPr>
                        <a:t>支持</a:t>
                      </a:r>
                      <a:endParaRPr lang="zh-CN" sz="1600" kern="100">
                        <a:effectLst/>
                        <a:latin typeface="Times New Roman" panose="02020603050405020304" pitchFamily="18" charset="0"/>
                        <a:ea typeface="仿宋_GB2312"/>
                      </a:endParaRPr>
                    </a:p>
                  </a:txBody>
                  <a:tcPr marL="68580" marR="68580" marT="0" marB="0" anchor="ctr"/>
                </a:tc>
                <a:extLst>
                  <a:ext uri="{0D108BD9-81ED-4DB2-BD59-A6C34878D82A}">
                    <a16:rowId xmlns="" xmlns:a16="http://schemas.microsoft.com/office/drawing/2014/main" val="10004"/>
                  </a:ext>
                </a:extLst>
              </a:tr>
              <a:tr h="0">
                <a:tc>
                  <a:txBody>
                    <a:bodyPr/>
                    <a:lstStyle/>
                    <a:p>
                      <a:pPr marR="15875" algn="ctr">
                        <a:lnSpc>
                          <a:spcPct val="150000"/>
                        </a:lnSpc>
                        <a:spcAft>
                          <a:spcPts val="0"/>
                        </a:spcAft>
                      </a:pPr>
                      <a:r>
                        <a:rPr lang="zh-CN" sz="1200" kern="100">
                          <a:effectLst/>
                        </a:rPr>
                        <a:t>有孚机房非生产环境</a:t>
                      </a:r>
                      <a:endParaRPr lang="zh-CN" sz="1600" kern="100">
                        <a:effectLst/>
                        <a:latin typeface="Times New Roman" panose="02020603050405020304" pitchFamily="18" charset="0"/>
                        <a:ea typeface="仿宋_GB2312"/>
                      </a:endParaRPr>
                    </a:p>
                  </a:txBody>
                  <a:tcPr marL="68580" marR="68580" marT="0" marB="0" anchor="ctr"/>
                </a:tc>
                <a:tc>
                  <a:txBody>
                    <a:bodyPr/>
                    <a:lstStyle/>
                    <a:p>
                      <a:pPr marR="15875" algn="ctr">
                        <a:lnSpc>
                          <a:spcPct val="150000"/>
                        </a:lnSpc>
                        <a:spcAft>
                          <a:spcPts val="0"/>
                        </a:spcAft>
                      </a:pPr>
                      <a:r>
                        <a:rPr lang="zh-CN" sz="1200" kern="100">
                          <a:effectLst/>
                        </a:rPr>
                        <a:t>云端生产环境</a:t>
                      </a:r>
                      <a:endParaRPr lang="zh-CN" sz="1600" kern="100">
                        <a:effectLst/>
                        <a:latin typeface="Times New Roman" panose="02020603050405020304" pitchFamily="18" charset="0"/>
                        <a:ea typeface="仿宋_GB2312"/>
                      </a:endParaRPr>
                    </a:p>
                  </a:txBody>
                  <a:tcPr marL="68580" marR="68580" marT="0" marB="0" anchor="ctr"/>
                </a:tc>
                <a:tc>
                  <a:txBody>
                    <a:bodyPr/>
                    <a:lstStyle/>
                    <a:p>
                      <a:pPr marR="15875" algn="ctr">
                        <a:lnSpc>
                          <a:spcPct val="150000"/>
                        </a:lnSpc>
                        <a:spcAft>
                          <a:spcPts val="0"/>
                        </a:spcAft>
                      </a:pPr>
                      <a:r>
                        <a:rPr lang="zh-CN" sz="1200" kern="100">
                          <a:effectLst/>
                        </a:rPr>
                        <a:t>禁止</a:t>
                      </a:r>
                      <a:endParaRPr lang="zh-CN" sz="1600" kern="100">
                        <a:effectLst/>
                        <a:latin typeface="Times New Roman" panose="02020603050405020304" pitchFamily="18" charset="0"/>
                        <a:ea typeface="仿宋_GB2312"/>
                      </a:endParaRPr>
                    </a:p>
                  </a:txBody>
                  <a:tcPr marL="68580" marR="68580" marT="0" marB="0" anchor="ctr"/>
                </a:tc>
                <a:tc>
                  <a:txBody>
                    <a:bodyPr/>
                    <a:lstStyle/>
                    <a:p>
                      <a:pPr marR="15875" algn="ctr">
                        <a:lnSpc>
                          <a:spcPct val="150000"/>
                        </a:lnSpc>
                        <a:spcAft>
                          <a:spcPts val="0"/>
                        </a:spcAft>
                      </a:pPr>
                      <a:r>
                        <a:rPr lang="zh-CN" sz="1200" kern="100">
                          <a:effectLst/>
                        </a:rPr>
                        <a:t>支持</a:t>
                      </a:r>
                      <a:endParaRPr lang="zh-CN" sz="1600" kern="100">
                        <a:effectLst/>
                        <a:latin typeface="Times New Roman" panose="02020603050405020304" pitchFamily="18" charset="0"/>
                        <a:ea typeface="仿宋_GB2312"/>
                      </a:endParaRPr>
                    </a:p>
                  </a:txBody>
                  <a:tcPr marL="68580" marR="68580" marT="0" marB="0" anchor="ctr"/>
                </a:tc>
                <a:extLst>
                  <a:ext uri="{0D108BD9-81ED-4DB2-BD59-A6C34878D82A}">
                    <a16:rowId xmlns="" xmlns:a16="http://schemas.microsoft.com/office/drawing/2014/main" val="10005"/>
                  </a:ext>
                </a:extLst>
              </a:tr>
              <a:tr h="0">
                <a:tc>
                  <a:txBody>
                    <a:bodyPr/>
                    <a:lstStyle/>
                    <a:p>
                      <a:pPr marR="15875" algn="ctr">
                        <a:lnSpc>
                          <a:spcPct val="150000"/>
                        </a:lnSpc>
                        <a:spcAft>
                          <a:spcPts val="0"/>
                        </a:spcAft>
                      </a:pPr>
                      <a:r>
                        <a:rPr lang="zh-CN" sz="1200" kern="100">
                          <a:effectLst/>
                        </a:rPr>
                        <a:t>有孚机房生产环境</a:t>
                      </a:r>
                      <a:endParaRPr lang="zh-CN" sz="1600" kern="100">
                        <a:effectLst/>
                        <a:latin typeface="Times New Roman" panose="02020603050405020304" pitchFamily="18" charset="0"/>
                        <a:ea typeface="仿宋_GB2312"/>
                      </a:endParaRPr>
                    </a:p>
                  </a:txBody>
                  <a:tcPr marL="68580" marR="68580" marT="0" marB="0" anchor="ctr"/>
                </a:tc>
                <a:tc>
                  <a:txBody>
                    <a:bodyPr/>
                    <a:lstStyle/>
                    <a:p>
                      <a:pPr marR="15875" algn="ctr">
                        <a:lnSpc>
                          <a:spcPct val="150000"/>
                        </a:lnSpc>
                        <a:spcAft>
                          <a:spcPts val="0"/>
                        </a:spcAft>
                      </a:pPr>
                      <a:r>
                        <a:rPr lang="zh-CN" sz="1200" kern="100">
                          <a:effectLst/>
                        </a:rPr>
                        <a:t>云端生产环境</a:t>
                      </a:r>
                      <a:endParaRPr lang="zh-CN" sz="1600" kern="100">
                        <a:effectLst/>
                        <a:latin typeface="Times New Roman" panose="02020603050405020304" pitchFamily="18" charset="0"/>
                        <a:ea typeface="仿宋_GB2312"/>
                      </a:endParaRPr>
                    </a:p>
                  </a:txBody>
                  <a:tcPr marL="68580" marR="68580" marT="0" marB="0" anchor="ctr"/>
                </a:tc>
                <a:tc>
                  <a:txBody>
                    <a:bodyPr/>
                    <a:lstStyle/>
                    <a:p>
                      <a:pPr marR="15875" algn="ctr">
                        <a:lnSpc>
                          <a:spcPct val="150000"/>
                        </a:lnSpc>
                        <a:spcAft>
                          <a:spcPts val="0"/>
                        </a:spcAft>
                      </a:pPr>
                      <a:r>
                        <a:rPr lang="zh-CN" sz="1200" kern="100">
                          <a:effectLst/>
                        </a:rPr>
                        <a:t>禁止</a:t>
                      </a:r>
                      <a:endParaRPr lang="zh-CN" sz="1600" kern="100">
                        <a:effectLst/>
                        <a:latin typeface="Times New Roman" panose="02020603050405020304" pitchFamily="18" charset="0"/>
                        <a:ea typeface="仿宋_GB2312"/>
                      </a:endParaRPr>
                    </a:p>
                  </a:txBody>
                  <a:tcPr marL="68580" marR="68580" marT="0" marB="0" anchor="ctr"/>
                </a:tc>
                <a:tc>
                  <a:txBody>
                    <a:bodyPr/>
                    <a:lstStyle/>
                    <a:p>
                      <a:pPr marR="15875" algn="ctr">
                        <a:lnSpc>
                          <a:spcPct val="150000"/>
                        </a:lnSpc>
                        <a:spcAft>
                          <a:spcPts val="0"/>
                        </a:spcAft>
                      </a:pPr>
                      <a:r>
                        <a:rPr lang="zh-CN" sz="1200" kern="100" dirty="0">
                          <a:effectLst/>
                        </a:rPr>
                        <a:t>支持</a:t>
                      </a:r>
                      <a:endParaRPr lang="zh-CN" sz="1600" kern="100" dirty="0">
                        <a:effectLst/>
                        <a:latin typeface="Times New Roman" panose="02020603050405020304" pitchFamily="18" charset="0"/>
                        <a:ea typeface="仿宋_GB2312"/>
                      </a:endParaRPr>
                    </a:p>
                  </a:txBody>
                  <a:tcPr marL="68580" marR="68580" marT="0" marB="0" anchor="ctr"/>
                </a:tc>
                <a:extLst>
                  <a:ext uri="{0D108BD9-81ED-4DB2-BD59-A6C34878D82A}">
                    <a16:rowId xmlns="" xmlns:a16="http://schemas.microsoft.com/office/drawing/2014/main" val="10006"/>
                  </a:ext>
                </a:extLst>
              </a:tr>
            </a:tbl>
          </a:graphicData>
        </a:graphic>
      </p:graphicFrame>
      <p:graphicFrame>
        <p:nvGraphicFramePr>
          <p:cNvPr id="7" name="表格 6"/>
          <p:cNvGraphicFramePr>
            <a:graphicFrameLocks noGrp="1"/>
          </p:cNvGraphicFramePr>
          <p:nvPr/>
        </p:nvGraphicFramePr>
        <p:xfrm>
          <a:off x="783942" y="3641960"/>
          <a:ext cx="5480684" cy="1965960"/>
        </p:xfrm>
        <a:graphic>
          <a:graphicData uri="http://schemas.openxmlformats.org/drawingml/2006/table">
            <a:tbl>
              <a:tblPr firstRow="1" firstCol="1" bandRow="1">
                <a:tableStyleId>{5C22544A-7EE6-4342-B048-85BDC9FD1C3A}</a:tableStyleId>
              </a:tblPr>
              <a:tblGrid>
                <a:gridCol w="1617532">
                  <a:extLst>
                    <a:ext uri="{9D8B030D-6E8A-4147-A177-3AD203B41FA5}">
                      <a16:colId xmlns="" xmlns:a16="http://schemas.microsoft.com/office/drawing/2014/main" val="20000"/>
                    </a:ext>
                  </a:extLst>
                </a:gridCol>
                <a:gridCol w="1433361">
                  <a:extLst>
                    <a:ext uri="{9D8B030D-6E8A-4147-A177-3AD203B41FA5}">
                      <a16:colId xmlns="" xmlns:a16="http://schemas.microsoft.com/office/drawing/2014/main" val="20001"/>
                    </a:ext>
                  </a:extLst>
                </a:gridCol>
                <a:gridCol w="1079625">
                  <a:extLst>
                    <a:ext uri="{9D8B030D-6E8A-4147-A177-3AD203B41FA5}">
                      <a16:colId xmlns="" xmlns:a16="http://schemas.microsoft.com/office/drawing/2014/main" val="20002"/>
                    </a:ext>
                  </a:extLst>
                </a:gridCol>
                <a:gridCol w="1350166">
                  <a:extLst>
                    <a:ext uri="{9D8B030D-6E8A-4147-A177-3AD203B41FA5}">
                      <a16:colId xmlns="" xmlns:a16="http://schemas.microsoft.com/office/drawing/2014/main" val="20003"/>
                    </a:ext>
                  </a:extLst>
                </a:gridCol>
              </a:tblGrid>
              <a:tr h="0">
                <a:tc>
                  <a:txBody>
                    <a:bodyPr/>
                    <a:lstStyle/>
                    <a:p>
                      <a:pPr marR="15875" algn="ctr">
                        <a:lnSpc>
                          <a:spcPct val="150000"/>
                        </a:lnSpc>
                        <a:spcAft>
                          <a:spcPts val="0"/>
                        </a:spcAft>
                      </a:pPr>
                      <a:r>
                        <a:rPr lang="zh-CN" sz="1400" kern="100">
                          <a:effectLst/>
                        </a:rPr>
                        <a:t>源区域</a:t>
                      </a:r>
                      <a:endParaRPr lang="zh-CN" sz="1600" kern="100">
                        <a:effectLst/>
                        <a:latin typeface="Times New Roman" panose="02020603050405020304" pitchFamily="18" charset="0"/>
                        <a:ea typeface="仿宋_GB2312"/>
                      </a:endParaRPr>
                    </a:p>
                  </a:txBody>
                  <a:tcPr marL="68580" marR="68580" marT="0" marB="0" anchor="ctr"/>
                </a:tc>
                <a:tc>
                  <a:txBody>
                    <a:bodyPr/>
                    <a:lstStyle/>
                    <a:p>
                      <a:pPr marR="15875" algn="ctr">
                        <a:lnSpc>
                          <a:spcPct val="150000"/>
                        </a:lnSpc>
                        <a:spcAft>
                          <a:spcPts val="0"/>
                        </a:spcAft>
                      </a:pPr>
                      <a:r>
                        <a:rPr lang="zh-CN" sz="1400" kern="100">
                          <a:effectLst/>
                        </a:rPr>
                        <a:t>目的区域</a:t>
                      </a:r>
                      <a:endParaRPr lang="zh-CN" sz="1600" kern="100">
                        <a:effectLst/>
                        <a:latin typeface="Times New Roman" panose="02020603050405020304" pitchFamily="18" charset="0"/>
                        <a:ea typeface="仿宋_GB2312"/>
                      </a:endParaRPr>
                    </a:p>
                  </a:txBody>
                  <a:tcPr marL="68580" marR="68580" marT="0" marB="0" anchor="ctr"/>
                </a:tc>
                <a:tc>
                  <a:txBody>
                    <a:bodyPr/>
                    <a:lstStyle/>
                    <a:p>
                      <a:pPr marR="15875" algn="ctr">
                        <a:lnSpc>
                          <a:spcPct val="150000"/>
                        </a:lnSpc>
                        <a:spcAft>
                          <a:spcPts val="0"/>
                        </a:spcAft>
                      </a:pPr>
                      <a:r>
                        <a:rPr lang="zh-CN" sz="1400" kern="100">
                          <a:effectLst/>
                        </a:rPr>
                        <a:t>默认策略</a:t>
                      </a:r>
                      <a:endParaRPr lang="zh-CN" sz="1600" kern="100">
                        <a:effectLst/>
                        <a:latin typeface="Times New Roman" panose="02020603050405020304" pitchFamily="18" charset="0"/>
                        <a:ea typeface="仿宋_GB2312"/>
                      </a:endParaRPr>
                    </a:p>
                  </a:txBody>
                  <a:tcPr marL="68580" marR="68580" marT="0" marB="0" anchor="ctr"/>
                </a:tc>
                <a:tc>
                  <a:txBody>
                    <a:bodyPr/>
                    <a:lstStyle/>
                    <a:p>
                      <a:pPr marR="15875" algn="ctr">
                        <a:lnSpc>
                          <a:spcPct val="150000"/>
                        </a:lnSpc>
                        <a:spcAft>
                          <a:spcPts val="0"/>
                        </a:spcAft>
                      </a:pPr>
                      <a:r>
                        <a:rPr lang="zh-CN" sz="1400" kern="100">
                          <a:effectLst/>
                        </a:rPr>
                        <a:t>特殊申请变更</a:t>
                      </a:r>
                      <a:endParaRPr lang="zh-CN" sz="1600" kern="100">
                        <a:effectLst/>
                        <a:latin typeface="Times New Roman" panose="02020603050405020304" pitchFamily="18" charset="0"/>
                        <a:ea typeface="仿宋_GB2312"/>
                      </a:endParaRPr>
                    </a:p>
                  </a:txBody>
                  <a:tcPr marL="68580" marR="68580" marT="0" marB="0" anchor="ctr"/>
                </a:tc>
                <a:extLst>
                  <a:ext uri="{0D108BD9-81ED-4DB2-BD59-A6C34878D82A}">
                    <a16:rowId xmlns="" xmlns:a16="http://schemas.microsoft.com/office/drawing/2014/main" val="10000"/>
                  </a:ext>
                </a:extLst>
              </a:tr>
              <a:tr h="0">
                <a:tc>
                  <a:txBody>
                    <a:bodyPr/>
                    <a:lstStyle/>
                    <a:p>
                      <a:pPr marR="15875" algn="ctr">
                        <a:lnSpc>
                          <a:spcPct val="150000"/>
                        </a:lnSpc>
                        <a:spcAft>
                          <a:spcPts val="0"/>
                        </a:spcAft>
                      </a:pPr>
                      <a:r>
                        <a:rPr lang="zh-CN" sz="1200" kern="100">
                          <a:effectLst/>
                        </a:rPr>
                        <a:t>云端非生产环境</a:t>
                      </a:r>
                      <a:endParaRPr lang="zh-CN" sz="1600" kern="100">
                        <a:effectLst/>
                        <a:latin typeface="Times New Roman" panose="02020603050405020304" pitchFamily="18" charset="0"/>
                        <a:ea typeface="仿宋_GB2312"/>
                      </a:endParaRPr>
                    </a:p>
                  </a:txBody>
                  <a:tcPr marL="68580" marR="68580" marT="0" marB="0" anchor="ctr"/>
                </a:tc>
                <a:tc>
                  <a:txBody>
                    <a:bodyPr/>
                    <a:lstStyle/>
                    <a:p>
                      <a:pPr marR="15875" algn="ctr">
                        <a:lnSpc>
                          <a:spcPct val="150000"/>
                        </a:lnSpc>
                        <a:spcAft>
                          <a:spcPts val="0"/>
                        </a:spcAft>
                      </a:pPr>
                      <a:r>
                        <a:rPr lang="zh-CN" sz="1200" kern="100">
                          <a:effectLst/>
                        </a:rPr>
                        <a:t>办公区</a:t>
                      </a:r>
                      <a:endParaRPr lang="zh-CN" sz="1600" kern="100">
                        <a:effectLst/>
                        <a:latin typeface="Times New Roman" panose="02020603050405020304" pitchFamily="18" charset="0"/>
                        <a:ea typeface="仿宋_GB2312"/>
                      </a:endParaRPr>
                    </a:p>
                  </a:txBody>
                  <a:tcPr marL="68580" marR="68580" marT="0" marB="0" anchor="ctr"/>
                </a:tc>
                <a:tc>
                  <a:txBody>
                    <a:bodyPr/>
                    <a:lstStyle/>
                    <a:p>
                      <a:pPr marR="15875" algn="ctr">
                        <a:lnSpc>
                          <a:spcPct val="150000"/>
                        </a:lnSpc>
                        <a:spcAft>
                          <a:spcPts val="0"/>
                        </a:spcAft>
                      </a:pPr>
                      <a:r>
                        <a:rPr lang="zh-CN" sz="1200" kern="100">
                          <a:effectLst/>
                        </a:rPr>
                        <a:t>允许</a:t>
                      </a:r>
                      <a:endParaRPr lang="zh-CN" sz="1600" kern="100">
                        <a:effectLst/>
                        <a:latin typeface="Times New Roman" panose="02020603050405020304" pitchFamily="18" charset="0"/>
                        <a:ea typeface="仿宋_GB2312"/>
                      </a:endParaRPr>
                    </a:p>
                  </a:txBody>
                  <a:tcPr marL="68580" marR="68580" marT="0" marB="0" anchor="ctr"/>
                </a:tc>
                <a:tc>
                  <a:txBody>
                    <a:bodyPr/>
                    <a:lstStyle/>
                    <a:p>
                      <a:pPr marR="15875" algn="ctr">
                        <a:lnSpc>
                          <a:spcPct val="150000"/>
                        </a:lnSpc>
                        <a:spcAft>
                          <a:spcPts val="0"/>
                        </a:spcAft>
                      </a:pPr>
                      <a:r>
                        <a:rPr lang="zh-CN" sz="1200" kern="100">
                          <a:effectLst/>
                        </a:rPr>
                        <a:t>支持</a:t>
                      </a:r>
                      <a:endParaRPr lang="zh-CN" sz="1600" kern="100">
                        <a:effectLst/>
                        <a:latin typeface="Times New Roman" panose="02020603050405020304" pitchFamily="18" charset="0"/>
                        <a:ea typeface="仿宋_GB2312"/>
                      </a:endParaRPr>
                    </a:p>
                  </a:txBody>
                  <a:tcPr marL="68580" marR="68580" marT="0" marB="0" anchor="ctr"/>
                </a:tc>
                <a:extLst>
                  <a:ext uri="{0D108BD9-81ED-4DB2-BD59-A6C34878D82A}">
                    <a16:rowId xmlns="" xmlns:a16="http://schemas.microsoft.com/office/drawing/2014/main" val="10001"/>
                  </a:ext>
                </a:extLst>
              </a:tr>
              <a:tr h="0">
                <a:tc>
                  <a:txBody>
                    <a:bodyPr/>
                    <a:lstStyle/>
                    <a:p>
                      <a:pPr marR="15875" algn="ctr">
                        <a:lnSpc>
                          <a:spcPct val="150000"/>
                        </a:lnSpc>
                        <a:spcAft>
                          <a:spcPts val="0"/>
                        </a:spcAft>
                      </a:pPr>
                      <a:r>
                        <a:rPr lang="zh-CN" sz="1200" kern="100">
                          <a:effectLst/>
                        </a:rPr>
                        <a:t>云端生产环境</a:t>
                      </a:r>
                      <a:endParaRPr lang="zh-CN" sz="1600" kern="100">
                        <a:effectLst/>
                        <a:latin typeface="Times New Roman" panose="02020603050405020304" pitchFamily="18" charset="0"/>
                        <a:ea typeface="仿宋_GB2312"/>
                      </a:endParaRPr>
                    </a:p>
                  </a:txBody>
                  <a:tcPr marL="68580" marR="68580" marT="0" marB="0" anchor="ctr"/>
                </a:tc>
                <a:tc>
                  <a:txBody>
                    <a:bodyPr/>
                    <a:lstStyle/>
                    <a:p>
                      <a:pPr marR="15875" algn="ctr">
                        <a:lnSpc>
                          <a:spcPct val="150000"/>
                        </a:lnSpc>
                        <a:spcAft>
                          <a:spcPts val="0"/>
                        </a:spcAft>
                      </a:pPr>
                      <a:r>
                        <a:rPr lang="zh-CN" sz="1200" kern="100">
                          <a:effectLst/>
                        </a:rPr>
                        <a:t>办公区</a:t>
                      </a:r>
                      <a:endParaRPr lang="zh-CN" sz="1600" kern="100">
                        <a:effectLst/>
                        <a:latin typeface="Times New Roman" panose="02020603050405020304" pitchFamily="18" charset="0"/>
                        <a:ea typeface="仿宋_GB2312"/>
                      </a:endParaRPr>
                    </a:p>
                  </a:txBody>
                  <a:tcPr marL="68580" marR="68580" marT="0" marB="0" anchor="ctr"/>
                </a:tc>
                <a:tc>
                  <a:txBody>
                    <a:bodyPr/>
                    <a:lstStyle/>
                    <a:p>
                      <a:pPr marR="15875" algn="ctr">
                        <a:lnSpc>
                          <a:spcPct val="150000"/>
                        </a:lnSpc>
                        <a:spcAft>
                          <a:spcPts val="0"/>
                        </a:spcAft>
                      </a:pPr>
                      <a:r>
                        <a:rPr lang="zh-CN" sz="1200" kern="100">
                          <a:effectLst/>
                        </a:rPr>
                        <a:t>禁止</a:t>
                      </a:r>
                      <a:endParaRPr lang="zh-CN" sz="1600" kern="100">
                        <a:effectLst/>
                        <a:latin typeface="Times New Roman" panose="02020603050405020304" pitchFamily="18" charset="0"/>
                        <a:ea typeface="仿宋_GB2312"/>
                      </a:endParaRPr>
                    </a:p>
                  </a:txBody>
                  <a:tcPr marL="68580" marR="68580" marT="0" marB="0" anchor="ctr"/>
                </a:tc>
                <a:tc>
                  <a:txBody>
                    <a:bodyPr/>
                    <a:lstStyle/>
                    <a:p>
                      <a:pPr marR="15875" algn="ctr">
                        <a:lnSpc>
                          <a:spcPct val="150000"/>
                        </a:lnSpc>
                        <a:spcAft>
                          <a:spcPts val="0"/>
                        </a:spcAft>
                      </a:pPr>
                      <a:r>
                        <a:rPr lang="zh-CN" sz="1200" kern="100">
                          <a:effectLst/>
                        </a:rPr>
                        <a:t>支持</a:t>
                      </a:r>
                      <a:endParaRPr lang="zh-CN" sz="1600" kern="100">
                        <a:effectLst/>
                        <a:latin typeface="Times New Roman" panose="02020603050405020304" pitchFamily="18" charset="0"/>
                        <a:ea typeface="仿宋_GB2312"/>
                      </a:endParaRPr>
                    </a:p>
                  </a:txBody>
                  <a:tcPr marL="68580" marR="68580" marT="0" marB="0" anchor="ctr"/>
                </a:tc>
                <a:extLst>
                  <a:ext uri="{0D108BD9-81ED-4DB2-BD59-A6C34878D82A}">
                    <a16:rowId xmlns="" xmlns:a16="http://schemas.microsoft.com/office/drawing/2014/main" val="10002"/>
                  </a:ext>
                </a:extLst>
              </a:tr>
              <a:tr h="0">
                <a:tc>
                  <a:txBody>
                    <a:bodyPr/>
                    <a:lstStyle/>
                    <a:p>
                      <a:pPr marR="15875" algn="ctr">
                        <a:lnSpc>
                          <a:spcPct val="150000"/>
                        </a:lnSpc>
                        <a:spcAft>
                          <a:spcPts val="0"/>
                        </a:spcAft>
                      </a:pPr>
                      <a:r>
                        <a:rPr lang="zh-CN" sz="1200" kern="100">
                          <a:effectLst/>
                        </a:rPr>
                        <a:t>云端非生产环境</a:t>
                      </a:r>
                      <a:endParaRPr lang="zh-CN" sz="1600" kern="100">
                        <a:effectLst/>
                        <a:latin typeface="Times New Roman" panose="02020603050405020304" pitchFamily="18" charset="0"/>
                        <a:ea typeface="仿宋_GB2312"/>
                      </a:endParaRPr>
                    </a:p>
                  </a:txBody>
                  <a:tcPr marL="68580" marR="68580" marT="0" marB="0" anchor="ctr"/>
                </a:tc>
                <a:tc>
                  <a:txBody>
                    <a:bodyPr/>
                    <a:lstStyle/>
                    <a:p>
                      <a:pPr marR="15875" algn="ctr">
                        <a:lnSpc>
                          <a:spcPct val="150000"/>
                        </a:lnSpc>
                        <a:spcAft>
                          <a:spcPts val="0"/>
                        </a:spcAft>
                      </a:pPr>
                      <a:r>
                        <a:rPr lang="zh-CN" sz="1200" kern="100">
                          <a:effectLst/>
                        </a:rPr>
                        <a:t>有孚非生产环境</a:t>
                      </a:r>
                      <a:endParaRPr lang="zh-CN" sz="1600" kern="100">
                        <a:effectLst/>
                        <a:latin typeface="Times New Roman" panose="02020603050405020304" pitchFamily="18" charset="0"/>
                        <a:ea typeface="仿宋_GB2312"/>
                      </a:endParaRPr>
                    </a:p>
                  </a:txBody>
                  <a:tcPr marL="68580" marR="68580" marT="0" marB="0" anchor="ctr"/>
                </a:tc>
                <a:tc>
                  <a:txBody>
                    <a:bodyPr/>
                    <a:lstStyle/>
                    <a:p>
                      <a:pPr marR="15875" algn="ctr">
                        <a:lnSpc>
                          <a:spcPct val="150000"/>
                        </a:lnSpc>
                        <a:spcAft>
                          <a:spcPts val="0"/>
                        </a:spcAft>
                      </a:pPr>
                      <a:r>
                        <a:rPr lang="zh-CN" sz="1200" kern="100">
                          <a:effectLst/>
                        </a:rPr>
                        <a:t>允许</a:t>
                      </a:r>
                      <a:endParaRPr lang="zh-CN" sz="1600" kern="100">
                        <a:effectLst/>
                        <a:latin typeface="Times New Roman" panose="02020603050405020304" pitchFamily="18" charset="0"/>
                        <a:ea typeface="仿宋_GB2312"/>
                      </a:endParaRPr>
                    </a:p>
                  </a:txBody>
                  <a:tcPr marL="68580" marR="68580" marT="0" marB="0" anchor="ctr"/>
                </a:tc>
                <a:tc>
                  <a:txBody>
                    <a:bodyPr/>
                    <a:lstStyle/>
                    <a:p>
                      <a:pPr marR="15875" algn="ctr">
                        <a:lnSpc>
                          <a:spcPct val="150000"/>
                        </a:lnSpc>
                        <a:spcAft>
                          <a:spcPts val="0"/>
                        </a:spcAft>
                      </a:pPr>
                      <a:r>
                        <a:rPr lang="zh-CN" sz="1200" kern="100">
                          <a:effectLst/>
                        </a:rPr>
                        <a:t>支持</a:t>
                      </a:r>
                      <a:endParaRPr lang="zh-CN" sz="1600" kern="100">
                        <a:effectLst/>
                        <a:latin typeface="Times New Roman" panose="02020603050405020304" pitchFamily="18" charset="0"/>
                        <a:ea typeface="仿宋_GB2312"/>
                      </a:endParaRPr>
                    </a:p>
                  </a:txBody>
                  <a:tcPr marL="68580" marR="68580" marT="0" marB="0" anchor="ctr"/>
                </a:tc>
                <a:extLst>
                  <a:ext uri="{0D108BD9-81ED-4DB2-BD59-A6C34878D82A}">
                    <a16:rowId xmlns="" xmlns:a16="http://schemas.microsoft.com/office/drawing/2014/main" val="10003"/>
                  </a:ext>
                </a:extLst>
              </a:tr>
              <a:tr h="0">
                <a:tc>
                  <a:txBody>
                    <a:bodyPr/>
                    <a:lstStyle/>
                    <a:p>
                      <a:pPr marR="15875" algn="ctr">
                        <a:lnSpc>
                          <a:spcPct val="150000"/>
                        </a:lnSpc>
                        <a:spcAft>
                          <a:spcPts val="0"/>
                        </a:spcAft>
                      </a:pPr>
                      <a:r>
                        <a:rPr lang="zh-CN" sz="1200" kern="100">
                          <a:effectLst/>
                        </a:rPr>
                        <a:t>云端生产环境</a:t>
                      </a:r>
                      <a:endParaRPr lang="zh-CN" sz="1600" kern="100">
                        <a:effectLst/>
                        <a:latin typeface="Times New Roman" panose="02020603050405020304" pitchFamily="18" charset="0"/>
                        <a:ea typeface="仿宋_GB2312"/>
                      </a:endParaRPr>
                    </a:p>
                  </a:txBody>
                  <a:tcPr marL="68580" marR="68580" marT="0" marB="0" anchor="ctr"/>
                </a:tc>
                <a:tc>
                  <a:txBody>
                    <a:bodyPr/>
                    <a:lstStyle/>
                    <a:p>
                      <a:pPr marR="15875" algn="ctr">
                        <a:lnSpc>
                          <a:spcPct val="150000"/>
                        </a:lnSpc>
                        <a:spcAft>
                          <a:spcPts val="0"/>
                        </a:spcAft>
                      </a:pPr>
                      <a:r>
                        <a:rPr lang="zh-CN" sz="1200" kern="100">
                          <a:effectLst/>
                        </a:rPr>
                        <a:t>有孚非生产环境</a:t>
                      </a:r>
                      <a:endParaRPr lang="zh-CN" sz="1600" kern="100">
                        <a:effectLst/>
                        <a:latin typeface="Times New Roman" panose="02020603050405020304" pitchFamily="18" charset="0"/>
                        <a:ea typeface="仿宋_GB2312"/>
                      </a:endParaRPr>
                    </a:p>
                  </a:txBody>
                  <a:tcPr marL="68580" marR="68580" marT="0" marB="0" anchor="ctr"/>
                </a:tc>
                <a:tc>
                  <a:txBody>
                    <a:bodyPr/>
                    <a:lstStyle/>
                    <a:p>
                      <a:pPr marR="15875" algn="ctr">
                        <a:lnSpc>
                          <a:spcPct val="150000"/>
                        </a:lnSpc>
                        <a:spcAft>
                          <a:spcPts val="0"/>
                        </a:spcAft>
                      </a:pPr>
                      <a:r>
                        <a:rPr lang="zh-CN" sz="1200" kern="100">
                          <a:effectLst/>
                        </a:rPr>
                        <a:t>禁止</a:t>
                      </a:r>
                      <a:endParaRPr lang="zh-CN" sz="1600" kern="100">
                        <a:effectLst/>
                        <a:latin typeface="Times New Roman" panose="02020603050405020304" pitchFamily="18" charset="0"/>
                        <a:ea typeface="仿宋_GB2312"/>
                      </a:endParaRPr>
                    </a:p>
                  </a:txBody>
                  <a:tcPr marL="68580" marR="68580" marT="0" marB="0" anchor="ctr"/>
                </a:tc>
                <a:tc>
                  <a:txBody>
                    <a:bodyPr/>
                    <a:lstStyle/>
                    <a:p>
                      <a:pPr marR="15875" algn="ctr">
                        <a:lnSpc>
                          <a:spcPct val="150000"/>
                        </a:lnSpc>
                        <a:spcAft>
                          <a:spcPts val="0"/>
                        </a:spcAft>
                      </a:pPr>
                      <a:r>
                        <a:rPr lang="zh-CN" sz="1200" kern="100">
                          <a:effectLst/>
                        </a:rPr>
                        <a:t>支持</a:t>
                      </a:r>
                      <a:endParaRPr lang="zh-CN" sz="1600" kern="100">
                        <a:effectLst/>
                        <a:latin typeface="Times New Roman" panose="02020603050405020304" pitchFamily="18" charset="0"/>
                        <a:ea typeface="仿宋_GB2312"/>
                      </a:endParaRPr>
                    </a:p>
                  </a:txBody>
                  <a:tcPr marL="68580" marR="68580" marT="0" marB="0" anchor="ctr"/>
                </a:tc>
                <a:extLst>
                  <a:ext uri="{0D108BD9-81ED-4DB2-BD59-A6C34878D82A}">
                    <a16:rowId xmlns="" xmlns:a16="http://schemas.microsoft.com/office/drawing/2014/main" val="10004"/>
                  </a:ext>
                </a:extLst>
              </a:tr>
              <a:tr h="0">
                <a:tc>
                  <a:txBody>
                    <a:bodyPr/>
                    <a:lstStyle/>
                    <a:p>
                      <a:pPr marR="15875" algn="ctr">
                        <a:lnSpc>
                          <a:spcPct val="150000"/>
                        </a:lnSpc>
                        <a:spcAft>
                          <a:spcPts val="0"/>
                        </a:spcAft>
                      </a:pPr>
                      <a:r>
                        <a:rPr lang="zh-CN" sz="1200" kern="100">
                          <a:effectLst/>
                        </a:rPr>
                        <a:t>云端非生产环境</a:t>
                      </a:r>
                      <a:endParaRPr lang="zh-CN" sz="1600" kern="100">
                        <a:effectLst/>
                        <a:latin typeface="Times New Roman" panose="02020603050405020304" pitchFamily="18" charset="0"/>
                        <a:ea typeface="仿宋_GB2312"/>
                      </a:endParaRPr>
                    </a:p>
                  </a:txBody>
                  <a:tcPr marL="68580" marR="68580" marT="0" marB="0" anchor="ctr"/>
                </a:tc>
                <a:tc>
                  <a:txBody>
                    <a:bodyPr/>
                    <a:lstStyle/>
                    <a:p>
                      <a:pPr marR="15875" algn="ctr">
                        <a:lnSpc>
                          <a:spcPct val="150000"/>
                        </a:lnSpc>
                        <a:spcAft>
                          <a:spcPts val="0"/>
                        </a:spcAft>
                      </a:pPr>
                      <a:r>
                        <a:rPr lang="zh-CN" sz="1200" kern="100">
                          <a:effectLst/>
                        </a:rPr>
                        <a:t>有孚生产环境</a:t>
                      </a:r>
                      <a:endParaRPr lang="zh-CN" sz="1600" kern="100">
                        <a:effectLst/>
                        <a:latin typeface="Times New Roman" panose="02020603050405020304" pitchFamily="18" charset="0"/>
                        <a:ea typeface="仿宋_GB2312"/>
                      </a:endParaRPr>
                    </a:p>
                  </a:txBody>
                  <a:tcPr marL="68580" marR="68580" marT="0" marB="0" anchor="ctr"/>
                </a:tc>
                <a:tc>
                  <a:txBody>
                    <a:bodyPr/>
                    <a:lstStyle/>
                    <a:p>
                      <a:pPr marR="15875" algn="ctr">
                        <a:lnSpc>
                          <a:spcPct val="150000"/>
                        </a:lnSpc>
                        <a:spcAft>
                          <a:spcPts val="0"/>
                        </a:spcAft>
                      </a:pPr>
                      <a:r>
                        <a:rPr lang="zh-CN" sz="1200" kern="100">
                          <a:effectLst/>
                        </a:rPr>
                        <a:t>禁止</a:t>
                      </a:r>
                      <a:endParaRPr lang="zh-CN" sz="1600" kern="100">
                        <a:effectLst/>
                        <a:latin typeface="Times New Roman" panose="02020603050405020304" pitchFamily="18" charset="0"/>
                        <a:ea typeface="仿宋_GB2312"/>
                      </a:endParaRPr>
                    </a:p>
                  </a:txBody>
                  <a:tcPr marL="68580" marR="68580" marT="0" marB="0" anchor="ctr"/>
                </a:tc>
                <a:tc>
                  <a:txBody>
                    <a:bodyPr/>
                    <a:lstStyle/>
                    <a:p>
                      <a:pPr marR="15875" algn="ctr">
                        <a:lnSpc>
                          <a:spcPct val="150000"/>
                        </a:lnSpc>
                        <a:spcAft>
                          <a:spcPts val="0"/>
                        </a:spcAft>
                      </a:pPr>
                      <a:r>
                        <a:rPr lang="zh-CN" sz="1200" kern="100">
                          <a:effectLst/>
                        </a:rPr>
                        <a:t>支持</a:t>
                      </a:r>
                      <a:endParaRPr lang="zh-CN" sz="1600" kern="100">
                        <a:effectLst/>
                        <a:latin typeface="Times New Roman" panose="02020603050405020304" pitchFamily="18" charset="0"/>
                        <a:ea typeface="仿宋_GB2312"/>
                      </a:endParaRPr>
                    </a:p>
                  </a:txBody>
                  <a:tcPr marL="68580" marR="68580" marT="0" marB="0" anchor="ctr"/>
                </a:tc>
                <a:extLst>
                  <a:ext uri="{0D108BD9-81ED-4DB2-BD59-A6C34878D82A}">
                    <a16:rowId xmlns="" xmlns:a16="http://schemas.microsoft.com/office/drawing/2014/main" val="10005"/>
                  </a:ext>
                </a:extLst>
              </a:tr>
              <a:tr h="0">
                <a:tc>
                  <a:txBody>
                    <a:bodyPr/>
                    <a:lstStyle/>
                    <a:p>
                      <a:pPr marR="15875" algn="ctr">
                        <a:lnSpc>
                          <a:spcPct val="150000"/>
                        </a:lnSpc>
                        <a:spcAft>
                          <a:spcPts val="0"/>
                        </a:spcAft>
                      </a:pPr>
                      <a:r>
                        <a:rPr lang="zh-CN" sz="1200" kern="100">
                          <a:effectLst/>
                        </a:rPr>
                        <a:t>云端生产环境</a:t>
                      </a:r>
                      <a:endParaRPr lang="zh-CN" sz="1600" kern="100">
                        <a:effectLst/>
                        <a:latin typeface="Times New Roman" panose="02020603050405020304" pitchFamily="18" charset="0"/>
                        <a:ea typeface="仿宋_GB2312"/>
                      </a:endParaRPr>
                    </a:p>
                  </a:txBody>
                  <a:tcPr marL="68580" marR="68580" marT="0" marB="0" anchor="ctr"/>
                </a:tc>
                <a:tc>
                  <a:txBody>
                    <a:bodyPr/>
                    <a:lstStyle/>
                    <a:p>
                      <a:pPr marR="15875" algn="ctr">
                        <a:lnSpc>
                          <a:spcPct val="150000"/>
                        </a:lnSpc>
                        <a:spcAft>
                          <a:spcPts val="0"/>
                        </a:spcAft>
                      </a:pPr>
                      <a:r>
                        <a:rPr lang="zh-CN" sz="1200" kern="100">
                          <a:effectLst/>
                        </a:rPr>
                        <a:t>有孚生产环境</a:t>
                      </a:r>
                      <a:endParaRPr lang="zh-CN" sz="1600" kern="100">
                        <a:effectLst/>
                        <a:latin typeface="Times New Roman" panose="02020603050405020304" pitchFamily="18" charset="0"/>
                        <a:ea typeface="仿宋_GB2312"/>
                      </a:endParaRPr>
                    </a:p>
                  </a:txBody>
                  <a:tcPr marL="68580" marR="68580" marT="0" marB="0" anchor="ctr"/>
                </a:tc>
                <a:tc>
                  <a:txBody>
                    <a:bodyPr/>
                    <a:lstStyle/>
                    <a:p>
                      <a:pPr marR="15875" algn="ctr">
                        <a:lnSpc>
                          <a:spcPct val="150000"/>
                        </a:lnSpc>
                        <a:spcAft>
                          <a:spcPts val="0"/>
                        </a:spcAft>
                      </a:pPr>
                      <a:r>
                        <a:rPr lang="zh-CN" sz="1200" kern="100">
                          <a:effectLst/>
                        </a:rPr>
                        <a:t>禁止</a:t>
                      </a:r>
                      <a:endParaRPr lang="zh-CN" sz="1600" kern="100">
                        <a:effectLst/>
                        <a:latin typeface="Times New Roman" panose="02020603050405020304" pitchFamily="18" charset="0"/>
                        <a:ea typeface="仿宋_GB2312"/>
                      </a:endParaRPr>
                    </a:p>
                  </a:txBody>
                  <a:tcPr marL="68580" marR="68580" marT="0" marB="0" anchor="ctr"/>
                </a:tc>
                <a:tc>
                  <a:txBody>
                    <a:bodyPr/>
                    <a:lstStyle/>
                    <a:p>
                      <a:pPr marR="15875" algn="ctr">
                        <a:lnSpc>
                          <a:spcPct val="150000"/>
                        </a:lnSpc>
                        <a:spcAft>
                          <a:spcPts val="0"/>
                        </a:spcAft>
                      </a:pPr>
                      <a:r>
                        <a:rPr lang="zh-CN" sz="1200" kern="100" dirty="0">
                          <a:effectLst/>
                        </a:rPr>
                        <a:t>支持</a:t>
                      </a:r>
                      <a:endParaRPr lang="zh-CN" sz="1600" kern="100" dirty="0">
                        <a:effectLst/>
                        <a:latin typeface="Times New Roman" panose="02020603050405020304" pitchFamily="18" charset="0"/>
                        <a:ea typeface="仿宋_GB2312"/>
                      </a:endParaRPr>
                    </a:p>
                  </a:txBody>
                  <a:tcPr marL="68580" marR="68580" marT="0" marB="0" anchor="ctr"/>
                </a:tc>
                <a:extLst>
                  <a:ext uri="{0D108BD9-81ED-4DB2-BD59-A6C34878D82A}">
                    <a16:rowId xmlns="" xmlns:a16="http://schemas.microsoft.com/office/drawing/2014/main" val="10006"/>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110531" y="-24574"/>
            <a:ext cx="4514452" cy="873075"/>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dirty="0">
                <a:solidFill>
                  <a:srgbClr val="0070C0"/>
                </a:solidFill>
                <a:latin typeface="微软雅黑" panose="020B0503020204020204" pitchFamily="34" charset="-122"/>
                <a:ea typeface="微软雅黑" panose="020B0503020204020204" pitchFamily="34" charset="-122"/>
              </a:rPr>
              <a:t>运维自动化工具</a:t>
            </a:r>
            <a:r>
              <a:rPr lang="en-US" altLang="zh-CN" sz="3200" dirty="0">
                <a:solidFill>
                  <a:srgbClr val="0070C0"/>
                </a:solidFill>
                <a:latin typeface="微软雅黑" panose="020B0503020204020204" pitchFamily="34" charset="-122"/>
                <a:ea typeface="微软雅黑" panose="020B0503020204020204" pitchFamily="34" charset="-122"/>
              </a:rPr>
              <a:t>-</a:t>
            </a:r>
            <a:r>
              <a:rPr lang="zh-CN" altLang="en-US" sz="3200" dirty="0">
                <a:solidFill>
                  <a:srgbClr val="0070C0"/>
                </a:solidFill>
                <a:latin typeface="微软雅黑" panose="020B0503020204020204" pitchFamily="34" charset="-122"/>
                <a:ea typeface="微软雅黑" panose="020B0503020204020204" pitchFamily="34" charset="-122"/>
              </a:rPr>
              <a:t>流程</a:t>
            </a:r>
          </a:p>
        </p:txBody>
      </p:sp>
      <p:cxnSp>
        <p:nvCxnSpPr>
          <p:cNvPr id="18" name="直线连接符 17"/>
          <p:cNvCxnSpPr/>
          <p:nvPr/>
        </p:nvCxnSpPr>
        <p:spPr>
          <a:xfrm>
            <a:off x="0" y="904822"/>
            <a:ext cx="10350837" cy="0"/>
          </a:xfrm>
          <a:prstGeom prst="line">
            <a:avLst/>
          </a:prstGeom>
          <a:ln w="38100" cmpd="sng">
            <a:solidFill>
              <a:srgbClr val="1772BF"/>
            </a:solidFill>
            <a:prstDash val="dot"/>
          </a:ln>
          <a:effectLst/>
        </p:spPr>
        <p:style>
          <a:lnRef idx="2">
            <a:schemeClr val="accent1"/>
          </a:lnRef>
          <a:fillRef idx="0">
            <a:schemeClr val="accent1"/>
          </a:fillRef>
          <a:effectRef idx="1">
            <a:schemeClr val="accent1"/>
          </a:effectRef>
          <a:fontRef idx="minor">
            <a:schemeClr val="tx1"/>
          </a:fontRef>
        </p:style>
      </p:cxnSp>
      <p:sp>
        <p:nvSpPr>
          <p:cNvPr id="2" name="矩形 1"/>
          <p:cNvSpPr/>
          <p:nvPr/>
        </p:nvSpPr>
        <p:spPr>
          <a:xfrm>
            <a:off x="296477" y="2156051"/>
            <a:ext cx="1328286" cy="423511"/>
          </a:xfrm>
          <a:prstGeom prst="rect">
            <a:avLst/>
          </a:prstGeom>
          <a:solidFill>
            <a:srgbClr val="E25E0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产品定义</a:t>
            </a:r>
            <a:endParaRPr lang="en-US" altLang="zh-CN" sz="1200" dirty="0"/>
          </a:p>
          <a:p>
            <a:pPr algn="ctr"/>
            <a:r>
              <a:rPr lang="zh-CN" altLang="en-US" sz="1200" dirty="0"/>
              <a:t>（产品经理）</a:t>
            </a:r>
          </a:p>
        </p:txBody>
      </p:sp>
      <p:sp>
        <p:nvSpPr>
          <p:cNvPr id="22" name="矩形 21"/>
          <p:cNvSpPr/>
          <p:nvPr/>
        </p:nvSpPr>
        <p:spPr>
          <a:xfrm>
            <a:off x="1871171" y="2156050"/>
            <a:ext cx="1328286" cy="423511"/>
          </a:xfrm>
          <a:prstGeom prst="rect">
            <a:avLst/>
          </a:prstGeom>
          <a:solidFill>
            <a:srgbClr val="E25E0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创建需求</a:t>
            </a:r>
            <a:endParaRPr lang="en-US" altLang="zh-CN" sz="1200" dirty="0"/>
          </a:p>
          <a:p>
            <a:pPr algn="ctr"/>
            <a:r>
              <a:rPr lang="zh-CN" altLang="en-US" sz="1200" dirty="0"/>
              <a:t>（产品经理）</a:t>
            </a:r>
          </a:p>
        </p:txBody>
      </p:sp>
      <p:sp>
        <p:nvSpPr>
          <p:cNvPr id="24" name="矩形 23"/>
          <p:cNvSpPr/>
          <p:nvPr/>
        </p:nvSpPr>
        <p:spPr>
          <a:xfrm>
            <a:off x="3445865" y="2156049"/>
            <a:ext cx="1328286" cy="4235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基于分支开发</a:t>
            </a:r>
            <a:endParaRPr lang="en-US" altLang="zh-CN" sz="1200" dirty="0"/>
          </a:p>
          <a:p>
            <a:pPr algn="ctr"/>
            <a:r>
              <a:rPr lang="zh-CN" altLang="en-US" sz="1200" dirty="0"/>
              <a:t>（开发）</a:t>
            </a:r>
          </a:p>
        </p:txBody>
      </p:sp>
      <p:sp>
        <p:nvSpPr>
          <p:cNvPr id="25" name="矩形 24"/>
          <p:cNvSpPr/>
          <p:nvPr/>
        </p:nvSpPr>
        <p:spPr>
          <a:xfrm>
            <a:off x="5020559" y="2156049"/>
            <a:ext cx="1328286" cy="4235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编译打包发布（开发）</a:t>
            </a:r>
          </a:p>
        </p:txBody>
      </p:sp>
      <p:sp>
        <p:nvSpPr>
          <p:cNvPr id="26" name="矩形 25"/>
          <p:cNvSpPr/>
          <p:nvPr/>
        </p:nvSpPr>
        <p:spPr>
          <a:xfrm>
            <a:off x="6595253" y="2156048"/>
            <a:ext cx="1328286" cy="423511"/>
          </a:xfrm>
          <a:prstGeom prst="rect">
            <a:avLst/>
          </a:prstGeom>
          <a:solidFill>
            <a:srgbClr val="E25E0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质量保障</a:t>
            </a:r>
            <a:endParaRPr lang="en-US" altLang="zh-CN" sz="1200" dirty="0"/>
          </a:p>
          <a:p>
            <a:pPr algn="ctr"/>
            <a:r>
              <a:rPr lang="zh-CN" altLang="en-US" sz="1200" dirty="0"/>
              <a:t>（测试）</a:t>
            </a:r>
          </a:p>
        </p:txBody>
      </p:sp>
      <p:sp>
        <p:nvSpPr>
          <p:cNvPr id="27" name="矩形 26"/>
          <p:cNvSpPr/>
          <p:nvPr/>
        </p:nvSpPr>
        <p:spPr>
          <a:xfrm>
            <a:off x="8169948" y="2156048"/>
            <a:ext cx="1328286" cy="4235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产品发版上线</a:t>
            </a:r>
            <a:endParaRPr lang="en-US" altLang="zh-CN" sz="1200" dirty="0"/>
          </a:p>
          <a:p>
            <a:pPr algn="ctr"/>
            <a:r>
              <a:rPr lang="zh-CN" altLang="en-US" sz="1200" dirty="0"/>
              <a:t>（负责人）</a:t>
            </a:r>
          </a:p>
        </p:txBody>
      </p:sp>
      <p:sp>
        <p:nvSpPr>
          <p:cNvPr id="28" name="矩形 27"/>
          <p:cNvSpPr/>
          <p:nvPr/>
        </p:nvSpPr>
        <p:spPr>
          <a:xfrm>
            <a:off x="9744641" y="2156048"/>
            <a:ext cx="1328286" cy="423511"/>
          </a:xfrm>
          <a:prstGeom prst="rect">
            <a:avLst/>
          </a:prstGeom>
          <a:solidFill>
            <a:srgbClr val="E25E0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客户使用</a:t>
            </a:r>
            <a:endParaRPr lang="en-US" altLang="zh-CN" sz="1200" dirty="0"/>
          </a:p>
          <a:p>
            <a:pPr algn="ctr"/>
            <a:r>
              <a:rPr lang="zh-CN" altLang="en-US" sz="1200" dirty="0"/>
              <a:t>（客户）</a:t>
            </a:r>
          </a:p>
        </p:txBody>
      </p:sp>
      <p:sp>
        <p:nvSpPr>
          <p:cNvPr id="29" name="矩形 28"/>
          <p:cNvSpPr/>
          <p:nvPr/>
        </p:nvSpPr>
        <p:spPr>
          <a:xfrm>
            <a:off x="8169948" y="2762390"/>
            <a:ext cx="1328286" cy="423511"/>
          </a:xfrm>
          <a:prstGeom prst="rect">
            <a:avLst/>
          </a:prstGeom>
          <a:solidFill>
            <a:srgbClr val="74AD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星舰产品版本定义（产品）</a:t>
            </a:r>
          </a:p>
        </p:txBody>
      </p:sp>
      <p:sp>
        <p:nvSpPr>
          <p:cNvPr id="30" name="矩形 29"/>
          <p:cNvSpPr/>
          <p:nvPr/>
        </p:nvSpPr>
        <p:spPr>
          <a:xfrm>
            <a:off x="8169948" y="3368729"/>
            <a:ext cx="1328286" cy="423511"/>
          </a:xfrm>
          <a:prstGeom prst="rect">
            <a:avLst/>
          </a:prstGeom>
          <a:solidFill>
            <a:srgbClr val="74AD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星舰分支开发（开发）</a:t>
            </a:r>
          </a:p>
        </p:txBody>
      </p:sp>
      <p:sp>
        <p:nvSpPr>
          <p:cNvPr id="31" name="矩形 30"/>
          <p:cNvSpPr/>
          <p:nvPr/>
        </p:nvSpPr>
        <p:spPr>
          <a:xfrm>
            <a:off x="8169948" y="3974956"/>
            <a:ext cx="1328286" cy="423511"/>
          </a:xfrm>
          <a:prstGeom prst="rect">
            <a:avLst/>
          </a:prstGeom>
          <a:solidFill>
            <a:srgbClr val="E25E0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星舰质量保障</a:t>
            </a:r>
            <a:endParaRPr lang="en-US" altLang="zh-CN" sz="1200" dirty="0"/>
          </a:p>
          <a:p>
            <a:pPr algn="ctr"/>
            <a:r>
              <a:rPr lang="zh-CN" altLang="en-US" sz="1200" dirty="0"/>
              <a:t>（测试）</a:t>
            </a:r>
          </a:p>
        </p:txBody>
      </p:sp>
      <p:sp>
        <p:nvSpPr>
          <p:cNvPr id="32" name="矩形 31"/>
          <p:cNvSpPr/>
          <p:nvPr/>
        </p:nvSpPr>
        <p:spPr>
          <a:xfrm>
            <a:off x="8169948" y="4571558"/>
            <a:ext cx="1328286" cy="423511"/>
          </a:xfrm>
          <a:prstGeom prst="rect">
            <a:avLst/>
          </a:prstGeom>
          <a:solidFill>
            <a:srgbClr val="74AD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星舰发版</a:t>
            </a:r>
            <a:endParaRPr lang="en-US" altLang="zh-CN" sz="1200" dirty="0"/>
          </a:p>
          <a:p>
            <a:pPr algn="ctr"/>
            <a:r>
              <a:rPr lang="zh-CN" altLang="en-US" sz="1200" dirty="0"/>
              <a:t>（负责人）</a:t>
            </a:r>
          </a:p>
        </p:txBody>
      </p:sp>
      <p:sp>
        <p:nvSpPr>
          <p:cNvPr id="33" name="矩形 32"/>
          <p:cNvSpPr/>
          <p:nvPr/>
        </p:nvSpPr>
        <p:spPr>
          <a:xfrm>
            <a:off x="296477" y="4571559"/>
            <a:ext cx="1328286" cy="423511"/>
          </a:xfrm>
          <a:prstGeom prst="rect">
            <a:avLst/>
          </a:prstGeom>
          <a:solidFill>
            <a:srgbClr val="E25E0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大客户接单</a:t>
            </a:r>
            <a:endParaRPr lang="en-US" altLang="zh-CN" sz="1200" dirty="0"/>
          </a:p>
          <a:p>
            <a:pPr algn="ctr"/>
            <a:r>
              <a:rPr lang="zh-CN" altLang="en-US" sz="1200" dirty="0"/>
              <a:t>（项目经理）</a:t>
            </a:r>
          </a:p>
        </p:txBody>
      </p:sp>
      <p:sp>
        <p:nvSpPr>
          <p:cNvPr id="34" name="矩形 33"/>
          <p:cNvSpPr/>
          <p:nvPr/>
        </p:nvSpPr>
        <p:spPr>
          <a:xfrm>
            <a:off x="296477" y="5293451"/>
            <a:ext cx="1328286" cy="423511"/>
          </a:xfrm>
          <a:prstGeom prst="rect">
            <a:avLst/>
          </a:prstGeom>
          <a:solidFill>
            <a:srgbClr val="74AD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建项目版本</a:t>
            </a:r>
            <a:endParaRPr lang="en-US" altLang="zh-CN" sz="1200" dirty="0"/>
          </a:p>
          <a:p>
            <a:pPr algn="ctr"/>
            <a:r>
              <a:rPr lang="zh-CN" altLang="en-US" sz="1200" dirty="0"/>
              <a:t>（项目经理）</a:t>
            </a:r>
          </a:p>
        </p:txBody>
      </p:sp>
      <p:sp>
        <p:nvSpPr>
          <p:cNvPr id="35" name="矩形 34"/>
          <p:cNvSpPr/>
          <p:nvPr/>
        </p:nvSpPr>
        <p:spPr>
          <a:xfrm>
            <a:off x="1923462" y="4571557"/>
            <a:ext cx="1328286" cy="423511"/>
          </a:xfrm>
          <a:prstGeom prst="rect">
            <a:avLst/>
          </a:prstGeom>
          <a:solidFill>
            <a:srgbClr val="74AD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获取星舰安装盘（运维交付）</a:t>
            </a:r>
          </a:p>
        </p:txBody>
      </p:sp>
      <p:sp>
        <p:nvSpPr>
          <p:cNvPr id="36" name="矩形 35"/>
          <p:cNvSpPr/>
          <p:nvPr/>
        </p:nvSpPr>
        <p:spPr>
          <a:xfrm>
            <a:off x="9744445" y="5293452"/>
            <a:ext cx="1328286" cy="423511"/>
          </a:xfrm>
          <a:prstGeom prst="rect">
            <a:avLst/>
          </a:prstGeom>
          <a:solidFill>
            <a:srgbClr val="E25E0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客户使用</a:t>
            </a:r>
            <a:endParaRPr lang="en-US" altLang="zh-CN" sz="1200" dirty="0"/>
          </a:p>
          <a:p>
            <a:pPr algn="ctr"/>
            <a:r>
              <a:rPr lang="zh-CN" altLang="en-US" sz="1200" dirty="0"/>
              <a:t>（客户）</a:t>
            </a:r>
          </a:p>
        </p:txBody>
      </p:sp>
      <p:sp>
        <p:nvSpPr>
          <p:cNvPr id="37" name="矩形 36"/>
          <p:cNvSpPr/>
          <p:nvPr/>
        </p:nvSpPr>
        <p:spPr>
          <a:xfrm>
            <a:off x="9744445" y="6005721"/>
            <a:ext cx="1328286" cy="423511"/>
          </a:xfrm>
          <a:prstGeom prst="rect">
            <a:avLst/>
          </a:prstGeom>
          <a:solidFill>
            <a:srgbClr val="E25E0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收集客户问题</a:t>
            </a:r>
            <a:endParaRPr lang="en-US" altLang="zh-CN" sz="1200" dirty="0"/>
          </a:p>
          <a:p>
            <a:pPr algn="ctr"/>
            <a:r>
              <a:rPr lang="zh-CN" altLang="en-US" sz="1200" dirty="0"/>
              <a:t>（技术支持）</a:t>
            </a:r>
          </a:p>
        </p:txBody>
      </p:sp>
      <p:sp>
        <p:nvSpPr>
          <p:cNvPr id="38" name="矩形 37"/>
          <p:cNvSpPr/>
          <p:nvPr/>
        </p:nvSpPr>
        <p:spPr>
          <a:xfrm>
            <a:off x="8169948" y="6005721"/>
            <a:ext cx="1328286" cy="423511"/>
          </a:xfrm>
          <a:prstGeom prst="rect">
            <a:avLst/>
          </a:prstGeom>
          <a:solidFill>
            <a:srgbClr val="74AD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提交工单</a:t>
            </a:r>
            <a:endParaRPr lang="en-US" altLang="zh-CN" sz="1200" dirty="0"/>
          </a:p>
          <a:p>
            <a:pPr algn="ctr"/>
            <a:r>
              <a:rPr lang="zh-CN" altLang="en-US" sz="1200" dirty="0"/>
              <a:t>（技术支持）</a:t>
            </a:r>
          </a:p>
        </p:txBody>
      </p:sp>
      <p:sp>
        <p:nvSpPr>
          <p:cNvPr id="55" name="矩形 54"/>
          <p:cNvSpPr/>
          <p:nvPr/>
        </p:nvSpPr>
        <p:spPr>
          <a:xfrm>
            <a:off x="6595253" y="6005721"/>
            <a:ext cx="1328286" cy="423511"/>
          </a:xfrm>
          <a:prstGeom prst="rect">
            <a:avLst/>
          </a:prstGeom>
          <a:solidFill>
            <a:srgbClr val="74AD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问题处理</a:t>
            </a:r>
            <a:endParaRPr lang="en-US" altLang="zh-CN" sz="1200" dirty="0"/>
          </a:p>
          <a:p>
            <a:pPr algn="ctr"/>
            <a:r>
              <a:rPr lang="zh-CN" altLang="en-US" sz="1200" dirty="0"/>
              <a:t>（研发经理）</a:t>
            </a:r>
          </a:p>
        </p:txBody>
      </p:sp>
      <p:sp>
        <p:nvSpPr>
          <p:cNvPr id="56" name="矩形 55"/>
          <p:cNvSpPr/>
          <p:nvPr/>
        </p:nvSpPr>
        <p:spPr>
          <a:xfrm>
            <a:off x="5020558" y="5716964"/>
            <a:ext cx="1328286" cy="423511"/>
          </a:xfrm>
          <a:prstGeom prst="rect">
            <a:avLst/>
          </a:prstGeom>
          <a:solidFill>
            <a:srgbClr val="74AD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需求排期</a:t>
            </a:r>
            <a:endParaRPr lang="en-US" altLang="zh-CN" sz="1200" dirty="0"/>
          </a:p>
          <a:p>
            <a:pPr algn="ctr"/>
            <a:r>
              <a:rPr lang="zh-CN" altLang="en-US" sz="1200" dirty="0"/>
              <a:t>（产品经理）</a:t>
            </a:r>
          </a:p>
        </p:txBody>
      </p:sp>
      <p:sp>
        <p:nvSpPr>
          <p:cNvPr id="57" name="矩形 56"/>
          <p:cNvSpPr/>
          <p:nvPr/>
        </p:nvSpPr>
        <p:spPr>
          <a:xfrm>
            <a:off x="5020558" y="6330204"/>
            <a:ext cx="1328286" cy="423511"/>
          </a:xfrm>
          <a:prstGeom prst="rect">
            <a:avLst/>
          </a:prstGeom>
          <a:solidFill>
            <a:srgbClr val="74AD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Bug</a:t>
            </a:r>
            <a:r>
              <a:rPr lang="zh-CN" altLang="en-US" sz="1200" dirty="0"/>
              <a:t>问题</a:t>
            </a:r>
            <a:endParaRPr lang="en-US" altLang="zh-CN" sz="1200" dirty="0"/>
          </a:p>
          <a:p>
            <a:pPr algn="ctr"/>
            <a:r>
              <a:rPr lang="zh-CN" altLang="en-US" sz="1200" dirty="0"/>
              <a:t>（研发经理）</a:t>
            </a:r>
          </a:p>
        </p:txBody>
      </p:sp>
      <p:cxnSp>
        <p:nvCxnSpPr>
          <p:cNvPr id="4" name="直接箭头连接符 3"/>
          <p:cNvCxnSpPr>
            <a:stCxn id="2" idx="3"/>
            <a:endCxn id="22" idx="1"/>
          </p:cNvCxnSpPr>
          <p:nvPr/>
        </p:nvCxnSpPr>
        <p:spPr>
          <a:xfrm flipV="1">
            <a:off x="1624763" y="2367806"/>
            <a:ext cx="24640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flipV="1">
            <a:off x="3215839" y="2367803"/>
            <a:ext cx="24640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flipV="1">
            <a:off x="4774150" y="2367803"/>
            <a:ext cx="24640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flipV="1">
            <a:off x="6348844" y="2367803"/>
            <a:ext cx="24640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flipV="1">
            <a:off x="7923539" y="2367803"/>
            <a:ext cx="24640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flipV="1">
            <a:off x="9486512" y="2372563"/>
            <a:ext cx="24640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a:stCxn id="27" idx="2"/>
            <a:endCxn id="29" idx="0"/>
          </p:cNvCxnSpPr>
          <p:nvPr/>
        </p:nvCxnSpPr>
        <p:spPr>
          <a:xfrm>
            <a:off x="8834091" y="2579559"/>
            <a:ext cx="0" cy="1828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29" idx="2"/>
            <a:endCxn id="30" idx="0"/>
          </p:cNvCxnSpPr>
          <p:nvPr/>
        </p:nvCxnSpPr>
        <p:spPr>
          <a:xfrm>
            <a:off x="8834091" y="3185901"/>
            <a:ext cx="0" cy="182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31" idx="2"/>
            <a:endCxn id="32" idx="0"/>
          </p:cNvCxnSpPr>
          <p:nvPr/>
        </p:nvCxnSpPr>
        <p:spPr>
          <a:xfrm>
            <a:off x="8834091" y="4398467"/>
            <a:ext cx="0" cy="173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33" idx="2"/>
            <a:endCxn id="34" idx="0"/>
          </p:cNvCxnSpPr>
          <p:nvPr/>
        </p:nvCxnSpPr>
        <p:spPr>
          <a:xfrm>
            <a:off x="960620" y="4995070"/>
            <a:ext cx="0" cy="298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32" idx="1"/>
            <a:endCxn id="35" idx="3"/>
          </p:cNvCxnSpPr>
          <p:nvPr/>
        </p:nvCxnSpPr>
        <p:spPr>
          <a:xfrm flipH="1" flipV="1">
            <a:off x="3251748" y="4783313"/>
            <a:ext cx="491820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stCxn id="92" idx="3"/>
            <a:endCxn id="36" idx="1"/>
          </p:cNvCxnSpPr>
          <p:nvPr/>
        </p:nvCxnSpPr>
        <p:spPr>
          <a:xfrm>
            <a:off x="3251748" y="5505207"/>
            <a:ext cx="649269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36" idx="2"/>
            <a:endCxn id="37" idx="0"/>
          </p:cNvCxnSpPr>
          <p:nvPr/>
        </p:nvCxnSpPr>
        <p:spPr>
          <a:xfrm>
            <a:off x="10408588" y="5716963"/>
            <a:ext cx="0" cy="288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a:stCxn id="37" idx="1"/>
            <a:endCxn id="38" idx="3"/>
          </p:cNvCxnSpPr>
          <p:nvPr/>
        </p:nvCxnSpPr>
        <p:spPr>
          <a:xfrm flipH="1">
            <a:off x="9498234" y="6217477"/>
            <a:ext cx="2462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stCxn id="38" idx="1"/>
            <a:endCxn id="55" idx="3"/>
          </p:cNvCxnSpPr>
          <p:nvPr/>
        </p:nvCxnSpPr>
        <p:spPr>
          <a:xfrm flipH="1">
            <a:off x="7923539" y="6217477"/>
            <a:ext cx="2464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肘形连接符 78"/>
          <p:cNvCxnSpPr>
            <a:stCxn id="55" idx="1"/>
            <a:endCxn id="56" idx="3"/>
          </p:cNvCxnSpPr>
          <p:nvPr/>
        </p:nvCxnSpPr>
        <p:spPr>
          <a:xfrm rot="10800000">
            <a:off x="6348845" y="5928721"/>
            <a:ext cx="246409" cy="28875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肘形连接符 80"/>
          <p:cNvCxnSpPr>
            <a:stCxn id="55" idx="1"/>
            <a:endCxn id="57" idx="3"/>
          </p:cNvCxnSpPr>
          <p:nvPr/>
        </p:nvCxnSpPr>
        <p:spPr>
          <a:xfrm rot="10800000" flipV="1">
            <a:off x="6348845" y="6217476"/>
            <a:ext cx="246409" cy="32448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肘形连接符 82"/>
          <p:cNvCxnSpPr>
            <a:stCxn id="56" idx="1"/>
            <a:endCxn id="30" idx="1"/>
          </p:cNvCxnSpPr>
          <p:nvPr/>
        </p:nvCxnSpPr>
        <p:spPr>
          <a:xfrm rot="10800000" flipH="1">
            <a:off x="5020558" y="3580486"/>
            <a:ext cx="3149390" cy="2348235"/>
          </a:xfrm>
          <a:prstGeom prst="bentConnector3">
            <a:avLst>
              <a:gd name="adj1" fmla="val -725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肘形连接符 84"/>
          <p:cNvCxnSpPr>
            <a:stCxn id="57" idx="1"/>
            <a:endCxn id="30" idx="1"/>
          </p:cNvCxnSpPr>
          <p:nvPr/>
        </p:nvCxnSpPr>
        <p:spPr>
          <a:xfrm rot="10800000" flipH="1">
            <a:off x="5020558" y="3580486"/>
            <a:ext cx="3149390" cy="2961475"/>
          </a:xfrm>
          <a:prstGeom prst="bentConnector3">
            <a:avLst>
              <a:gd name="adj1" fmla="val -7259"/>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矩形 91"/>
          <p:cNvSpPr/>
          <p:nvPr/>
        </p:nvSpPr>
        <p:spPr>
          <a:xfrm>
            <a:off x="1923462" y="5293451"/>
            <a:ext cx="1328286" cy="423511"/>
          </a:xfrm>
          <a:prstGeom prst="rect">
            <a:avLst/>
          </a:prstGeom>
          <a:solidFill>
            <a:srgbClr val="74AD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大客户安装部署（运维交付）</a:t>
            </a:r>
          </a:p>
        </p:txBody>
      </p:sp>
      <p:cxnSp>
        <p:nvCxnSpPr>
          <p:cNvPr id="95" name="直接箭头连接符 94"/>
          <p:cNvCxnSpPr>
            <a:stCxn id="34" idx="3"/>
            <a:endCxn id="92" idx="1"/>
          </p:cNvCxnSpPr>
          <p:nvPr/>
        </p:nvCxnSpPr>
        <p:spPr>
          <a:xfrm>
            <a:off x="1624763" y="5505207"/>
            <a:ext cx="2986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a:stCxn id="35" idx="2"/>
            <a:endCxn id="92" idx="0"/>
          </p:cNvCxnSpPr>
          <p:nvPr/>
        </p:nvCxnSpPr>
        <p:spPr>
          <a:xfrm>
            <a:off x="2587605" y="4995068"/>
            <a:ext cx="0" cy="298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9" name="矩形 108"/>
          <p:cNvSpPr/>
          <p:nvPr/>
        </p:nvSpPr>
        <p:spPr>
          <a:xfrm>
            <a:off x="9744444" y="1242329"/>
            <a:ext cx="1328286" cy="423511"/>
          </a:xfrm>
          <a:prstGeom prst="rect">
            <a:avLst/>
          </a:prstGeom>
          <a:solidFill>
            <a:srgbClr val="E25E0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收集客户问题</a:t>
            </a:r>
            <a:endParaRPr lang="en-US" altLang="zh-CN" sz="1200" dirty="0"/>
          </a:p>
          <a:p>
            <a:pPr algn="ctr"/>
            <a:r>
              <a:rPr lang="zh-CN" altLang="en-US" sz="1200" dirty="0"/>
              <a:t>（技术支持）</a:t>
            </a:r>
          </a:p>
        </p:txBody>
      </p:sp>
      <p:sp>
        <p:nvSpPr>
          <p:cNvPr id="110" name="矩形 109"/>
          <p:cNvSpPr/>
          <p:nvPr/>
        </p:nvSpPr>
        <p:spPr>
          <a:xfrm>
            <a:off x="8169947" y="1242329"/>
            <a:ext cx="1328286" cy="4235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提交工单</a:t>
            </a:r>
            <a:endParaRPr lang="en-US" altLang="zh-CN" sz="1200" dirty="0"/>
          </a:p>
          <a:p>
            <a:pPr algn="ctr"/>
            <a:r>
              <a:rPr lang="zh-CN" altLang="en-US" sz="1200" dirty="0"/>
              <a:t>（技术支持）</a:t>
            </a:r>
          </a:p>
        </p:txBody>
      </p:sp>
      <p:sp>
        <p:nvSpPr>
          <p:cNvPr id="111" name="矩形 110"/>
          <p:cNvSpPr/>
          <p:nvPr/>
        </p:nvSpPr>
        <p:spPr>
          <a:xfrm>
            <a:off x="6595252" y="1242329"/>
            <a:ext cx="1328286" cy="4235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问题处理</a:t>
            </a:r>
            <a:endParaRPr lang="en-US" altLang="zh-CN" sz="1200" dirty="0"/>
          </a:p>
          <a:p>
            <a:pPr algn="ctr"/>
            <a:r>
              <a:rPr lang="zh-CN" altLang="en-US" sz="1200" dirty="0"/>
              <a:t>（技术支持）</a:t>
            </a:r>
          </a:p>
        </p:txBody>
      </p:sp>
      <p:cxnSp>
        <p:nvCxnSpPr>
          <p:cNvPr id="112" name="直接箭头连接符 111"/>
          <p:cNvCxnSpPr>
            <a:stCxn id="109" idx="1"/>
            <a:endCxn id="110" idx="3"/>
          </p:cNvCxnSpPr>
          <p:nvPr/>
        </p:nvCxnSpPr>
        <p:spPr>
          <a:xfrm flipH="1">
            <a:off x="9498233" y="1454085"/>
            <a:ext cx="2462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直接箭头连接符 112"/>
          <p:cNvCxnSpPr>
            <a:stCxn id="110" idx="1"/>
            <a:endCxn id="111" idx="3"/>
          </p:cNvCxnSpPr>
          <p:nvPr/>
        </p:nvCxnSpPr>
        <p:spPr>
          <a:xfrm flipH="1">
            <a:off x="7923538" y="1454085"/>
            <a:ext cx="2464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矩形 115"/>
          <p:cNvSpPr/>
          <p:nvPr/>
        </p:nvSpPr>
        <p:spPr>
          <a:xfrm>
            <a:off x="5020557" y="943365"/>
            <a:ext cx="1328286" cy="4235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需求排期</a:t>
            </a:r>
            <a:endParaRPr lang="en-US" altLang="zh-CN" sz="1200" dirty="0"/>
          </a:p>
          <a:p>
            <a:pPr algn="ctr"/>
            <a:r>
              <a:rPr lang="zh-CN" altLang="en-US" sz="1200" dirty="0"/>
              <a:t>（产品经理）</a:t>
            </a:r>
          </a:p>
        </p:txBody>
      </p:sp>
      <p:sp>
        <p:nvSpPr>
          <p:cNvPr id="117" name="矩形 116"/>
          <p:cNvSpPr/>
          <p:nvPr/>
        </p:nvSpPr>
        <p:spPr>
          <a:xfrm>
            <a:off x="5020557" y="1556605"/>
            <a:ext cx="1328286" cy="4235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Bug</a:t>
            </a:r>
            <a:r>
              <a:rPr lang="zh-CN" altLang="en-US" sz="1200" dirty="0"/>
              <a:t>问题</a:t>
            </a:r>
            <a:endParaRPr lang="en-US" altLang="zh-CN" sz="1200" dirty="0"/>
          </a:p>
          <a:p>
            <a:pPr algn="ctr"/>
            <a:r>
              <a:rPr lang="zh-CN" altLang="en-US" sz="1200" dirty="0"/>
              <a:t>（研发经理）</a:t>
            </a:r>
          </a:p>
        </p:txBody>
      </p:sp>
      <p:cxnSp>
        <p:nvCxnSpPr>
          <p:cNvPr id="118" name="肘形连接符 117"/>
          <p:cNvCxnSpPr>
            <a:stCxn id="111" idx="1"/>
            <a:endCxn id="116" idx="3"/>
          </p:cNvCxnSpPr>
          <p:nvPr/>
        </p:nvCxnSpPr>
        <p:spPr>
          <a:xfrm rot="10800000">
            <a:off x="6348844" y="1155121"/>
            <a:ext cx="246409" cy="2989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肘形连接符 118"/>
          <p:cNvCxnSpPr>
            <a:stCxn id="111" idx="1"/>
            <a:endCxn id="117" idx="3"/>
          </p:cNvCxnSpPr>
          <p:nvPr/>
        </p:nvCxnSpPr>
        <p:spPr>
          <a:xfrm rot="10800000" flipV="1">
            <a:off x="6348844" y="1454085"/>
            <a:ext cx="246409" cy="31427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肘形连接符 123"/>
          <p:cNvCxnSpPr>
            <a:stCxn id="116" idx="1"/>
            <a:endCxn id="24" idx="0"/>
          </p:cNvCxnSpPr>
          <p:nvPr/>
        </p:nvCxnSpPr>
        <p:spPr>
          <a:xfrm rot="10800000" flipV="1">
            <a:off x="4110009" y="1155121"/>
            <a:ext cx="910549" cy="100092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肘形连接符 125"/>
          <p:cNvCxnSpPr>
            <a:stCxn id="117" idx="1"/>
            <a:endCxn id="24" idx="0"/>
          </p:cNvCxnSpPr>
          <p:nvPr/>
        </p:nvCxnSpPr>
        <p:spPr>
          <a:xfrm rot="10800000" flipV="1">
            <a:off x="4110009" y="1768361"/>
            <a:ext cx="910549" cy="38768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肘形连接符 132"/>
          <p:cNvCxnSpPr>
            <a:stCxn id="28" idx="3"/>
            <a:endCxn id="109" idx="3"/>
          </p:cNvCxnSpPr>
          <p:nvPr/>
        </p:nvCxnSpPr>
        <p:spPr>
          <a:xfrm flipH="1" flipV="1">
            <a:off x="11072730" y="1454085"/>
            <a:ext cx="197" cy="913719"/>
          </a:xfrm>
          <a:prstGeom prst="bentConnector3">
            <a:avLst>
              <a:gd name="adj1" fmla="val -116040609"/>
            </a:avLst>
          </a:prstGeom>
          <a:ln>
            <a:tailEnd type="triangle"/>
          </a:ln>
        </p:spPr>
        <p:style>
          <a:lnRef idx="1">
            <a:schemeClr val="accent1"/>
          </a:lnRef>
          <a:fillRef idx="0">
            <a:schemeClr val="accent1"/>
          </a:fillRef>
          <a:effectRef idx="0">
            <a:schemeClr val="accent1"/>
          </a:effectRef>
          <a:fontRef idx="minor">
            <a:schemeClr val="tx1"/>
          </a:fontRef>
        </p:style>
      </p:cxnSp>
      <p:sp>
        <p:nvSpPr>
          <p:cNvPr id="143" name="矩形 142"/>
          <p:cNvSpPr/>
          <p:nvPr/>
        </p:nvSpPr>
        <p:spPr>
          <a:xfrm>
            <a:off x="9788573" y="3368728"/>
            <a:ext cx="1328286" cy="423511"/>
          </a:xfrm>
          <a:prstGeom prst="rect">
            <a:avLst/>
          </a:prstGeom>
          <a:solidFill>
            <a:srgbClr val="74AD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星舰打包发布（开发）</a:t>
            </a:r>
          </a:p>
        </p:txBody>
      </p:sp>
      <p:cxnSp>
        <p:nvCxnSpPr>
          <p:cNvPr id="145" name="直接箭头连接符 144"/>
          <p:cNvCxnSpPr>
            <a:stCxn id="30" idx="3"/>
            <a:endCxn id="143" idx="1"/>
          </p:cNvCxnSpPr>
          <p:nvPr/>
        </p:nvCxnSpPr>
        <p:spPr>
          <a:xfrm flipV="1">
            <a:off x="9498234" y="3580484"/>
            <a:ext cx="29033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7" name="肘形连接符 146"/>
          <p:cNvCxnSpPr>
            <a:stCxn id="143" idx="2"/>
            <a:endCxn id="31" idx="3"/>
          </p:cNvCxnSpPr>
          <p:nvPr/>
        </p:nvCxnSpPr>
        <p:spPr>
          <a:xfrm rot="5400000">
            <a:off x="9778239" y="3512234"/>
            <a:ext cx="394473" cy="95448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48" name="矩形 147"/>
          <p:cNvSpPr/>
          <p:nvPr/>
        </p:nvSpPr>
        <p:spPr>
          <a:xfrm>
            <a:off x="110532" y="938085"/>
            <a:ext cx="11927393" cy="1747302"/>
          </a:xfrm>
          <a:prstGeom prst="rect">
            <a:avLst/>
          </a:prstGeom>
          <a:noFill/>
          <a:ln w="2540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a:off x="110531" y="2754601"/>
            <a:ext cx="11927393" cy="3999113"/>
          </a:xfrm>
          <a:prstGeom prst="rect">
            <a:avLst/>
          </a:prstGeom>
          <a:noFill/>
          <a:ln w="2540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文本框 149"/>
          <p:cNvSpPr txBox="1"/>
          <p:nvPr/>
        </p:nvSpPr>
        <p:spPr>
          <a:xfrm>
            <a:off x="149840" y="1085637"/>
            <a:ext cx="1578752" cy="369332"/>
          </a:xfrm>
          <a:prstGeom prst="rect">
            <a:avLst/>
          </a:prstGeom>
          <a:noFill/>
        </p:spPr>
        <p:txBody>
          <a:bodyPr wrap="square" rtlCol="0">
            <a:spAutoFit/>
          </a:bodyPr>
          <a:lstStyle/>
          <a:p>
            <a:r>
              <a:rPr lang="zh-CN" altLang="en-US" dirty="0">
                <a:solidFill>
                  <a:srgbClr val="0070C0"/>
                </a:solidFill>
              </a:rPr>
              <a:t>百望云交付</a:t>
            </a:r>
          </a:p>
        </p:txBody>
      </p:sp>
      <p:sp>
        <p:nvSpPr>
          <p:cNvPr id="151" name="文本框 150"/>
          <p:cNvSpPr txBox="1"/>
          <p:nvPr/>
        </p:nvSpPr>
        <p:spPr>
          <a:xfrm>
            <a:off x="149839" y="2877943"/>
            <a:ext cx="1701391" cy="369332"/>
          </a:xfrm>
          <a:prstGeom prst="rect">
            <a:avLst/>
          </a:prstGeom>
          <a:noFill/>
        </p:spPr>
        <p:txBody>
          <a:bodyPr wrap="square" rtlCol="0">
            <a:spAutoFit/>
          </a:bodyPr>
          <a:lstStyle/>
          <a:p>
            <a:r>
              <a:rPr lang="zh-CN" altLang="en-US" dirty="0">
                <a:solidFill>
                  <a:srgbClr val="0070C0"/>
                </a:solidFill>
              </a:rPr>
              <a:t>大客户交付</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305915" y="13509"/>
            <a:ext cx="5075416" cy="873075"/>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dirty="0">
                <a:solidFill>
                  <a:srgbClr val="0070C0"/>
                </a:solidFill>
                <a:latin typeface="微软雅黑" panose="020B0503020204020204" pitchFamily="34" charset="-122"/>
                <a:ea typeface="微软雅黑" panose="020B0503020204020204" pitchFamily="34" charset="-122"/>
              </a:rPr>
              <a:t>百望云交付流程</a:t>
            </a:r>
          </a:p>
        </p:txBody>
      </p:sp>
      <p:cxnSp>
        <p:nvCxnSpPr>
          <p:cNvPr id="5" name="直接箭头连接符 4"/>
          <p:cNvCxnSpPr/>
          <p:nvPr/>
        </p:nvCxnSpPr>
        <p:spPr>
          <a:xfrm flipV="1">
            <a:off x="1036745" y="5716611"/>
            <a:ext cx="10157728" cy="1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22259" y="5040805"/>
            <a:ext cx="859531" cy="369332"/>
          </a:xfrm>
          <a:prstGeom prst="rect">
            <a:avLst/>
          </a:prstGeom>
          <a:noFill/>
        </p:spPr>
        <p:txBody>
          <a:bodyPr wrap="none" rtlCol="0">
            <a:spAutoFit/>
          </a:bodyPr>
          <a:lstStyle/>
          <a:p>
            <a:r>
              <a:rPr lang="en-US" altLang="zh-CN" dirty="0"/>
              <a:t>master</a:t>
            </a:r>
            <a:endParaRPr lang="zh-CN" altLang="en-US" dirty="0"/>
          </a:p>
        </p:txBody>
      </p:sp>
      <p:cxnSp>
        <p:nvCxnSpPr>
          <p:cNvPr id="10" name="直接箭头连接符 9"/>
          <p:cNvCxnSpPr>
            <a:stCxn id="25" idx="0"/>
            <a:endCxn id="13" idx="2"/>
          </p:cNvCxnSpPr>
          <p:nvPr/>
        </p:nvCxnSpPr>
        <p:spPr>
          <a:xfrm flipV="1">
            <a:off x="2937838" y="5295812"/>
            <a:ext cx="3479" cy="420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681317" y="4791812"/>
            <a:ext cx="2520000" cy="50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开发拉分支迭代开发</a:t>
            </a:r>
          </a:p>
        </p:txBody>
      </p:sp>
      <p:sp>
        <p:nvSpPr>
          <p:cNvPr id="78" name="矩形 77"/>
          <p:cNvSpPr/>
          <p:nvPr/>
        </p:nvSpPr>
        <p:spPr>
          <a:xfrm>
            <a:off x="1681317" y="2615952"/>
            <a:ext cx="2520000" cy="50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开发在</a:t>
            </a:r>
            <a:r>
              <a:rPr lang="zh-CN" altLang="en-US" sz="1200" dirty="0">
                <a:solidFill>
                  <a:srgbClr val="FF0000"/>
                </a:solidFill>
              </a:rPr>
              <a:t>开发环境</a:t>
            </a:r>
            <a:r>
              <a:rPr lang="zh-CN" altLang="en-US" sz="1200" dirty="0"/>
              <a:t>进行单元自测</a:t>
            </a:r>
          </a:p>
        </p:txBody>
      </p:sp>
      <p:sp>
        <p:nvSpPr>
          <p:cNvPr id="20" name="文本框 19"/>
          <p:cNvSpPr txBox="1"/>
          <p:nvPr/>
        </p:nvSpPr>
        <p:spPr>
          <a:xfrm>
            <a:off x="222259" y="5360660"/>
            <a:ext cx="1578752" cy="369332"/>
          </a:xfrm>
          <a:prstGeom prst="rect">
            <a:avLst/>
          </a:prstGeom>
          <a:noFill/>
        </p:spPr>
        <p:txBody>
          <a:bodyPr wrap="square" rtlCol="0">
            <a:spAutoFit/>
          </a:bodyPr>
          <a:lstStyle/>
          <a:p>
            <a:r>
              <a:rPr lang="zh-CN" altLang="en-US" dirty="0">
                <a:solidFill>
                  <a:srgbClr val="0070C0"/>
                </a:solidFill>
              </a:rPr>
              <a:t>百望云交付</a:t>
            </a:r>
          </a:p>
        </p:txBody>
      </p:sp>
      <p:sp>
        <p:nvSpPr>
          <p:cNvPr id="22" name="矩形 21"/>
          <p:cNvSpPr/>
          <p:nvPr/>
        </p:nvSpPr>
        <p:spPr>
          <a:xfrm>
            <a:off x="1681317" y="1893799"/>
            <a:ext cx="2520000" cy="50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开发通知测试自测通过</a:t>
            </a:r>
            <a:endParaRPr lang="zh-CN" altLang="en-US" sz="1200" dirty="0">
              <a:solidFill>
                <a:srgbClr val="FF0000"/>
              </a:solidFill>
            </a:endParaRPr>
          </a:p>
        </p:txBody>
      </p:sp>
      <p:sp>
        <p:nvSpPr>
          <p:cNvPr id="25" name="文本框 24"/>
          <p:cNvSpPr txBox="1"/>
          <p:nvPr/>
        </p:nvSpPr>
        <p:spPr>
          <a:xfrm>
            <a:off x="1955362" y="5716611"/>
            <a:ext cx="1964951" cy="307777"/>
          </a:xfrm>
          <a:prstGeom prst="rect">
            <a:avLst/>
          </a:prstGeom>
          <a:noFill/>
        </p:spPr>
        <p:txBody>
          <a:bodyPr wrap="square" rtlCol="0">
            <a:spAutoFit/>
          </a:bodyPr>
          <a:lstStyle/>
          <a:p>
            <a:r>
              <a:rPr lang="zh-CN" altLang="en-US" sz="1400" dirty="0"/>
              <a:t>迭代计划</a:t>
            </a:r>
            <a:r>
              <a:rPr lang="en-US" altLang="zh-CN" sz="1400" dirty="0"/>
              <a:t>|bug</a:t>
            </a:r>
            <a:r>
              <a:rPr lang="zh-CN" altLang="en-US" sz="1400" dirty="0"/>
              <a:t>修正开始</a:t>
            </a:r>
          </a:p>
        </p:txBody>
      </p:sp>
      <p:sp>
        <p:nvSpPr>
          <p:cNvPr id="39" name="矩形 38"/>
          <p:cNvSpPr/>
          <p:nvPr/>
        </p:nvSpPr>
        <p:spPr>
          <a:xfrm>
            <a:off x="6362088" y="4791812"/>
            <a:ext cx="2520000" cy="50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预生产测试通过发布到</a:t>
            </a:r>
            <a:r>
              <a:rPr lang="zh-CN" altLang="en-US" sz="1200" dirty="0">
                <a:solidFill>
                  <a:srgbClr val="FF0000"/>
                </a:solidFill>
              </a:rPr>
              <a:t>生产环境</a:t>
            </a:r>
          </a:p>
        </p:txBody>
      </p:sp>
      <p:sp>
        <p:nvSpPr>
          <p:cNvPr id="60" name="文本框 59"/>
          <p:cNvSpPr txBox="1"/>
          <p:nvPr/>
        </p:nvSpPr>
        <p:spPr>
          <a:xfrm>
            <a:off x="4538354" y="4699143"/>
            <a:ext cx="1486696" cy="307777"/>
          </a:xfrm>
          <a:prstGeom prst="rect">
            <a:avLst/>
          </a:prstGeom>
          <a:noFill/>
        </p:spPr>
        <p:txBody>
          <a:bodyPr wrap="square" rtlCol="0">
            <a:spAutoFit/>
          </a:bodyPr>
          <a:lstStyle/>
          <a:p>
            <a:r>
              <a:rPr lang="zh-CN" altLang="en-US" sz="1400" dirty="0"/>
              <a:t>测试不通过回滚</a:t>
            </a:r>
          </a:p>
        </p:txBody>
      </p:sp>
      <p:sp>
        <p:nvSpPr>
          <p:cNvPr id="61" name="文本框 60"/>
          <p:cNvSpPr txBox="1"/>
          <p:nvPr/>
        </p:nvSpPr>
        <p:spPr>
          <a:xfrm>
            <a:off x="6638691" y="5743371"/>
            <a:ext cx="1970191" cy="307777"/>
          </a:xfrm>
          <a:prstGeom prst="rect">
            <a:avLst/>
          </a:prstGeom>
          <a:noFill/>
        </p:spPr>
        <p:txBody>
          <a:bodyPr wrap="square" rtlCol="0">
            <a:spAutoFit/>
          </a:bodyPr>
          <a:lstStyle/>
          <a:p>
            <a:r>
              <a:rPr lang="zh-CN" altLang="en-US" sz="1400" dirty="0"/>
              <a:t>迭代计划</a:t>
            </a:r>
            <a:r>
              <a:rPr lang="en-US" altLang="zh-CN" sz="1400" dirty="0"/>
              <a:t>|bug</a:t>
            </a:r>
            <a:r>
              <a:rPr lang="zh-CN" altLang="en-US" sz="1400" dirty="0"/>
              <a:t>修正结束</a:t>
            </a:r>
          </a:p>
        </p:txBody>
      </p:sp>
      <p:sp>
        <p:nvSpPr>
          <p:cNvPr id="118" name="文本框 117"/>
          <p:cNvSpPr txBox="1"/>
          <p:nvPr/>
        </p:nvSpPr>
        <p:spPr>
          <a:xfrm>
            <a:off x="4668253" y="2568547"/>
            <a:ext cx="1443528" cy="307777"/>
          </a:xfrm>
          <a:prstGeom prst="rect">
            <a:avLst/>
          </a:prstGeom>
          <a:noFill/>
        </p:spPr>
        <p:txBody>
          <a:bodyPr wrap="square" rtlCol="0">
            <a:spAutoFit/>
          </a:bodyPr>
          <a:lstStyle/>
          <a:p>
            <a:r>
              <a:rPr lang="zh-CN" altLang="en-US" sz="1400" dirty="0"/>
              <a:t>紧急线上</a:t>
            </a:r>
            <a:r>
              <a:rPr lang="en-US" altLang="zh-CN" sz="1400" dirty="0"/>
              <a:t>bug</a:t>
            </a:r>
            <a:endParaRPr lang="zh-CN" altLang="en-US" sz="1400" dirty="0"/>
          </a:p>
        </p:txBody>
      </p:sp>
      <p:sp>
        <p:nvSpPr>
          <p:cNvPr id="174" name="矩形 173"/>
          <p:cNvSpPr/>
          <p:nvPr/>
        </p:nvSpPr>
        <p:spPr>
          <a:xfrm>
            <a:off x="1681317" y="4062380"/>
            <a:ext cx="2520000" cy="50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开发经理</a:t>
            </a:r>
            <a:r>
              <a:rPr lang="en-US" altLang="zh-CN" sz="1200" dirty="0"/>
              <a:t>review</a:t>
            </a:r>
            <a:r>
              <a:rPr lang="zh-CN" altLang="en-US" sz="1200" dirty="0"/>
              <a:t>代码检查</a:t>
            </a:r>
          </a:p>
        </p:txBody>
      </p:sp>
      <p:sp>
        <p:nvSpPr>
          <p:cNvPr id="181" name="矩形 180"/>
          <p:cNvSpPr/>
          <p:nvPr/>
        </p:nvSpPr>
        <p:spPr>
          <a:xfrm>
            <a:off x="1681317" y="3332949"/>
            <a:ext cx="2520000" cy="50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开发提交编译部署开发环境</a:t>
            </a:r>
          </a:p>
        </p:txBody>
      </p:sp>
      <p:sp>
        <p:nvSpPr>
          <p:cNvPr id="214" name="矩形 213"/>
          <p:cNvSpPr/>
          <p:nvPr/>
        </p:nvSpPr>
        <p:spPr>
          <a:xfrm>
            <a:off x="6362088" y="1895748"/>
            <a:ext cx="2520000" cy="50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测试发布到</a:t>
            </a:r>
            <a:r>
              <a:rPr lang="zh-CN" altLang="en-US" sz="1200" dirty="0">
                <a:solidFill>
                  <a:srgbClr val="FF0000"/>
                </a:solidFill>
              </a:rPr>
              <a:t>测试环境</a:t>
            </a:r>
          </a:p>
        </p:txBody>
      </p:sp>
      <p:sp>
        <p:nvSpPr>
          <p:cNvPr id="215" name="矩形 214"/>
          <p:cNvSpPr/>
          <p:nvPr/>
        </p:nvSpPr>
        <p:spPr>
          <a:xfrm>
            <a:off x="6362088" y="3343780"/>
            <a:ext cx="2520000" cy="50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rPr>
              <a:t>测试通过发布到</a:t>
            </a:r>
            <a:r>
              <a:rPr lang="zh-CN" altLang="en-US" sz="1200" dirty="0">
                <a:solidFill>
                  <a:srgbClr val="FF0000"/>
                </a:solidFill>
              </a:rPr>
              <a:t>预生产环境</a:t>
            </a:r>
          </a:p>
        </p:txBody>
      </p:sp>
      <p:cxnSp>
        <p:nvCxnSpPr>
          <p:cNvPr id="220" name="直接箭头连接符 219"/>
          <p:cNvCxnSpPr>
            <a:stCxn id="13" idx="0"/>
            <a:endCxn id="174" idx="2"/>
          </p:cNvCxnSpPr>
          <p:nvPr/>
        </p:nvCxnSpPr>
        <p:spPr>
          <a:xfrm flipV="1">
            <a:off x="2941317" y="4566380"/>
            <a:ext cx="0" cy="225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2" name="直接箭头连接符 221"/>
          <p:cNvCxnSpPr>
            <a:stCxn id="174" idx="0"/>
            <a:endCxn id="181" idx="2"/>
          </p:cNvCxnSpPr>
          <p:nvPr/>
        </p:nvCxnSpPr>
        <p:spPr>
          <a:xfrm flipV="1">
            <a:off x="2941317" y="3836949"/>
            <a:ext cx="0" cy="225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4" name="直接箭头连接符 223"/>
          <p:cNvCxnSpPr>
            <a:stCxn id="181" idx="0"/>
            <a:endCxn id="78" idx="2"/>
          </p:cNvCxnSpPr>
          <p:nvPr/>
        </p:nvCxnSpPr>
        <p:spPr>
          <a:xfrm flipV="1">
            <a:off x="2941317" y="3119952"/>
            <a:ext cx="0" cy="212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6" name="直接箭头连接符 225"/>
          <p:cNvCxnSpPr>
            <a:stCxn id="78" idx="0"/>
            <a:endCxn id="22" idx="2"/>
          </p:cNvCxnSpPr>
          <p:nvPr/>
        </p:nvCxnSpPr>
        <p:spPr>
          <a:xfrm flipV="1">
            <a:off x="2941317" y="2397799"/>
            <a:ext cx="0" cy="218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8" name="直接箭头连接符 227"/>
          <p:cNvCxnSpPr>
            <a:stCxn id="22" idx="3"/>
            <a:endCxn id="214" idx="1"/>
          </p:cNvCxnSpPr>
          <p:nvPr/>
        </p:nvCxnSpPr>
        <p:spPr>
          <a:xfrm>
            <a:off x="4201317" y="2145799"/>
            <a:ext cx="2160771" cy="1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7" name="直接箭头连接符 236"/>
          <p:cNvCxnSpPr>
            <a:stCxn id="39" idx="2"/>
            <a:endCxn id="61" idx="0"/>
          </p:cNvCxnSpPr>
          <p:nvPr/>
        </p:nvCxnSpPr>
        <p:spPr>
          <a:xfrm>
            <a:off x="7622088" y="5295812"/>
            <a:ext cx="1699" cy="447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0" name="直接箭头连接符 239"/>
          <p:cNvCxnSpPr>
            <a:stCxn id="214" idx="2"/>
            <a:endCxn id="258" idx="0"/>
          </p:cNvCxnSpPr>
          <p:nvPr/>
        </p:nvCxnSpPr>
        <p:spPr>
          <a:xfrm flipH="1">
            <a:off x="7622086" y="2399748"/>
            <a:ext cx="2" cy="216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2" name="直接箭头连接符 241"/>
          <p:cNvCxnSpPr>
            <a:stCxn id="215" idx="2"/>
            <a:endCxn id="39" idx="0"/>
          </p:cNvCxnSpPr>
          <p:nvPr/>
        </p:nvCxnSpPr>
        <p:spPr>
          <a:xfrm>
            <a:off x="7622088" y="3847780"/>
            <a:ext cx="0" cy="944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6" name="直接箭头连接符 245"/>
          <p:cNvCxnSpPr>
            <a:stCxn id="39" idx="1"/>
            <a:endCxn id="13" idx="3"/>
          </p:cNvCxnSpPr>
          <p:nvPr/>
        </p:nvCxnSpPr>
        <p:spPr>
          <a:xfrm flipH="1">
            <a:off x="4201317" y="5043812"/>
            <a:ext cx="21607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3" name="直接连接符 252"/>
          <p:cNvCxnSpPr/>
          <p:nvPr/>
        </p:nvCxnSpPr>
        <p:spPr>
          <a:xfrm>
            <a:off x="5153891" y="1025236"/>
            <a:ext cx="19495" cy="534785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55" name="文本框 254"/>
          <p:cNvSpPr txBox="1"/>
          <p:nvPr/>
        </p:nvSpPr>
        <p:spPr>
          <a:xfrm>
            <a:off x="2520458" y="1137144"/>
            <a:ext cx="646331" cy="369332"/>
          </a:xfrm>
          <a:prstGeom prst="rect">
            <a:avLst/>
          </a:prstGeom>
          <a:noFill/>
        </p:spPr>
        <p:txBody>
          <a:bodyPr wrap="none" rtlCol="0">
            <a:spAutoFit/>
          </a:bodyPr>
          <a:lstStyle/>
          <a:p>
            <a:r>
              <a:rPr lang="zh-CN" altLang="en-US" dirty="0"/>
              <a:t>开发</a:t>
            </a:r>
          </a:p>
        </p:txBody>
      </p:sp>
      <p:sp>
        <p:nvSpPr>
          <p:cNvPr id="256" name="文本框 255"/>
          <p:cNvSpPr txBox="1"/>
          <p:nvPr/>
        </p:nvSpPr>
        <p:spPr>
          <a:xfrm>
            <a:off x="7160488" y="1137144"/>
            <a:ext cx="646331" cy="369332"/>
          </a:xfrm>
          <a:prstGeom prst="rect">
            <a:avLst/>
          </a:prstGeom>
          <a:noFill/>
        </p:spPr>
        <p:txBody>
          <a:bodyPr wrap="none" rtlCol="0">
            <a:spAutoFit/>
          </a:bodyPr>
          <a:lstStyle/>
          <a:p>
            <a:r>
              <a:rPr lang="zh-CN" altLang="en-US" dirty="0"/>
              <a:t>测试</a:t>
            </a:r>
          </a:p>
        </p:txBody>
      </p:sp>
      <p:sp>
        <p:nvSpPr>
          <p:cNvPr id="257" name="文本框 256"/>
          <p:cNvSpPr txBox="1"/>
          <p:nvPr/>
        </p:nvSpPr>
        <p:spPr>
          <a:xfrm>
            <a:off x="7622088" y="5337483"/>
            <a:ext cx="1486696" cy="307777"/>
          </a:xfrm>
          <a:prstGeom prst="rect">
            <a:avLst/>
          </a:prstGeom>
          <a:noFill/>
        </p:spPr>
        <p:txBody>
          <a:bodyPr wrap="square" rtlCol="0">
            <a:spAutoFit/>
          </a:bodyPr>
          <a:lstStyle/>
          <a:p>
            <a:r>
              <a:rPr lang="en-US" altLang="zh-CN" sz="1400" dirty="0"/>
              <a:t>Merge</a:t>
            </a:r>
            <a:r>
              <a:rPr lang="zh-CN" altLang="en-US" sz="1400" dirty="0"/>
              <a:t>代码</a:t>
            </a:r>
          </a:p>
        </p:txBody>
      </p:sp>
      <p:sp>
        <p:nvSpPr>
          <p:cNvPr id="258" name="矩形 257"/>
          <p:cNvSpPr/>
          <p:nvPr/>
        </p:nvSpPr>
        <p:spPr>
          <a:xfrm>
            <a:off x="6362086" y="2615952"/>
            <a:ext cx="2520000" cy="50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测试标记测试通过</a:t>
            </a:r>
            <a:endParaRPr lang="zh-CN" altLang="en-US" sz="1200" dirty="0">
              <a:solidFill>
                <a:srgbClr val="FF0000"/>
              </a:solidFill>
            </a:endParaRPr>
          </a:p>
        </p:txBody>
      </p:sp>
      <p:cxnSp>
        <p:nvCxnSpPr>
          <p:cNvPr id="264" name="直接箭头连接符 263"/>
          <p:cNvCxnSpPr>
            <a:stCxn id="258" idx="2"/>
            <a:endCxn id="215" idx="0"/>
          </p:cNvCxnSpPr>
          <p:nvPr/>
        </p:nvCxnSpPr>
        <p:spPr>
          <a:xfrm>
            <a:off x="7622086" y="3119952"/>
            <a:ext cx="2" cy="223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0" name="直接箭头连接符 269"/>
          <p:cNvCxnSpPr>
            <a:stCxn id="78" idx="3"/>
            <a:endCxn id="258" idx="1"/>
          </p:cNvCxnSpPr>
          <p:nvPr/>
        </p:nvCxnSpPr>
        <p:spPr>
          <a:xfrm>
            <a:off x="4201317" y="2867952"/>
            <a:ext cx="21607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213092" y="-25815"/>
            <a:ext cx="5449489" cy="873075"/>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dirty="0">
                <a:solidFill>
                  <a:srgbClr val="0070C0"/>
                </a:solidFill>
                <a:latin typeface="微软雅黑" panose="020B0503020204020204" pitchFamily="34" charset="-122"/>
                <a:ea typeface="微软雅黑" panose="020B0503020204020204" pitchFamily="34" charset="-122"/>
              </a:rPr>
              <a:t>百望云脚本升级流程</a:t>
            </a:r>
          </a:p>
        </p:txBody>
      </p:sp>
      <p:cxnSp>
        <p:nvCxnSpPr>
          <p:cNvPr id="18" name="直线连接符 17"/>
          <p:cNvCxnSpPr/>
          <p:nvPr/>
        </p:nvCxnSpPr>
        <p:spPr>
          <a:xfrm>
            <a:off x="0" y="904822"/>
            <a:ext cx="10350837" cy="0"/>
          </a:xfrm>
          <a:prstGeom prst="line">
            <a:avLst/>
          </a:prstGeom>
          <a:ln w="38100" cmpd="sng">
            <a:solidFill>
              <a:srgbClr val="1772BF"/>
            </a:solidFill>
            <a:prstDash val="dot"/>
          </a:ln>
          <a:effectLst/>
        </p:spPr>
        <p:style>
          <a:lnRef idx="2">
            <a:schemeClr val="accent1"/>
          </a:lnRef>
          <a:fillRef idx="0">
            <a:schemeClr val="accent1"/>
          </a:fillRef>
          <a:effectRef idx="1">
            <a:schemeClr val="accent1"/>
          </a:effectRef>
          <a:fontRef idx="minor">
            <a:schemeClr val="tx1"/>
          </a:fontRef>
        </p:style>
      </p:cxnSp>
      <p:cxnSp>
        <p:nvCxnSpPr>
          <p:cNvPr id="60" name="直接箭头连接符 59"/>
          <p:cNvCxnSpPr/>
          <p:nvPr/>
        </p:nvCxnSpPr>
        <p:spPr>
          <a:xfrm flipV="1">
            <a:off x="1036745" y="5716611"/>
            <a:ext cx="10157728" cy="1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222259" y="5040805"/>
            <a:ext cx="859531" cy="369332"/>
          </a:xfrm>
          <a:prstGeom prst="rect">
            <a:avLst/>
          </a:prstGeom>
          <a:noFill/>
        </p:spPr>
        <p:txBody>
          <a:bodyPr wrap="none" rtlCol="0">
            <a:spAutoFit/>
          </a:bodyPr>
          <a:lstStyle/>
          <a:p>
            <a:r>
              <a:rPr lang="en-US" altLang="zh-CN" dirty="0"/>
              <a:t>master</a:t>
            </a:r>
            <a:endParaRPr lang="zh-CN" altLang="en-US" dirty="0"/>
          </a:p>
        </p:txBody>
      </p:sp>
      <p:cxnSp>
        <p:nvCxnSpPr>
          <p:cNvPr id="62" name="直接箭头连接符 61"/>
          <p:cNvCxnSpPr>
            <a:stCxn id="67" idx="0"/>
            <a:endCxn id="63" idx="2"/>
          </p:cNvCxnSpPr>
          <p:nvPr/>
        </p:nvCxnSpPr>
        <p:spPr>
          <a:xfrm flipV="1">
            <a:off x="2937838" y="5295812"/>
            <a:ext cx="3479" cy="420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矩形 62"/>
          <p:cNvSpPr/>
          <p:nvPr/>
        </p:nvSpPr>
        <p:spPr>
          <a:xfrm>
            <a:off x="1681317" y="4791812"/>
            <a:ext cx="2520000" cy="50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开发在</a:t>
            </a:r>
            <a:r>
              <a:rPr lang="en-US" altLang="zh-CN" sz="1200" dirty="0"/>
              <a:t>GIT</a:t>
            </a:r>
            <a:r>
              <a:rPr lang="zh-CN" altLang="en-US" sz="1200" dirty="0"/>
              <a:t>添加</a:t>
            </a:r>
            <a:r>
              <a:rPr lang="en-US" altLang="zh-CN" sz="1200" dirty="0" err="1"/>
              <a:t>mysql</a:t>
            </a:r>
            <a:r>
              <a:rPr lang="zh-CN" altLang="en-US" sz="1200" dirty="0"/>
              <a:t>脚本</a:t>
            </a:r>
          </a:p>
        </p:txBody>
      </p:sp>
      <p:sp>
        <p:nvSpPr>
          <p:cNvPr id="64" name="矩形 63"/>
          <p:cNvSpPr/>
          <p:nvPr/>
        </p:nvSpPr>
        <p:spPr>
          <a:xfrm>
            <a:off x="1681317" y="2615952"/>
            <a:ext cx="2520000" cy="50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开发在</a:t>
            </a:r>
            <a:r>
              <a:rPr lang="zh-CN" altLang="en-US" sz="1200" dirty="0">
                <a:solidFill>
                  <a:srgbClr val="FF0000"/>
                </a:solidFill>
              </a:rPr>
              <a:t>开发环境</a:t>
            </a:r>
            <a:r>
              <a:rPr lang="zh-CN" altLang="en-US" sz="1200" dirty="0"/>
              <a:t>进行单元自测</a:t>
            </a:r>
          </a:p>
        </p:txBody>
      </p:sp>
      <p:sp>
        <p:nvSpPr>
          <p:cNvPr id="65" name="文本框 64"/>
          <p:cNvSpPr txBox="1"/>
          <p:nvPr/>
        </p:nvSpPr>
        <p:spPr>
          <a:xfrm>
            <a:off x="222259" y="5360660"/>
            <a:ext cx="1578752" cy="369332"/>
          </a:xfrm>
          <a:prstGeom prst="rect">
            <a:avLst/>
          </a:prstGeom>
          <a:noFill/>
        </p:spPr>
        <p:txBody>
          <a:bodyPr wrap="square" rtlCol="0">
            <a:spAutoFit/>
          </a:bodyPr>
          <a:lstStyle/>
          <a:p>
            <a:r>
              <a:rPr lang="zh-CN" altLang="en-US" dirty="0">
                <a:solidFill>
                  <a:srgbClr val="0070C0"/>
                </a:solidFill>
              </a:rPr>
              <a:t>百望云交付</a:t>
            </a:r>
          </a:p>
        </p:txBody>
      </p:sp>
      <p:sp>
        <p:nvSpPr>
          <p:cNvPr id="66" name="矩形 65"/>
          <p:cNvSpPr/>
          <p:nvPr/>
        </p:nvSpPr>
        <p:spPr>
          <a:xfrm>
            <a:off x="1681317" y="1893799"/>
            <a:ext cx="2520000" cy="50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开发通知测试自测通过</a:t>
            </a:r>
            <a:endParaRPr lang="zh-CN" altLang="en-US" sz="1200" dirty="0">
              <a:solidFill>
                <a:srgbClr val="FF0000"/>
              </a:solidFill>
            </a:endParaRPr>
          </a:p>
        </p:txBody>
      </p:sp>
      <p:sp>
        <p:nvSpPr>
          <p:cNvPr id="67" name="文本框 66"/>
          <p:cNvSpPr txBox="1"/>
          <p:nvPr/>
        </p:nvSpPr>
        <p:spPr>
          <a:xfrm>
            <a:off x="1955362" y="5716611"/>
            <a:ext cx="1964951" cy="307777"/>
          </a:xfrm>
          <a:prstGeom prst="rect">
            <a:avLst/>
          </a:prstGeom>
          <a:noFill/>
        </p:spPr>
        <p:txBody>
          <a:bodyPr wrap="square" rtlCol="0">
            <a:spAutoFit/>
          </a:bodyPr>
          <a:lstStyle/>
          <a:p>
            <a:r>
              <a:rPr lang="zh-CN" altLang="en-US" sz="1400" dirty="0"/>
              <a:t>迭代计划</a:t>
            </a:r>
            <a:r>
              <a:rPr lang="en-US" altLang="zh-CN" sz="1400" dirty="0"/>
              <a:t>|bug</a:t>
            </a:r>
            <a:r>
              <a:rPr lang="zh-CN" altLang="en-US" sz="1400" dirty="0"/>
              <a:t>修正开始</a:t>
            </a:r>
          </a:p>
        </p:txBody>
      </p:sp>
      <p:sp>
        <p:nvSpPr>
          <p:cNvPr id="71" name="文本框 70"/>
          <p:cNvSpPr txBox="1"/>
          <p:nvPr/>
        </p:nvSpPr>
        <p:spPr>
          <a:xfrm>
            <a:off x="6409842" y="4727051"/>
            <a:ext cx="1486696" cy="307777"/>
          </a:xfrm>
          <a:prstGeom prst="rect">
            <a:avLst/>
          </a:prstGeom>
          <a:noFill/>
        </p:spPr>
        <p:txBody>
          <a:bodyPr wrap="square" rtlCol="0">
            <a:spAutoFit/>
          </a:bodyPr>
          <a:lstStyle/>
          <a:p>
            <a:r>
              <a:rPr lang="zh-CN" altLang="en-US" sz="1400" dirty="0"/>
              <a:t>测试不通过回滚</a:t>
            </a:r>
          </a:p>
        </p:txBody>
      </p:sp>
      <p:sp>
        <p:nvSpPr>
          <p:cNvPr id="72" name="文本框 71"/>
          <p:cNvSpPr txBox="1"/>
          <p:nvPr/>
        </p:nvSpPr>
        <p:spPr>
          <a:xfrm>
            <a:off x="9548464" y="5716610"/>
            <a:ext cx="1970191" cy="307777"/>
          </a:xfrm>
          <a:prstGeom prst="rect">
            <a:avLst/>
          </a:prstGeom>
          <a:noFill/>
        </p:spPr>
        <p:txBody>
          <a:bodyPr wrap="square" rtlCol="0">
            <a:spAutoFit/>
          </a:bodyPr>
          <a:lstStyle/>
          <a:p>
            <a:r>
              <a:rPr lang="zh-CN" altLang="en-US" sz="1400" dirty="0"/>
              <a:t>迭代计划</a:t>
            </a:r>
            <a:r>
              <a:rPr lang="en-US" altLang="zh-CN" sz="1400" dirty="0"/>
              <a:t>|bug</a:t>
            </a:r>
            <a:r>
              <a:rPr lang="zh-CN" altLang="en-US" sz="1400" dirty="0"/>
              <a:t>修正结束</a:t>
            </a:r>
          </a:p>
        </p:txBody>
      </p:sp>
      <p:sp>
        <p:nvSpPr>
          <p:cNvPr id="73" name="文本框 72"/>
          <p:cNvSpPr txBox="1"/>
          <p:nvPr/>
        </p:nvSpPr>
        <p:spPr>
          <a:xfrm>
            <a:off x="4559938" y="2560175"/>
            <a:ext cx="1443528" cy="307777"/>
          </a:xfrm>
          <a:prstGeom prst="rect">
            <a:avLst/>
          </a:prstGeom>
          <a:noFill/>
        </p:spPr>
        <p:txBody>
          <a:bodyPr wrap="square" rtlCol="0">
            <a:spAutoFit/>
          </a:bodyPr>
          <a:lstStyle/>
          <a:p>
            <a:r>
              <a:rPr lang="zh-CN" altLang="en-US" sz="1400" dirty="0"/>
              <a:t>紧急线上</a:t>
            </a:r>
            <a:r>
              <a:rPr lang="en-US" altLang="zh-CN" sz="1400" dirty="0"/>
              <a:t>bug</a:t>
            </a:r>
            <a:endParaRPr lang="zh-CN" altLang="en-US" sz="1400" dirty="0"/>
          </a:p>
        </p:txBody>
      </p:sp>
      <p:sp>
        <p:nvSpPr>
          <p:cNvPr id="74" name="矩形 73"/>
          <p:cNvSpPr/>
          <p:nvPr/>
        </p:nvSpPr>
        <p:spPr>
          <a:xfrm>
            <a:off x="1681317" y="4062380"/>
            <a:ext cx="2520000" cy="50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开发经理检查</a:t>
            </a:r>
            <a:r>
              <a:rPr lang="en-US" altLang="zh-CN" sz="1200" dirty="0" err="1"/>
              <a:t>mysql</a:t>
            </a:r>
            <a:r>
              <a:rPr lang="zh-CN" altLang="en-US" sz="1200" dirty="0"/>
              <a:t>脚本</a:t>
            </a:r>
          </a:p>
        </p:txBody>
      </p:sp>
      <p:sp>
        <p:nvSpPr>
          <p:cNvPr id="75" name="矩形 74"/>
          <p:cNvSpPr/>
          <p:nvPr/>
        </p:nvSpPr>
        <p:spPr>
          <a:xfrm>
            <a:off x="1681317" y="3332949"/>
            <a:ext cx="2520000" cy="50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开发经理在开发环境数据库执行脚本</a:t>
            </a:r>
          </a:p>
        </p:txBody>
      </p:sp>
      <p:sp>
        <p:nvSpPr>
          <p:cNvPr id="76" name="矩形 75"/>
          <p:cNvSpPr/>
          <p:nvPr/>
        </p:nvSpPr>
        <p:spPr>
          <a:xfrm>
            <a:off x="5821751" y="1895748"/>
            <a:ext cx="2520000" cy="50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测试环境执行</a:t>
            </a:r>
            <a:r>
              <a:rPr lang="en-US" altLang="zh-CN" sz="1200" dirty="0" err="1"/>
              <a:t>mysql</a:t>
            </a:r>
            <a:r>
              <a:rPr lang="zh-CN" altLang="en-US" sz="1200" dirty="0"/>
              <a:t>脚本</a:t>
            </a:r>
            <a:endParaRPr lang="zh-CN" altLang="en-US" sz="1200" dirty="0">
              <a:solidFill>
                <a:srgbClr val="FF0000"/>
              </a:solidFill>
            </a:endParaRPr>
          </a:p>
        </p:txBody>
      </p:sp>
      <p:sp>
        <p:nvSpPr>
          <p:cNvPr id="77" name="矩形 76"/>
          <p:cNvSpPr/>
          <p:nvPr/>
        </p:nvSpPr>
        <p:spPr>
          <a:xfrm>
            <a:off x="5821751" y="2615952"/>
            <a:ext cx="2520000" cy="50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rPr>
              <a:t>预生产环境执行</a:t>
            </a:r>
            <a:r>
              <a:rPr lang="en-US" altLang="zh-CN" sz="1200" dirty="0" err="1">
                <a:solidFill>
                  <a:schemeClr val="bg1"/>
                </a:solidFill>
              </a:rPr>
              <a:t>mysql</a:t>
            </a:r>
            <a:r>
              <a:rPr lang="zh-CN" altLang="en-US" sz="1200" dirty="0">
                <a:solidFill>
                  <a:schemeClr val="bg1"/>
                </a:solidFill>
              </a:rPr>
              <a:t>脚本</a:t>
            </a:r>
          </a:p>
        </p:txBody>
      </p:sp>
      <p:cxnSp>
        <p:nvCxnSpPr>
          <p:cNvPr id="78" name="直接箭头连接符 77"/>
          <p:cNvCxnSpPr>
            <a:stCxn id="63" idx="0"/>
            <a:endCxn id="74" idx="2"/>
          </p:cNvCxnSpPr>
          <p:nvPr/>
        </p:nvCxnSpPr>
        <p:spPr>
          <a:xfrm flipV="1">
            <a:off x="2941317" y="4566380"/>
            <a:ext cx="0" cy="225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a:stCxn id="74" idx="0"/>
            <a:endCxn id="75" idx="2"/>
          </p:cNvCxnSpPr>
          <p:nvPr/>
        </p:nvCxnSpPr>
        <p:spPr>
          <a:xfrm flipV="1">
            <a:off x="2941317" y="3836949"/>
            <a:ext cx="0" cy="225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stCxn id="75" idx="0"/>
            <a:endCxn id="64" idx="2"/>
          </p:cNvCxnSpPr>
          <p:nvPr/>
        </p:nvCxnSpPr>
        <p:spPr>
          <a:xfrm flipV="1">
            <a:off x="2941317" y="3119952"/>
            <a:ext cx="0" cy="212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stCxn id="64" idx="0"/>
            <a:endCxn id="66" idx="2"/>
          </p:cNvCxnSpPr>
          <p:nvPr/>
        </p:nvCxnSpPr>
        <p:spPr>
          <a:xfrm flipV="1">
            <a:off x="2941317" y="2397799"/>
            <a:ext cx="0" cy="218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stCxn id="66" idx="3"/>
            <a:endCxn id="76" idx="1"/>
          </p:cNvCxnSpPr>
          <p:nvPr/>
        </p:nvCxnSpPr>
        <p:spPr>
          <a:xfrm>
            <a:off x="4201317" y="2145799"/>
            <a:ext cx="1620434" cy="1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a:stCxn id="64" idx="3"/>
            <a:endCxn id="77" idx="1"/>
          </p:cNvCxnSpPr>
          <p:nvPr/>
        </p:nvCxnSpPr>
        <p:spPr>
          <a:xfrm>
            <a:off x="4201317" y="2867952"/>
            <a:ext cx="16204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a:off x="10610416" y="5240035"/>
            <a:ext cx="1699" cy="447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76" idx="2"/>
            <a:endCxn id="77" idx="0"/>
          </p:cNvCxnSpPr>
          <p:nvPr/>
        </p:nvCxnSpPr>
        <p:spPr>
          <a:xfrm>
            <a:off x="7081751" y="2399748"/>
            <a:ext cx="0" cy="216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stCxn id="94" idx="1"/>
            <a:endCxn id="63" idx="3"/>
          </p:cNvCxnSpPr>
          <p:nvPr/>
        </p:nvCxnSpPr>
        <p:spPr>
          <a:xfrm flipH="1">
            <a:off x="4201317" y="5025845"/>
            <a:ext cx="5149099" cy="17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5153891" y="1025236"/>
            <a:ext cx="19495" cy="534785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91" name="文本框 90"/>
          <p:cNvSpPr txBox="1"/>
          <p:nvPr/>
        </p:nvSpPr>
        <p:spPr>
          <a:xfrm>
            <a:off x="2520458" y="1137144"/>
            <a:ext cx="646331" cy="369332"/>
          </a:xfrm>
          <a:prstGeom prst="rect">
            <a:avLst/>
          </a:prstGeom>
          <a:noFill/>
        </p:spPr>
        <p:txBody>
          <a:bodyPr wrap="none" rtlCol="0">
            <a:spAutoFit/>
          </a:bodyPr>
          <a:lstStyle/>
          <a:p>
            <a:r>
              <a:rPr lang="zh-CN" altLang="en-US" dirty="0"/>
              <a:t>开发</a:t>
            </a:r>
          </a:p>
        </p:txBody>
      </p:sp>
      <p:sp>
        <p:nvSpPr>
          <p:cNvPr id="92" name="文本框 91"/>
          <p:cNvSpPr txBox="1"/>
          <p:nvPr/>
        </p:nvSpPr>
        <p:spPr>
          <a:xfrm>
            <a:off x="6620151" y="1137144"/>
            <a:ext cx="646331" cy="369332"/>
          </a:xfrm>
          <a:prstGeom prst="rect">
            <a:avLst/>
          </a:prstGeom>
          <a:noFill/>
        </p:spPr>
        <p:txBody>
          <a:bodyPr wrap="none" rtlCol="0">
            <a:spAutoFit/>
          </a:bodyPr>
          <a:lstStyle/>
          <a:p>
            <a:r>
              <a:rPr lang="zh-CN" altLang="en-US" dirty="0"/>
              <a:t>测试</a:t>
            </a:r>
          </a:p>
        </p:txBody>
      </p:sp>
      <p:sp>
        <p:nvSpPr>
          <p:cNvPr id="94" name="矩形 93"/>
          <p:cNvSpPr/>
          <p:nvPr/>
        </p:nvSpPr>
        <p:spPr>
          <a:xfrm>
            <a:off x="9350416" y="4773845"/>
            <a:ext cx="2520000" cy="50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生产环境执行</a:t>
            </a:r>
            <a:r>
              <a:rPr lang="en-US" altLang="zh-CN" sz="1200" dirty="0" err="1"/>
              <a:t>mysql</a:t>
            </a:r>
            <a:r>
              <a:rPr lang="zh-CN" altLang="en-US" sz="1200" dirty="0"/>
              <a:t>脚本</a:t>
            </a:r>
            <a:endParaRPr lang="zh-CN" altLang="en-US" sz="1200" dirty="0">
              <a:solidFill>
                <a:srgbClr val="FF0000"/>
              </a:solidFill>
            </a:endParaRPr>
          </a:p>
        </p:txBody>
      </p:sp>
      <p:cxnSp>
        <p:nvCxnSpPr>
          <p:cNvPr id="11" name="肘形连接符 10"/>
          <p:cNvCxnSpPr>
            <a:stCxn id="77" idx="2"/>
            <a:endCxn id="94" idx="0"/>
          </p:cNvCxnSpPr>
          <p:nvPr/>
        </p:nvCxnSpPr>
        <p:spPr>
          <a:xfrm rot="16200000" flipH="1">
            <a:off x="8019137" y="2182565"/>
            <a:ext cx="1653893" cy="352866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8978323" y="1025236"/>
            <a:ext cx="19495" cy="534785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98" name="文本框 97"/>
          <p:cNvSpPr txBox="1"/>
          <p:nvPr/>
        </p:nvSpPr>
        <p:spPr>
          <a:xfrm>
            <a:off x="10125756" y="1137144"/>
            <a:ext cx="619080" cy="369332"/>
          </a:xfrm>
          <a:prstGeom prst="rect">
            <a:avLst/>
          </a:prstGeom>
          <a:noFill/>
        </p:spPr>
        <p:txBody>
          <a:bodyPr wrap="none" rtlCol="0">
            <a:spAutoFit/>
          </a:bodyPr>
          <a:lstStyle/>
          <a:p>
            <a:r>
              <a:rPr lang="en-US" altLang="zh-CN" dirty="0"/>
              <a:t>DBA</a:t>
            </a:r>
            <a:endParaRPr lang="zh-CN" altLang="en-US" dirty="0"/>
          </a:p>
        </p:txBody>
      </p:sp>
      <p:sp>
        <p:nvSpPr>
          <p:cNvPr id="13" name="矩形 12"/>
          <p:cNvSpPr/>
          <p:nvPr/>
        </p:nvSpPr>
        <p:spPr>
          <a:xfrm>
            <a:off x="2034364" y="5379817"/>
            <a:ext cx="2106484" cy="307777"/>
          </a:xfrm>
          <a:prstGeom prst="rect">
            <a:avLst/>
          </a:prstGeom>
          <a:noFill/>
        </p:spPr>
        <p:txBody>
          <a:bodyPr wrap="square" rtlCol="0">
            <a:spAutoFit/>
          </a:bodyPr>
          <a:lstStyle/>
          <a:p>
            <a:r>
              <a:rPr lang="zh-CN" altLang="en-US" sz="1400" dirty="0"/>
              <a:t>规范库名</a:t>
            </a:r>
            <a:r>
              <a:rPr lang="en-US" altLang="zh-CN" sz="1400" dirty="0"/>
              <a:t>_</a:t>
            </a:r>
            <a:r>
              <a:rPr lang="zh-CN" altLang="en-US" sz="1400" dirty="0"/>
              <a:t>日期</a:t>
            </a:r>
            <a:r>
              <a:rPr lang="en-US" altLang="zh-CN" sz="1400" dirty="0"/>
              <a:t>_</a:t>
            </a:r>
            <a:r>
              <a:rPr lang="zh-CN" altLang="en-US" sz="1400" dirty="0"/>
              <a:t>备注</a:t>
            </a:r>
            <a:r>
              <a:rPr lang="en-US" altLang="zh-CN" sz="1400" dirty="0"/>
              <a:t>.</a:t>
            </a:r>
            <a:r>
              <a:rPr lang="en-US" altLang="zh-CN" sz="1400" dirty="0" err="1"/>
              <a:t>sql</a:t>
            </a:r>
            <a:endParaRPr lang="zh-CN" altLang="en-US" sz="1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20782" y="30480"/>
            <a:ext cx="5449489" cy="873075"/>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dirty="0">
                <a:solidFill>
                  <a:srgbClr val="0070C0"/>
                </a:solidFill>
                <a:latin typeface="微软雅黑" panose="020B0503020204020204" pitchFamily="34" charset="-122"/>
                <a:ea typeface="微软雅黑" panose="020B0503020204020204" pitchFamily="34" charset="-122"/>
              </a:rPr>
              <a:t>星舰产品发版流程</a:t>
            </a:r>
          </a:p>
        </p:txBody>
      </p:sp>
      <p:cxnSp>
        <p:nvCxnSpPr>
          <p:cNvPr id="18" name="直线连接符 17"/>
          <p:cNvCxnSpPr/>
          <p:nvPr/>
        </p:nvCxnSpPr>
        <p:spPr>
          <a:xfrm>
            <a:off x="0" y="904822"/>
            <a:ext cx="10350837" cy="0"/>
          </a:xfrm>
          <a:prstGeom prst="line">
            <a:avLst/>
          </a:prstGeom>
          <a:ln w="38100" cmpd="sng">
            <a:solidFill>
              <a:srgbClr val="1772BF"/>
            </a:solidFill>
            <a:prstDash val="dot"/>
          </a:ln>
          <a:effectLst/>
        </p:spPr>
        <p:style>
          <a:lnRef idx="2">
            <a:schemeClr val="accent1"/>
          </a:lnRef>
          <a:fillRef idx="0">
            <a:schemeClr val="accent1"/>
          </a:fillRef>
          <a:effectRef idx="1">
            <a:schemeClr val="accent1"/>
          </a:effectRef>
          <a:fontRef idx="minor">
            <a:schemeClr val="tx1"/>
          </a:fontRef>
        </p:style>
      </p:cxnSp>
      <p:cxnSp>
        <p:nvCxnSpPr>
          <p:cNvPr id="5" name="直接箭头连接符 4"/>
          <p:cNvCxnSpPr/>
          <p:nvPr/>
        </p:nvCxnSpPr>
        <p:spPr>
          <a:xfrm flipV="1">
            <a:off x="948418" y="1556256"/>
            <a:ext cx="10448785" cy="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0" y="1352687"/>
            <a:ext cx="859531" cy="369332"/>
          </a:xfrm>
          <a:prstGeom prst="rect">
            <a:avLst/>
          </a:prstGeom>
          <a:noFill/>
        </p:spPr>
        <p:txBody>
          <a:bodyPr wrap="none" rtlCol="0">
            <a:spAutoFit/>
          </a:bodyPr>
          <a:lstStyle/>
          <a:p>
            <a:r>
              <a:rPr lang="en-US" altLang="zh-CN" dirty="0"/>
              <a:t>master</a:t>
            </a:r>
            <a:endParaRPr lang="zh-CN" altLang="en-US" dirty="0"/>
          </a:p>
        </p:txBody>
      </p:sp>
      <p:cxnSp>
        <p:nvCxnSpPr>
          <p:cNvPr id="69" name="直接箭头连接符 68"/>
          <p:cNvCxnSpPr/>
          <p:nvPr/>
        </p:nvCxnSpPr>
        <p:spPr>
          <a:xfrm>
            <a:off x="942659" y="6342091"/>
            <a:ext cx="10484427" cy="51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文本框 69"/>
          <p:cNvSpPr txBox="1"/>
          <p:nvPr/>
        </p:nvSpPr>
        <p:spPr>
          <a:xfrm>
            <a:off x="20782" y="6147034"/>
            <a:ext cx="1011815" cy="369332"/>
          </a:xfrm>
          <a:prstGeom prst="rect">
            <a:avLst/>
          </a:prstGeom>
          <a:noFill/>
        </p:spPr>
        <p:txBody>
          <a:bodyPr wrap="none" rtlCol="0">
            <a:spAutoFit/>
          </a:bodyPr>
          <a:lstStyle/>
          <a:p>
            <a:r>
              <a:rPr lang="en-US" altLang="zh-CN" dirty="0"/>
              <a:t>830</a:t>
            </a:r>
            <a:r>
              <a:rPr lang="zh-CN" altLang="en-US" dirty="0"/>
              <a:t>分支</a:t>
            </a:r>
          </a:p>
        </p:txBody>
      </p:sp>
      <p:sp>
        <p:nvSpPr>
          <p:cNvPr id="20" name="文本框 19"/>
          <p:cNvSpPr txBox="1"/>
          <p:nvPr/>
        </p:nvSpPr>
        <p:spPr>
          <a:xfrm>
            <a:off x="-93518" y="1640043"/>
            <a:ext cx="1578752" cy="369332"/>
          </a:xfrm>
          <a:prstGeom prst="rect">
            <a:avLst/>
          </a:prstGeom>
          <a:noFill/>
        </p:spPr>
        <p:txBody>
          <a:bodyPr wrap="square" rtlCol="0">
            <a:spAutoFit/>
          </a:bodyPr>
          <a:lstStyle/>
          <a:p>
            <a:r>
              <a:rPr lang="zh-CN" altLang="en-US" dirty="0">
                <a:solidFill>
                  <a:srgbClr val="0070C0"/>
                </a:solidFill>
              </a:rPr>
              <a:t>百望云交付</a:t>
            </a:r>
          </a:p>
        </p:txBody>
      </p:sp>
      <p:sp>
        <p:nvSpPr>
          <p:cNvPr id="21" name="文本框 20"/>
          <p:cNvSpPr txBox="1"/>
          <p:nvPr/>
        </p:nvSpPr>
        <p:spPr>
          <a:xfrm>
            <a:off x="20782" y="6392860"/>
            <a:ext cx="1701391" cy="369332"/>
          </a:xfrm>
          <a:prstGeom prst="rect">
            <a:avLst/>
          </a:prstGeom>
          <a:noFill/>
        </p:spPr>
        <p:txBody>
          <a:bodyPr wrap="square" rtlCol="0">
            <a:spAutoFit/>
          </a:bodyPr>
          <a:lstStyle/>
          <a:p>
            <a:r>
              <a:rPr lang="zh-CN" altLang="en-US" dirty="0">
                <a:solidFill>
                  <a:srgbClr val="0070C0"/>
                </a:solidFill>
              </a:rPr>
              <a:t>大客户交付</a:t>
            </a:r>
          </a:p>
        </p:txBody>
      </p:sp>
      <p:sp>
        <p:nvSpPr>
          <p:cNvPr id="133" name="矩形 132"/>
          <p:cNvSpPr/>
          <p:nvPr/>
        </p:nvSpPr>
        <p:spPr>
          <a:xfrm>
            <a:off x="5551056" y="1857645"/>
            <a:ext cx="2304000"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运维出整体安装盘（代码、脚本、产品文档、测试文档、安装文档）</a:t>
            </a:r>
            <a:endParaRPr lang="zh-CN" altLang="en-US" sz="1200" dirty="0">
              <a:solidFill>
                <a:schemeClr val="bg1"/>
              </a:solidFill>
            </a:endParaRPr>
          </a:p>
        </p:txBody>
      </p:sp>
      <p:sp>
        <p:nvSpPr>
          <p:cNvPr id="136" name="矩形 135"/>
          <p:cNvSpPr/>
          <p:nvPr/>
        </p:nvSpPr>
        <p:spPr>
          <a:xfrm>
            <a:off x="8483301" y="3305352"/>
            <a:ext cx="2304000"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大客户购买</a:t>
            </a:r>
            <a:endParaRPr lang="zh-CN" altLang="en-US" sz="1200" dirty="0">
              <a:solidFill>
                <a:srgbClr val="FF0000"/>
              </a:solidFill>
            </a:endParaRPr>
          </a:p>
        </p:txBody>
      </p:sp>
      <p:cxnSp>
        <p:nvCxnSpPr>
          <p:cNvPr id="140" name="直接箭头连接符 139"/>
          <p:cNvCxnSpPr>
            <a:stCxn id="136" idx="2"/>
            <a:endCxn id="156" idx="0"/>
          </p:cNvCxnSpPr>
          <p:nvPr/>
        </p:nvCxnSpPr>
        <p:spPr>
          <a:xfrm>
            <a:off x="9635301" y="3773352"/>
            <a:ext cx="0" cy="242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6" name="文本框 145"/>
          <p:cNvSpPr txBox="1"/>
          <p:nvPr/>
        </p:nvSpPr>
        <p:spPr>
          <a:xfrm>
            <a:off x="6930436" y="5712335"/>
            <a:ext cx="859531" cy="261610"/>
          </a:xfrm>
          <a:prstGeom prst="rect">
            <a:avLst/>
          </a:prstGeom>
          <a:noFill/>
        </p:spPr>
        <p:txBody>
          <a:bodyPr wrap="none" rtlCol="0">
            <a:spAutoFit/>
          </a:bodyPr>
          <a:lstStyle/>
          <a:p>
            <a:r>
              <a:rPr lang="en-US" altLang="zh-CN" sz="1100" dirty="0"/>
              <a:t>Merge</a:t>
            </a:r>
            <a:r>
              <a:rPr lang="zh-CN" altLang="en-US" sz="1100" dirty="0"/>
              <a:t>代码</a:t>
            </a:r>
          </a:p>
        </p:txBody>
      </p:sp>
      <p:sp>
        <p:nvSpPr>
          <p:cNvPr id="148" name="矩形 147"/>
          <p:cNvSpPr/>
          <p:nvPr/>
        </p:nvSpPr>
        <p:spPr>
          <a:xfrm>
            <a:off x="5555078" y="2599184"/>
            <a:ext cx="2304000"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测试人员组织人员验证安装盘</a:t>
            </a:r>
            <a:endParaRPr lang="zh-CN" altLang="en-US" sz="1200" dirty="0">
              <a:solidFill>
                <a:srgbClr val="FF0000"/>
              </a:solidFill>
            </a:endParaRPr>
          </a:p>
        </p:txBody>
      </p:sp>
      <p:sp>
        <p:nvSpPr>
          <p:cNvPr id="151" name="矩形 150"/>
          <p:cNvSpPr/>
          <p:nvPr/>
        </p:nvSpPr>
        <p:spPr>
          <a:xfrm>
            <a:off x="8483301" y="1846890"/>
            <a:ext cx="2304000"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星舰产品发版评审会</a:t>
            </a:r>
            <a:endParaRPr lang="zh-CN" altLang="en-US" sz="1200" dirty="0">
              <a:solidFill>
                <a:srgbClr val="FF0000"/>
              </a:solidFill>
            </a:endParaRPr>
          </a:p>
        </p:txBody>
      </p:sp>
      <p:cxnSp>
        <p:nvCxnSpPr>
          <p:cNvPr id="100" name="直接箭头连接符 99"/>
          <p:cNvCxnSpPr>
            <a:stCxn id="151" idx="2"/>
            <a:endCxn id="237" idx="0"/>
          </p:cNvCxnSpPr>
          <p:nvPr/>
        </p:nvCxnSpPr>
        <p:spPr>
          <a:xfrm>
            <a:off x="9635301" y="2314890"/>
            <a:ext cx="0" cy="284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矩形 155"/>
          <p:cNvSpPr/>
          <p:nvPr/>
        </p:nvSpPr>
        <p:spPr>
          <a:xfrm>
            <a:off x="8483301" y="4015433"/>
            <a:ext cx="2304000"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大客户产品安装</a:t>
            </a:r>
            <a:endParaRPr lang="zh-CN" altLang="en-US" sz="1200" dirty="0">
              <a:solidFill>
                <a:srgbClr val="FF0000"/>
              </a:solidFill>
            </a:endParaRPr>
          </a:p>
        </p:txBody>
      </p:sp>
      <p:cxnSp>
        <p:nvCxnSpPr>
          <p:cNvPr id="167" name="肘形连接符 166"/>
          <p:cNvCxnSpPr>
            <a:stCxn id="74" idx="3"/>
            <a:endCxn id="151" idx="1"/>
          </p:cNvCxnSpPr>
          <p:nvPr/>
        </p:nvCxnSpPr>
        <p:spPr>
          <a:xfrm flipV="1">
            <a:off x="7860914" y="2080890"/>
            <a:ext cx="622387" cy="363144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81" name="矩形 180"/>
          <p:cNvSpPr/>
          <p:nvPr/>
        </p:nvSpPr>
        <p:spPr>
          <a:xfrm>
            <a:off x="2714331" y="4759474"/>
            <a:ext cx="2304000"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测试补充测试文档</a:t>
            </a:r>
          </a:p>
        </p:txBody>
      </p:sp>
      <p:sp>
        <p:nvSpPr>
          <p:cNvPr id="182" name="矩形 181"/>
          <p:cNvSpPr/>
          <p:nvPr/>
        </p:nvSpPr>
        <p:spPr>
          <a:xfrm>
            <a:off x="2714331" y="2583614"/>
            <a:ext cx="2304000"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运维基于产品版本拉出</a:t>
            </a:r>
            <a:r>
              <a:rPr lang="en-US" altLang="zh-CN" sz="1200" dirty="0"/>
              <a:t>GIT</a:t>
            </a:r>
            <a:r>
              <a:rPr lang="zh-CN" altLang="en-US" sz="1200" dirty="0"/>
              <a:t>分支</a:t>
            </a:r>
          </a:p>
        </p:txBody>
      </p:sp>
      <p:sp>
        <p:nvSpPr>
          <p:cNvPr id="183" name="矩形 182"/>
          <p:cNvSpPr/>
          <p:nvPr/>
        </p:nvSpPr>
        <p:spPr>
          <a:xfrm>
            <a:off x="2714331" y="1861461"/>
            <a:ext cx="2304000"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产品确定星舰包含的产品及对应的产品版本</a:t>
            </a:r>
            <a:endParaRPr lang="zh-CN" altLang="en-US" sz="1200" dirty="0">
              <a:solidFill>
                <a:srgbClr val="FF0000"/>
              </a:solidFill>
            </a:endParaRPr>
          </a:p>
        </p:txBody>
      </p:sp>
      <p:sp>
        <p:nvSpPr>
          <p:cNvPr id="184" name="矩形 183"/>
          <p:cNvSpPr/>
          <p:nvPr/>
        </p:nvSpPr>
        <p:spPr>
          <a:xfrm>
            <a:off x="2714331" y="4030042"/>
            <a:ext cx="2304000"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产品经理补充产品文档</a:t>
            </a:r>
          </a:p>
        </p:txBody>
      </p:sp>
      <p:sp>
        <p:nvSpPr>
          <p:cNvPr id="185" name="矩形 184"/>
          <p:cNvSpPr/>
          <p:nvPr/>
        </p:nvSpPr>
        <p:spPr>
          <a:xfrm>
            <a:off x="2714331" y="3300611"/>
            <a:ext cx="2304000"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开发经理补充建库脚本、初始化脚本、升级脚本</a:t>
            </a:r>
          </a:p>
        </p:txBody>
      </p:sp>
      <p:cxnSp>
        <p:nvCxnSpPr>
          <p:cNvPr id="189" name="直接箭头连接符 188"/>
          <p:cNvCxnSpPr>
            <a:stCxn id="183" idx="2"/>
            <a:endCxn id="182" idx="0"/>
          </p:cNvCxnSpPr>
          <p:nvPr/>
        </p:nvCxnSpPr>
        <p:spPr>
          <a:xfrm>
            <a:off x="3866331" y="2329461"/>
            <a:ext cx="0" cy="254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7" name="直接箭头连接符 216"/>
          <p:cNvCxnSpPr>
            <a:stCxn id="133" idx="2"/>
            <a:endCxn id="148" idx="0"/>
          </p:cNvCxnSpPr>
          <p:nvPr/>
        </p:nvCxnSpPr>
        <p:spPr>
          <a:xfrm>
            <a:off x="6703056" y="2325645"/>
            <a:ext cx="4022" cy="273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7" name="矩形 236"/>
          <p:cNvSpPr/>
          <p:nvPr/>
        </p:nvSpPr>
        <p:spPr>
          <a:xfrm>
            <a:off x="8483301" y="2598898"/>
            <a:ext cx="2304000"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星舰产品发版</a:t>
            </a:r>
            <a:endParaRPr lang="zh-CN" altLang="en-US" sz="1200" dirty="0">
              <a:solidFill>
                <a:srgbClr val="FF0000"/>
              </a:solidFill>
            </a:endParaRPr>
          </a:p>
        </p:txBody>
      </p:sp>
      <p:cxnSp>
        <p:nvCxnSpPr>
          <p:cNvPr id="240" name="直接箭头连接符 239"/>
          <p:cNvCxnSpPr>
            <a:stCxn id="237" idx="2"/>
            <a:endCxn id="136" idx="0"/>
          </p:cNvCxnSpPr>
          <p:nvPr/>
        </p:nvCxnSpPr>
        <p:spPr>
          <a:xfrm>
            <a:off x="9635301" y="3066898"/>
            <a:ext cx="0" cy="238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1" name="文本框 260"/>
          <p:cNvSpPr txBox="1"/>
          <p:nvPr/>
        </p:nvSpPr>
        <p:spPr>
          <a:xfrm>
            <a:off x="9003034" y="2304508"/>
            <a:ext cx="1454244" cy="261610"/>
          </a:xfrm>
          <a:prstGeom prst="rect">
            <a:avLst/>
          </a:prstGeom>
          <a:noFill/>
        </p:spPr>
        <p:txBody>
          <a:bodyPr wrap="none" rtlCol="0">
            <a:spAutoFit/>
          </a:bodyPr>
          <a:lstStyle/>
          <a:p>
            <a:pPr algn="ctr"/>
            <a:r>
              <a:rPr lang="zh-CN" altLang="en-US" sz="1100" dirty="0"/>
              <a:t>产品价值、质量合格</a:t>
            </a:r>
            <a:endParaRPr lang="zh-CN" altLang="en-US" sz="1100" dirty="0">
              <a:solidFill>
                <a:srgbClr val="FF0000"/>
              </a:solidFill>
            </a:endParaRPr>
          </a:p>
        </p:txBody>
      </p:sp>
      <p:cxnSp>
        <p:nvCxnSpPr>
          <p:cNvPr id="8" name="直接箭头连接符 7"/>
          <p:cNvCxnSpPr>
            <a:stCxn id="182" idx="2"/>
            <a:endCxn id="185" idx="0"/>
          </p:cNvCxnSpPr>
          <p:nvPr/>
        </p:nvCxnSpPr>
        <p:spPr>
          <a:xfrm>
            <a:off x="3866331" y="3051614"/>
            <a:ext cx="0" cy="248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185" idx="2"/>
            <a:endCxn id="184" idx="0"/>
          </p:cNvCxnSpPr>
          <p:nvPr/>
        </p:nvCxnSpPr>
        <p:spPr>
          <a:xfrm>
            <a:off x="3866331" y="3768611"/>
            <a:ext cx="0" cy="261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184" idx="2"/>
            <a:endCxn id="181" idx="0"/>
          </p:cNvCxnSpPr>
          <p:nvPr/>
        </p:nvCxnSpPr>
        <p:spPr>
          <a:xfrm>
            <a:off x="3866331" y="4498042"/>
            <a:ext cx="0" cy="261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2714331" y="5488906"/>
            <a:ext cx="2304000"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运维补充安装文档</a:t>
            </a:r>
          </a:p>
        </p:txBody>
      </p:sp>
      <p:cxnSp>
        <p:nvCxnSpPr>
          <p:cNvPr id="58" name="直接箭头连接符 57"/>
          <p:cNvCxnSpPr>
            <a:stCxn id="181" idx="2"/>
            <a:endCxn id="57" idx="0"/>
          </p:cNvCxnSpPr>
          <p:nvPr/>
        </p:nvCxnSpPr>
        <p:spPr>
          <a:xfrm>
            <a:off x="3866331" y="5227474"/>
            <a:ext cx="0" cy="261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a:off x="5551056" y="3300611"/>
            <a:ext cx="2304000"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测试人员组织人员验证升级</a:t>
            </a:r>
            <a:endParaRPr lang="zh-CN" altLang="en-US" sz="1200" dirty="0">
              <a:solidFill>
                <a:srgbClr val="FF0000"/>
              </a:solidFill>
            </a:endParaRPr>
          </a:p>
        </p:txBody>
      </p:sp>
      <p:cxnSp>
        <p:nvCxnSpPr>
          <p:cNvPr id="31" name="肘形连接符 30"/>
          <p:cNvCxnSpPr>
            <a:stCxn id="182" idx="1"/>
          </p:cNvCxnSpPr>
          <p:nvPr/>
        </p:nvCxnSpPr>
        <p:spPr>
          <a:xfrm rot="10800000" flipV="1">
            <a:off x="1722173" y="2817614"/>
            <a:ext cx="992158" cy="351408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5551056" y="4008509"/>
            <a:ext cx="2304000"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开发人员修改</a:t>
            </a:r>
            <a:r>
              <a:rPr lang="en-US" altLang="zh-CN" sz="1200" dirty="0"/>
              <a:t>bug</a:t>
            </a:r>
            <a:endParaRPr lang="zh-CN" altLang="en-US" sz="1200" dirty="0">
              <a:solidFill>
                <a:srgbClr val="FF0000"/>
              </a:solidFill>
            </a:endParaRPr>
          </a:p>
        </p:txBody>
      </p:sp>
      <p:sp>
        <p:nvSpPr>
          <p:cNvPr id="73" name="矩形 72"/>
          <p:cNvSpPr/>
          <p:nvPr/>
        </p:nvSpPr>
        <p:spPr>
          <a:xfrm>
            <a:off x="5551056" y="4736232"/>
            <a:ext cx="2304000"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测试人员验证通过</a:t>
            </a:r>
            <a:endParaRPr lang="zh-CN" altLang="en-US" sz="1200" dirty="0">
              <a:solidFill>
                <a:srgbClr val="FF0000"/>
              </a:solidFill>
            </a:endParaRPr>
          </a:p>
        </p:txBody>
      </p:sp>
      <p:sp>
        <p:nvSpPr>
          <p:cNvPr id="74" name="矩形 73"/>
          <p:cNvSpPr/>
          <p:nvPr/>
        </p:nvSpPr>
        <p:spPr>
          <a:xfrm>
            <a:off x="5556914" y="5478335"/>
            <a:ext cx="2304000"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测试出完整质量报告</a:t>
            </a:r>
            <a:endParaRPr lang="zh-CN" altLang="en-US" sz="1200" dirty="0">
              <a:solidFill>
                <a:srgbClr val="FF0000"/>
              </a:solidFill>
            </a:endParaRPr>
          </a:p>
        </p:txBody>
      </p:sp>
      <p:sp>
        <p:nvSpPr>
          <p:cNvPr id="88" name="矩形 87"/>
          <p:cNvSpPr/>
          <p:nvPr/>
        </p:nvSpPr>
        <p:spPr>
          <a:xfrm>
            <a:off x="8483301" y="4736232"/>
            <a:ext cx="2304000"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大客户上线</a:t>
            </a:r>
            <a:endParaRPr lang="zh-CN" altLang="en-US" sz="1200" dirty="0">
              <a:solidFill>
                <a:srgbClr val="FF0000"/>
              </a:solidFill>
            </a:endParaRPr>
          </a:p>
        </p:txBody>
      </p:sp>
      <p:cxnSp>
        <p:nvCxnSpPr>
          <p:cNvPr id="89" name="直接箭头连接符 88"/>
          <p:cNvCxnSpPr>
            <a:stCxn id="156" idx="2"/>
          </p:cNvCxnSpPr>
          <p:nvPr/>
        </p:nvCxnSpPr>
        <p:spPr>
          <a:xfrm>
            <a:off x="9635301" y="4483433"/>
            <a:ext cx="0" cy="251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矩形 91"/>
          <p:cNvSpPr/>
          <p:nvPr/>
        </p:nvSpPr>
        <p:spPr>
          <a:xfrm>
            <a:off x="8483301" y="5488906"/>
            <a:ext cx="2304000"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大客户持续交付</a:t>
            </a:r>
            <a:endParaRPr lang="zh-CN" altLang="en-US" sz="1200" dirty="0">
              <a:solidFill>
                <a:srgbClr val="FF0000"/>
              </a:solidFill>
            </a:endParaRPr>
          </a:p>
        </p:txBody>
      </p:sp>
      <p:cxnSp>
        <p:nvCxnSpPr>
          <p:cNvPr id="48" name="直接箭头连接符 47"/>
          <p:cNvCxnSpPr>
            <a:stCxn id="148" idx="2"/>
            <a:endCxn id="68" idx="0"/>
          </p:cNvCxnSpPr>
          <p:nvPr/>
        </p:nvCxnSpPr>
        <p:spPr>
          <a:xfrm flipH="1">
            <a:off x="6703056" y="3067184"/>
            <a:ext cx="4022" cy="233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68" idx="2"/>
            <a:endCxn id="72" idx="0"/>
          </p:cNvCxnSpPr>
          <p:nvPr/>
        </p:nvCxnSpPr>
        <p:spPr>
          <a:xfrm>
            <a:off x="6703056" y="3768611"/>
            <a:ext cx="0" cy="2398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stCxn id="72" idx="2"/>
            <a:endCxn id="73" idx="0"/>
          </p:cNvCxnSpPr>
          <p:nvPr/>
        </p:nvCxnSpPr>
        <p:spPr>
          <a:xfrm>
            <a:off x="6703056" y="4476509"/>
            <a:ext cx="0" cy="259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stCxn id="73" idx="2"/>
            <a:endCxn id="74" idx="0"/>
          </p:cNvCxnSpPr>
          <p:nvPr/>
        </p:nvCxnSpPr>
        <p:spPr>
          <a:xfrm>
            <a:off x="6703056" y="5204232"/>
            <a:ext cx="5858" cy="274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stCxn id="88" idx="2"/>
            <a:endCxn id="92" idx="0"/>
          </p:cNvCxnSpPr>
          <p:nvPr/>
        </p:nvCxnSpPr>
        <p:spPr>
          <a:xfrm>
            <a:off x="9635301" y="5204232"/>
            <a:ext cx="0" cy="284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肘形连接符 60"/>
          <p:cNvCxnSpPr>
            <a:stCxn id="57" idx="3"/>
            <a:endCxn id="133" idx="1"/>
          </p:cNvCxnSpPr>
          <p:nvPr/>
        </p:nvCxnSpPr>
        <p:spPr>
          <a:xfrm flipV="1">
            <a:off x="5018331" y="2091645"/>
            <a:ext cx="532725" cy="363126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 name="直接箭头连接符 2"/>
          <p:cNvCxnSpPr>
            <a:endCxn id="183" idx="0"/>
          </p:cNvCxnSpPr>
          <p:nvPr/>
        </p:nvCxnSpPr>
        <p:spPr>
          <a:xfrm>
            <a:off x="3866331" y="1556256"/>
            <a:ext cx="0" cy="305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35136" y="30827"/>
            <a:ext cx="5449489" cy="873075"/>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dirty="0">
                <a:solidFill>
                  <a:srgbClr val="0070C0"/>
                </a:solidFill>
                <a:latin typeface="微软雅黑" panose="020B0503020204020204" pitchFamily="34" charset="-122"/>
                <a:ea typeface="微软雅黑" panose="020B0503020204020204" pitchFamily="34" charset="-122"/>
              </a:rPr>
              <a:t>大客户交付流程</a:t>
            </a:r>
          </a:p>
        </p:txBody>
      </p:sp>
      <p:cxnSp>
        <p:nvCxnSpPr>
          <p:cNvPr id="18" name="直线连接符 17"/>
          <p:cNvCxnSpPr/>
          <p:nvPr/>
        </p:nvCxnSpPr>
        <p:spPr>
          <a:xfrm>
            <a:off x="0" y="904822"/>
            <a:ext cx="10350837" cy="0"/>
          </a:xfrm>
          <a:prstGeom prst="line">
            <a:avLst/>
          </a:prstGeom>
          <a:ln w="38100" cmpd="sng">
            <a:solidFill>
              <a:srgbClr val="1772BF"/>
            </a:solidFill>
            <a:prstDash val="dot"/>
          </a:ln>
          <a:effectLst/>
        </p:spPr>
        <p:style>
          <a:lnRef idx="2">
            <a:schemeClr val="accent1"/>
          </a:lnRef>
          <a:fillRef idx="0">
            <a:schemeClr val="accent1"/>
          </a:fillRef>
          <a:effectRef idx="1">
            <a:schemeClr val="accent1"/>
          </a:effectRef>
          <a:fontRef idx="minor">
            <a:schemeClr val="tx1"/>
          </a:fontRef>
        </p:style>
      </p:cxnSp>
      <p:cxnSp>
        <p:nvCxnSpPr>
          <p:cNvPr id="5" name="直接箭头连接符 4"/>
          <p:cNvCxnSpPr/>
          <p:nvPr/>
        </p:nvCxnSpPr>
        <p:spPr>
          <a:xfrm flipV="1">
            <a:off x="948418" y="1556256"/>
            <a:ext cx="10448785" cy="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0" y="1352687"/>
            <a:ext cx="859531" cy="369332"/>
          </a:xfrm>
          <a:prstGeom prst="rect">
            <a:avLst/>
          </a:prstGeom>
          <a:noFill/>
        </p:spPr>
        <p:txBody>
          <a:bodyPr wrap="none" rtlCol="0">
            <a:spAutoFit/>
          </a:bodyPr>
          <a:lstStyle/>
          <a:p>
            <a:r>
              <a:rPr lang="en-US" altLang="zh-CN" dirty="0"/>
              <a:t>master</a:t>
            </a:r>
            <a:endParaRPr lang="zh-CN" altLang="en-US" dirty="0"/>
          </a:p>
        </p:txBody>
      </p:sp>
      <p:cxnSp>
        <p:nvCxnSpPr>
          <p:cNvPr id="69" name="直接箭头连接符 68"/>
          <p:cNvCxnSpPr/>
          <p:nvPr/>
        </p:nvCxnSpPr>
        <p:spPr>
          <a:xfrm>
            <a:off x="942659" y="6342091"/>
            <a:ext cx="10484427" cy="51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文本框 69"/>
          <p:cNvSpPr txBox="1"/>
          <p:nvPr/>
        </p:nvSpPr>
        <p:spPr>
          <a:xfrm>
            <a:off x="20782" y="6147034"/>
            <a:ext cx="1011815" cy="369332"/>
          </a:xfrm>
          <a:prstGeom prst="rect">
            <a:avLst/>
          </a:prstGeom>
          <a:noFill/>
        </p:spPr>
        <p:txBody>
          <a:bodyPr wrap="none" rtlCol="0">
            <a:spAutoFit/>
          </a:bodyPr>
          <a:lstStyle/>
          <a:p>
            <a:r>
              <a:rPr lang="en-US" altLang="zh-CN" dirty="0"/>
              <a:t>830</a:t>
            </a:r>
            <a:r>
              <a:rPr lang="zh-CN" altLang="en-US" dirty="0"/>
              <a:t>分支</a:t>
            </a:r>
          </a:p>
        </p:txBody>
      </p:sp>
      <p:sp>
        <p:nvSpPr>
          <p:cNvPr id="20" name="文本框 19"/>
          <p:cNvSpPr txBox="1"/>
          <p:nvPr/>
        </p:nvSpPr>
        <p:spPr>
          <a:xfrm>
            <a:off x="-93518" y="1640043"/>
            <a:ext cx="1578752" cy="369332"/>
          </a:xfrm>
          <a:prstGeom prst="rect">
            <a:avLst/>
          </a:prstGeom>
          <a:noFill/>
        </p:spPr>
        <p:txBody>
          <a:bodyPr wrap="square" rtlCol="0">
            <a:spAutoFit/>
          </a:bodyPr>
          <a:lstStyle/>
          <a:p>
            <a:r>
              <a:rPr lang="zh-CN" altLang="en-US" dirty="0">
                <a:solidFill>
                  <a:srgbClr val="0070C0"/>
                </a:solidFill>
              </a:rPr>
              <a:t>百望云交付</a:t>
            </a:r>
          </a:p>
        </p:txBody>
      </p:sp>
      <p:sp>
        <p:nvSpPr>
          <p:cNvPr id="21" name="文本框 20"/>
          <p:cNvSpPr txBox="1"/>
          <p:nvPr/>
        </p:nvSpPr>
        <p:spPr>
          <a:xfrm>
            <a:off x="20782" y="6392860"/>
            <a:ext cx="1701391" cy="369332"/>
          </a:xfrm>
          <a:prstGeom prst="rect">
            <a:avLst/>
          </a:prstGeom>
          <a:noFill/>
        </p:spPr>
        <p:txBody>
          <a:bodyPr wrap="square" rtlCol="0">
            <a:spAutoFit/>
          </a:bodyPr>
          <a:lstStyle/>
          <a:p>
            <a:r>
              <a:rPr lang="zh-CN" altLang="en-US" dirty="0">
                <a:solidFill>
                  <a:srgbClr val="0070C0"/>
                </a:solidFill>
              </a:rPr>
              <a:t>大客户交付</a:t>
            </a:r>
          </a:p>
        </p:txBody>
      </p:sp>
      <p:sp>
        <p:nvSpPr>
          <p:cNvPr id="103" name="文本框 102"/>
          <p:cNvSpPr txBox="1"/>
          <p:nvPr/>
        </p:nvSpPr>
        <p:spPr>
          <a:xfrm>
            <a:off x="1493383" y="4099775"/>
            <a:ext cx="1031051" cy="261610"/>
          </a:xfrm>
          <a:prstGeom prst="rect">
            <a:avLst/>
          </a:prstGeom>
          <a:noFill/>
        </p:spPr>
        <p:txBody>
          <a:bodyPr wrap="none" rtlCol="0">
            <a:spAutoFit/>
          </a:bodyPr>
          <a:lstStyle/>
          <a:p>
            <a:r>
              <a:rPr lang="zh-CN" altLang="en-US" sz="1100" dirty="0"/>
              <a:t>星舰产品发版</a:t>
            </a:r>
          </a:p>
        </p:txBody>
      </p:sp>
      <p:cxnSp>
        <p:nvCxnSpPr>
          <p:cNvPr id="122" name="直接箭头连接符 121"/>
          <p:cNvCxnSpPr>
            <a:stCxn id="135" idx="0"/>
            <a:endCxn id="181" idx="2"/>
          </p:cNvCxnSpPr>
          <p:nvPr/>
        </p:nvCxnSpPr>
        <p:spPr>
          <a:xfrm flipV="1">
            <a:off x="3841989" y="5738693"/>
            <a:ext cx="0" cy="603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3" name="矩形 132"/>
          <p:cNvSpPr/>
          <p:nvPr/>
        </p:nvSpPr>
        <p:spPr>
          <a:xfrm>
            <a:off x="5418437" y="2374819"/>
            <a:ext cx="2304000"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测试人员</a:t>
            </a:r>
            <a:r>
              <a:rPr lang="en-US" altLang="zh-CN" sz="1200" dirty="0">
                <a:solidFill>
                  <a:srgbClr val="FF0000"/>
                </a:solidFill>
              </a:rPr>
              <a:t>A</a:t>
            </a:r>
            <a:r>
              <a:rPr lang="zh-CN" altLang="en-US" sz="1200" dirty="0">
                <a:solidFill>
                  <a:srgbClr val="FF0000"/>
                </a:solidFill>
              </a:rPr>
              <a:t>客户开发测试环境</a:t>
            </a:r>
            <a:r>
              <a:rPr lang="zh-CN" altLang="en-US" sz="1200" dirty="0">
                <a:solidFill>
                  <a:schemeClr val="bg1"/>
                </a:solidFill>
              </a:rPr>
              <a:t>进行测试</a:t>
            </a:r>
          </a:p>
        </p:txBody>
      </p:sp>
      <p:sp>
        <p:nvSpPr>
          <p:cNvPr id="135" name="文本框 134"/>
          <p:cNvSpPr txBox="1"/>
          <p:nvPr/>
        </p:nvSpPr>
        <p:spPr>
          <a:xfrm>
            <a:off x="2581868" y="6342091"/>
            <a:ext cx="2520242" cy="261610"/>
          </a:xfrm>
          <a:prstGeom prst="rect">
            <a:avLst/>
          </a:prstGeom>
          <a:noFill/>
        </p:spPr>
        <p:txBody>
          <a:bodyPr wrap="none" rtlCol="0">
            <a:spAutoFit/>
          </a:bodyPr>
          <a:lstStyle/>
          <a:p>
            <a:r>
              <a:rPr lang="en-US" altLang="zh-CN" sz="1100" dirty="0"/>
              <a:t>A</a:t>
            </a:r>
            <a:r>
              <a:rPr lang="zh-CN" altLang="en-US" sz="1100" dirty="0"/>
              <a:t>客户定制开发迭代计划</a:t>
            </a:r>
            <a:r>
              <a:rPr lang="en-US" altLang="zh-CN" sz="1100" dirty="0"/>
              <a:t>|bug</a:t>
            </a:r>
            <a:r>
              <a:rPr lang="zh-CN" altLang="en-US" sz="1100" dirty="0"/>
              <a:t>修正开始</a:t>
            </a:r>
          </a:p>
        </p:txBody>
      </p:sp>
      <p:sp>
        <p:nvSpPr>
          <p:cNvPr id="136" name="矩形 135"/>
          <p:cNvSpPr/>
          <p:nvPr/>
        </p:nvSpPr>
        <p:spPr>
          <a:xfrm>
            <a:off x="8483301" y="4054086"/>
            <a:ext cx="2304000"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升级</a:t>
            </a:r>
            <a:r>
              <a:rPr lang="en-US" altLang="zh-CN" sz="1200" dirty="0">
                <a:solidFill>
                  <a:srgbClr val="FF0000"/>
                </a:solidFill>
              </a:rPr>
              <a:t>A</a:t>
            </a:r>
            <a:r>
              <a:rPr lang="zh-CN" altLang="en-US" sz="1200" dirty="0">
                <a:solidFill>
                  <a:srgbClr val="FF0000"/>
                </a:solidFill>
              </a:rPr>
              <a:t>客户预生产环境</a:t>
            </a:r>
          </a:p>
        </p:txBody>
      </p:sp>
      <p:cxnSp>
        <p:nvCxnSpPr>
          <p:cNvPr id="140" name="直接箭头连接符 139"/>
          <p:cNvCxnSpPr>
            <a:stCxn id="136" idx="2"/>
            <a:endCxn id="156" idx="0"/>
          </p:cNvCxnSpPr>
          <p:nvPr/>
        </p:nvCxnSpPr>
        <p:spPr>
          <a:xfrm>
            <a:off x="9635301" y="4522086"/>
            <a:ext cx="0" cy="676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7" name="文本框 146"/>
          <p:cNvSpPr txBox="1"/>
          <p:nvPr/>
        </p:nvSpPr>
        <p:spPr>
          <a:xfrm>
            <a:off x="8843257" y="6384904"/>
            <a:ext cx="1584088" cy="261610"/>
          </a:xfrm>
          <a:prstGeom prst="rect">
            <a:avLst/>
          </a:prstGeom>
          <a:noFill/>
        </p:spPr>
        <p:txBody>
          <a:bodyPr wrap="none" rtlCol="0">
            <a:spAutoFit/>
          </a:bodyPr>
          <a:lstStyle/>
          <a:p>
            <a:r>
              <a:rPr lang="zh-CN" altLang="en-US" sz="1100" dirty="0"/>
              <a:t>迭代计划</a:t>
            </a:r>
            <a:r>
              <a:rPr lang="en-US" altLang="zh-CN" sz="1100" dirty="0"/>
              <a:t>|bug</a:t>
            </a:r>
            <a:r>
              <a:rPr lang="zh-CN" altLang="en-US" sz="1100" dirty="0"/>
              <a:t>修正结束</a:t>
            </a:r>
          </a:p>
        </p:txBody>
      </p:sp>
      <p:sp>
        <p:nvSpPr>
          <p:cNvPr id="146" name="文本框 145"/>
          <p:cNvSpPr txBox="1"/>
          <p:nvPr/>
        </p:nvSpPr>
        <p:spPr>
          <a:xfrm>
            <a:off x="10074004" y="5866388"/>
            <a:ext cx="859531" cy="261610"/>
          </a:xfrm>
          <a:prstGeom prst="rect">
            <a:avLst/>
          </a:prstGeom>
          <a:noFill/>
        </p:spPr>
        <p:txBody>
          <a:bodyPr wrap="none" rtlCol="0">
            <a:spAutoFit/>
          </a:bodyPr>
          <a:lstStyle/>
          <a:p>
            <a:r>
              <a:rPr lang="en-US" altLang="zh-CN" sz="1100" dirty="0"/>
              <a:t>Merge</a:t>
            </a:r>
            <a:r>
              <a:rPr lang="zh-CN" altLang="en-US" sz="1100" dirty="0"/>
              <a:t>代码</a:t>
            </a:r>
          </a:p>
        </p:txBody>
      </p:sp>
      <p:sp>
        <p:nvSpPr>
          <p:cNvPr id="148" name="矩形 147"/>
          <p:cNvSpPr/>
          <p:nvPr/>
        </p:nvSpPr>
        <p:spPr>
          <a:xfrm>
            <a:off x="5414353" y="3094833"/>
            <a:ext cx="2304000"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测试人员标记测试通过</a:t>
            </a:r>
            <a:endParaRPr lang="zh-CN" altLang="en-US" sz="1200" dirty="0">
              <a:solidFill>
                <a:srgbClr val="FF0000"/>
              </a:solidFill>
            </a:endParaRPr>
          </a:p>
        </p:txBody>
      </p:sp>
      <p:sp>
        <p:nvSpPr>
          <p:cNvPr id="151" name="矩形 150"/>
          <p:cNvSpPr/>
          <p:nvPr/>
        </p:nvSpPr>
        <p:spPr>
          <a:xfrm>
            <a:off x="8483301" y="2284237"/>
            <a:ext cx="2304000"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产品版本升级</a:t>
            </a:r>
            <a:endParaRPr lang="zh-CN" altLang="en-US" sz="1200" dirty="0">
              <a:solidFill>
                <a:srgbClr val="FF0000"/>
              </a:solidFill>
            </a:endParaRPr>
          </a:p>
        </p:txBody>
      </p:sp>
      <p:cxnSp>
        <p:nvCxnSpPr>
          <p:cNvPr id="100" name="直接箭头连接符 99"/>
          <p:cNvCxnSpPr>
            <a:stCxn id="151" idx="2"/>
            <a:endCxn id="237" idx="0"/>
          </p:cNvCxnSpPr>
          <p:nvPr/>
        </p:nvCxnSpPr>
        <p:spPr>
          <a:xfrm>
            <a:off x="9635301" y="2752237"/>
            <a:ext cx="0" cy="349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矩形 155"/>
          <p:cNvSpPr/>
          <p:nvPr/>
        </p:nvSpPr>
        <p:spPr>
          <a:xfrm>
            <a:off x="8483301" y="5198290"/>
            <a:ext cx="2304000"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升级</a:t>
            </a:r>
            <a:r>
              <a:rPr lang="en-US" altLang="zh-CN" sz="1200" dirty="0">
                <a:solidFill>
                  <a:srgbClr val="FF0000"/>
                </a:solidFill>
              </a:rPr>
              <a:t>A</a:t>
            </a:r>
            <a:r>
              <a:rPr lang="zh-CN" altLang="en-US" sz="1200" dirty="0">
                <a:solidFill>
                  <a:srgbClr val="FF0000"/>
                </a:solidFill>
              </a:rPr>
              <a:t>客户生产环境</a:t>
            </a:r>
          </a:p>
        </p:txBody>
      </p:sp>
      <p:cxnSp>
        <p:nvCxnSpPr>
          <p:cNvPr id="167" name="肘形连接符 166"/>
          <p:cNvCxnSpPr>
            <a:stCxn id="148" idx="3"/>
            <a:endCxn id="151" idx="1"/>
          </p:cNvCxnSpPr>
          <p:nvPr/>
        </p:nvCxnSpPr>
        <p:spPr>
          <a:xfrm flipV="1">
            <a:off x="7718353" y="2518237"/>
            <a:ext cx="764948" cy="81059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81" name="矩形 180"/>
          <p:cNvSpPr/>
          <p:nvPr/>
        </p:nvSpPr>
        <p:spPr>
          <a:xfrm>
            <a:off x="2689989" y="5270693"/>
            <a:ext cx="2304000"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开发拉分支迭代开发</a:t>
            </a:r>
          </a:p>
        </p:txBody>
      </p:sp>
      <p:sp>
        <p:nvSpPr>
          <p:cNvPr id="182" name="矩形 181"/>
          <p:cNvSpPr/>
          <p:nvPr/>
        </p:nvSpPr>
        <p:spPr>
          <a:xfrm>
            <a:off x="2689989" y="3094833"/>
            <a:ext cx="2304000"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开发在</a:t>
            </a:r>
            <a:r>
              <a:rPr lang="en-US" altLang="zh-CN" sz="1200" dirty="0">
                <a:solidFill>
                  <a:srgbClr val="FF0000"/>
                </a:solidFill>
              </a:rPr>
              <a:t>A</a:t>
            </a:r>
            <a:r>
              <a:rPr lang="zh-CN" altLang="en-US" sz="1200" dirty="0">
                <a:solidFill>
                  <a:srgbClr val="FF0000"/>
                </a:solidFill>
              </a:rPr>
              <a:t>客户开发测试环境</a:t>
            </a:r>
            <a:r>
              <a:rPr lang="zh-CN" altLang="en-US" sz="1200" dirty="0"/>
              <a:t>进行单元自测</a:t>
            </a:r>
          </a:p>
        </p:txBody>
      </p:sp>
      <p:sp>
        <p:nvSpPr>
          <p:cNvPr id="183" name="矩形 182"/>
          <p:cNvSpPr/>
          <p:nvPr/>
        </p:nvSpPr>
        <p:spPr>
          <a:xfrm>
            <a:off x="2689989" y="2372680"/>
            <a:ext cx="2304000"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开发通知测试自测通过</a:t>
            </a:r>
            <a:endParaRPr lang="zh-CN" altLang="en-US" sz="1200" dirty="0">
              <a:solidFill>
                <a:srgbClr val="FF0000"/>
              </a:solidFill>
            </a:endParaRPr>
          </a:p>
        </p:txBody>
      </p:sp>
      <p:sp>
        <p:nvSpPr>
          <p:cNvPr id="184" name="矩形 183"/>
          <p:cNvSpPr/>
          <p:nvPr/>
        </p:nvSpPr>
        <p:spPr>
          <a:xfrm>
            <a:off x="2689989" y="4541261"/>
            <a:ext cx="2304000"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开发经理</a:t>
            </a:r>
            <a:r>
              <a:rPr lang="en-US" altLang="zh-CN" sz="1200" dirty="0"/>
              <a:t>review</a:t>
            </a:r>
            <a:r>
              <a:rPr lang="zh-CN" altLang="en-US" sz="1200" dirty="0"/>
              <a:t>代码检查</a:t>
            </a:r>
          </a:p>
        </p:txBody>
      </p:sp>
      <p:sp>
        <p:nvSpPr>
          <p:cNvPr id="185" name="矩形 184"/>
          <p:cNvSpPr/>
          <p:nvPr/>
        </p:nvSpPr>
        <p:spPr>
          <a:xfrm>
            <a:off x="2689989" y="3811830"/>
            <a:ext cx="2304000"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开发提交编译部署开发环境</a:t>
            </a:r>
          </a:p>
        </p:txBody>
      </p:sp>
      <p:cxnSp>
        <p:nvCxnSpPr>
          <p:cNvPr id="186" name="直接箭头连接符 185"/>
          <p:cNvCxnSpPr>
            <a:stCxn id="181" idx="0"/>
            <a:endCxn id="184" idx="2"/>
          </p:cNvCxnSpPr>
          <p:nvPr/>
        </p:nvCxnSpPr>
        <p:spPr>
          <a:xfrm flipV="1">
            <a:off x="3841989" y="5009261"/>
            <a:ext cx="0" cy="261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7" name="直接箭头连接符 186"/>
          <p:cNvCxnSpPr>
            <a:stCxn id="184" idx="0"/>
            <a:endCxn id="185" idx="2"/>
          </p:cNvCxnSpPr>
          <p:nvPr/>
        </p:nvCxnSpPr>
        <p:spPr>
          <a:xfrm flipV="1">
            <a:off x="3841989" y="4279830"/>
            <a:ext cx="0" cy="261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8" name="直接箭头连接符 187"/>
          <p:cNvCxnSpPr>
            <a:stCxn id="185" idx="0"/>
            <a:endCxn id="182" idx="2"/>
          </p:cNvCxnSpPr>
          <p:nvPr/>
        </p:nvCxnSpPr>
        <p:spPr>
          <a:xfrm flipV="1">
            <a:off x="3841989" y="3562833"/>
            <a:ext cx="0" cy="248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9" name="直接箭头连接符 188"/>
          <p:cNvCxnSpPr>
            <a:stCxn id="182" idx="0"/>
            <a:endCxn id="183" idx="2"/>
          </p:cNvCxnSpPr>
          <p:nvPr/>
        </p:nvCxnSpPr>
        <p:spPr>
          <a:xfrm flipV="1">
            <a:off x="3841989" y="2840680"/>
            <a:ext cx="0" cy="254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5" name="直接箭头连接符 214"/>
          <p:cNvCxnSpPr>
            <a:stCxn id="183" idx="3"/>
            <a:endCxn id="133" idx="1"/>
          </p:cNvCxnSpPr>
          <p:nvPr/>
        </p:nvCxnSpPr>
        <p:spPr>
          <a:xfrm>
            <a:off x="4993989" y="2606680"/>
            <a:ext cx="424448" cy="21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7" name="直接箭头连接符 216"/>
          <p:cNvCxnSpPr>
            <a:stCxn id="133" idx="2"/>
            <a:endCxn id="148" idx="0"/>
          </p:cNvCxnSpPr>
          <p:nvPr/>
        </p:nvCxnSpPr>
        <p:spPr>
          <a:xfrm flipH="1">
            <a:off x="6566353" y="2842819"/>
            <a:ext cx="4084" cy="252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8" name="文本框 227"/>
          <p:cNvSpPr txBox="1"/>
          <p:nvPr/>
        </p:nvSpPr>
        <p:spPr>
          <a:xfrm>
            <a:off x="8978711" y="4708622"/>
            <a:ext cx="1313180" cy="261610"/>
          </a:xfrm>
          <a:prstGeom prst="rect">
            <a:avLst/>
          </a:prstGeom>
          <a:noFill/>
        </p:spPr>
        <p:txBody>
          <a:bodyPr wrap="none" rtlCol="0">
            <a:spAutoFit/>
          </a:bodyPr>
          <a:lstStyle/>
          <a:p>
            <a:pPr algn="ctr"/>
            <a:r>
              <a:rPr lang="zh-CN" altLang="en-US" sz="1100" dirty="0"/>
              <a:t>技术支持现场验证</a:t>
            </a:r>
            <a:endParaRPr lang="zh-CN" altLang="en-US" sz="1100" dirty="0">
              <a:solidFill>
                <a:srgbClr val="FF0000"/>
              </a:solidFill>
            </a:endParaRPr>
          </a:p>
        </p:txBody>
      </p:sp>
      <p:sp>
        <p:nvSpPr>
          <p:cNvPr id="237" name="矩形 236"/>
          <p:cNvSpPr/>
          <p:nvPr/>
        </p:nvSpPr>
        <p:spPr>
          <a:xfrm>
            <a:off x="8483301" y="3101406"/>
            <a:ext cx="2304000"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项目版本升级</a:t>
            </a:r>
            <a:endParaRPr lang="zh-CN" altLang="en-US" sz="1200" dirty="0">
              <a:solidFill>
                <a:srgbClr val="FF0000"/>
              </a:solidFill>
            </a:endParaRPr>
          </a:p>
        </p:txBody>
      </p:sp>
      <p:cxnSp>
        <p:nvCxnSpPr>
          <p:cNvPr id="240" name="直接箭头连接符 239"/>
          <p:cNvCxnSpPr>
            <a:stCxn id="237" idx="2"/>
            <a:endCxn id="136" idx="0"/>
          </p:cNvCxnSpPr>
          <p:nvPr/>
        </p:nvCxnSpPr>
        <p:spPr>
          <a:xfrm>
            <a:off x="9635301" y="3569406"/>
            <a:ext cx="0" cy="484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4" name="肘形连接符 243"/>
          <p:cNvCxnSpPr>
            <a:stCxn id="151" idx="3"/>
            <a:endCxn id="147" idx="0"/>
          </p:cNvCxnSpPr>
          <p:nvPr/>
        </p:nvCxnSpPr>
        <p:spPr>
          <a:xfrm flipH="1">
            <a:off x="9635301" y="2518237"/>
            <a:ext cx="1152000" cy="3866667"/>
          </a:xfrm>
          <a:prstGeom prst="bentConnector4">
            <a:avLst>
              <a:gd name="adj1" fmla="val -19844"/>
              <a:gd name="adj2" fmla="val 9244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3" name="直接箭头连接符 252"/>
          <p:cNvCxnSpPr/>
          <p:nvPr/>
        </p:nvCxnSpPr>
        <p:spPr>
          <a:xfrm>
            <a:off x="1981200" y="1537353"/>
            <a:ext cx="27709" cy="4794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4" name="直接连接符 253"/>
          <p:cNvCxnSpPr/>
          <p:nvPr/>
        </p:nvCxnSpPr>
        <p:spPr>
          <a:xfrm>
            <a:off x="5209914" y="1137902"/>
            <a:ext cx="19495" cy="534785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55" name="直接连接符 254"/>
          <p:cNvCxnSpPr/>
          <p:nvPr/>
        </p:nvCxnSpPr>
        <p:spPr>
          <a:xfrm>
            <a:off x="8119076" y="1137902"/>
            <a:ext cx="19495" cy="534785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56" name="文本框 255"/>
          <p:cNvSpPr txBox="1"/>
          <p:nvPr/>
        </p:nvSpPr>
        <p:spPr>
          <a:xfrm>
            <a:off x="3528077" y="1166254"/>
            <a:ext cx="646331" cy="369332"/>
          </a:xfrm>
          <a:prstGeom prst="rect">
            <a:avLst/>
          </a:prstGeom>
          <a:noFill/>
        </p:spPr>
        <p:txBody>
          <a:bodyPr wrap="none" rtlCol="0">
            <a:spAutoFit/>
          </a:bodyPr>
          <a:lstStyle/>
          <a:p>
            <a:r>
              <a:rPr lang="zh-CN" altLang="en-US" dirty="0"/>
              <a:t>开发</a:t>
            </a:r>
          </a:p>
        </p:txBody>
      </p:sp>
      <p:sp>
        <p:nvSpPr>
          <p:cNvPr id="257" name="文本框 256"/>
          <p:cNvSpPr txBox="1"/>
          <p:nvPr/>
        </p:nvSpPr>
        <p:spPr>
          <a:xfrm>
            <a:off x="6176807" y="1137144"/>
            <a:ext cx="646331" cy="369332"/>
          </a:xfrm>
          <a:prstGeom prst="rect">
            <a:avLst/>
          </a:prstGeom>
          <a:noFill/>
        </p:spPr>
        <p:txBody>
          <a:bodyPr wrap="none" rtlCol="0">
            <a:spAutoFit/>
          </a:bodyPr>
          <a:lstStyle/>
          <a:p>
            <a:r>
              <a:rPr lang="zh-CN" altLang="en-US" dirty="0"/>
              <a:t>测试</a:t>
            </a:r>
          </a:p>
        </p:txBody>
      </p:sp>
      <p:sp>
        <p:nvSpPr>
          <p:cNvPr id="258" name="文本框 257"/>
          <p:cNvSpPr txBox="1"/>
          <p:nvPr/>
        </p:nvSpPr>
        <p:spPr>
          <a:xfrm>
            <a:off x="9279317" y="1109218"/>
            <a:ext cx="646331" cy="369332"/>
          </a:xfrm>
          <a:prstGeom prst="rect">
            <a:avLst/>
          </a:prstGeom>
          <a:noFill/>
        </p:spPr>
        <p:txBody>
          <a:bodyPr wrap="none" rtlCol="0">
            <a:spAutoFit/>
          </a:bodyPr>
          <a:lstStyle/>
          <a:p>
            <a:r>
              <a:rPr lang="zh-CN" altLang="en-US" dirty="0"/>
              <a:t>运维</a:t>
            </a:r>
          </a:p>
        </p:txBody>
      </p:sp>
      <p:sp>
        <p:nvSpPr>
          <p:cNvPr id="261" name="文本框 260"/>
          <p:cNvSpPr txBox="1"/>
          <p:nvPr/>
        </p:nvSpPr>
        <p:spPr>
          <a:xfrm>
            <a:off x="9037658" y="2782890"/>
            <a:ext cx="1313180" cy="261610"/>
          </a:xfrm>
          <a:prstGeom prst="rect">
            <a:avLst/>
          </a:prstGeom>
          <a:noFill/>
        </p:spPr>
        <p:txBody>
          <a:bodyPr wrap="none" rtlCol="0">
            <a:spAutoFit/>
          </a:bodyPr>
          <a:lstStyle/>
          <a:p>
            <a:pPr algn="ctr"/>
            <a:r>
              <a:rPr lang="zh-CN" altLang="en-US" sz="1100" dirty="0"/>
              <a:t>对比差异出安装包</a:t>
            </a:r>
            <a:endParaRPr lang="zh-CN" altLang="en-US" sz="1100" dirty="0">
              <a:solidFill>
                <a:srgbClr val="FF0000"/>
              </a:solidFill>
            </a:endParaRPr>
          </a:p>
        </p:txBody>
      </p:sp>
      <p:cxnSp>
        <p:nvCxnSpPr>
          <p:cNvPr id="265" name="直接箭头连接符 264"/>
          <p:cNvCxnSpPr>
            <a:stCxn id="156" idx="2"/>
            <a:endCxn id="147" idx="0"/>
          </p:cNvCxnSpPr>
          <p:nvPr/>
        </p:nvCxnSpPr>
        <p:spPr>
          <a:xfrm>
            <a:off x="9635301" y="5666290"/>
            <a:ext cx="0" cy="718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20782" y="30480"/>
            <a:ext cx="10130383" cy="873075"/>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dirty="0">
                <a:solidFill>
                  <a:srgbClr val="0070C0"/>
                </a:solidFill>
                <a:latin typeface="微软雅黑" panose="020B0503020204020204" pitchFamily="34" charset="-122"/>
                <a:ea typeface="微软雅黑" panose="020B0503020204020204" pitchFamily="34" charset="-122"/>
              </a:rPr>
              <a:t>大客户脚本升级流程</a:t>
            </a:r>
          </a:p>
        </p:txBody>
      </p:sp>
      <p:cxnSp>
        <p:nvCxnSpPr>
          <p:cNvPr id="18" name="直线连接符 17"/>
          <p:cNvCxnSpPr/>
          <p:nvPr/>
        </p:nvCxnSpPr>
        <p:spPr>
          <a:xfrm>
            <a:off x="0" y="904822"/>
            <a:ext cx="10350837" cy="0"/>
          </a:xfrm>
          <a:prstGeom prst="line">
            <a:avLst/>
          </a:prstGeom>
          <a:ln w="38100" cmpd="sng">
            <a:solidFill>
              <a:srgbClr val="1772BF"/>
            </a:solidFill>
            <a:prstDash val="dot"/>
          </a:ln>
          <a:effectLst/>
        </p:spPr>
        <p:style>
          <a:lnRef idx="2">
            <a:schemeClr val="accent1"/>
          </a:lnRef>
          <a:fillRef idx="0">
            <a:schemeClr val="accent1"/>
          </a:fillRef>
          <a:effectRef idx="1">
            <a:schemeClr val="accent1"/>
          </a:effectRef>
          <a:fontRef idx="minor">
            <a:schemeClr val="tx1"/>
          </a:fontRef>
        </p:style>
      </p:cxnSp>
      <p:cxnSp>
        <p:nvCxnSpPr>
          <p:cNvPr id="5" name="直接箭头连接符 4"/>
          <p:cNvCxnSpPr/>
          <p:nvPr/>
        </p:nvCxnSpPr>
        <p:spPr>
          <a:xfrm flipV="1">
            <a:off x="948418" y="1397232"/>
            <a:ext cx="10448785" cy="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0" y="1193663"/>
            <a:ext cx="859531" cy="369332"/>
          </a:xfrm>
          <a:prstGeom prst="rect">
            <a:avLst/>
          </a:prstGeom>
          <a:noFill/>
        </p:spPr>
        <p:txBody>
          <a:bodyPr wrap="none" rtlCol="0">
            <a:spAutoFit/>
          </a:bodyPr>
          <a:lstStyle/>
          <a:p>
            <a:r>
              <a:rPr lang="en-US" altLang="zh-CN" dirty="0"/>
              <a:t>master</a:t>
            </a:r>
            <a:endParaRPr lang="zh-CN" altLang="en-US" dirty="0"/>
          </a:p>
        </p:txBody>
      </p:sp>
      <p:cxnSp>
        <p:nvCxnSpPr>
          <p:cNvPr id="69" name="直接箭头连接符 68"/>
          <p:cNvCxnSpPr/>
          <p:nvPr/>
        </p:nvCxnSpPr>
        <p:spPr>
          <a:xfrm>
            <a:off x="942659" y="5586726"/>
            <a:ext cx="10484427" cy="51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文本框 69"/>
          <p:cNvSpPr txBox="1"/>
          <p:nvPr/>
        </p:nvSpPr>
        <p:spPr>
          <a:xfrm>
            <a:off x="20782" y="5391669"/>
            <a:ext cx="1011815" cy="369332"/>
          </a:xfrm>
          <a:prstGeom prst="rect">
            <a:avLst/>
          </a:prstGeom>
          <a:noFill/>
        </p:spPr>
        <p:txBody>
          <a:bodyPr wrap="none" rtlCol="0">
            <a:spAutoFit/>
          </a:bodyPr>
          <a:lstStyle/>
          <a:p>
            <a:r>
              <a:rPr lang="en-US" altLang="zh-CN" dirty="0"/>
              <a:t>830</a:t>
            </a:r>
            <a:r>
              <a:rPr lang="zh-CN" altLang="en-US" dirty="0"/>
              <a:t>分支</a:t>
            </a:r>
          </a:p>
        </p:txBody>
      </p:sp>
      <p:sp>
        <p:nvSpPr>
          <p:cNvPr id="20" name="文本框 19"/>
          <p:cNvSpPr txBox="1"/>
          <p:nvPr/>
        </p:nvSpPr>
        <p:spPr>
          <a:xfrm>
            <a:off x="-93518" y="1481019"/>
            <a:ext cx="1578752" cy="369332"/>
          </a:xfrm>
          <a:prstGeom prst="rect">
            <a:avLst/>
          </a:prstGeom>
          <a:noFill/>
        </p:spPr>
        <p:txBody>
          <a:bodyPr wrap="square" rtlCol="0">
            <a:spAutoFit/>
          </a:bodyPr>
          <a:lstStyle/>
          <a:p>
            <a:r>
              <a:rPr lang="zh-CN" altLang="en-US" dirty="0">
                <a:solidFill>
                  <a:srgbClr val="0070C0"/>
                </a:solidFill>
              </a:rPr>
              <a:t>百望云交付</a:t>
            </a:r>
          </a:p>
        </p:txBody>
      </p:sp>
      <p:sp>
        <p:nvSpPr>
          <p:cNvPr id="21" name="文本框 20"/>
          <p:cNvSpPr txBox="1"/>
          <p:nvPr/>
        </p:nvSpPr>
        <p:spPr>
          <a:xfrm>
            <a:off x="20782" y="5637495"/>
            <a:ext cx="1701391" cy="369332"/>
          </a:xfrm>
          <a:prstGeom prst="rect">
            <a:avLst/>
          </a:prstGeom>
          <a:noFill/>
        </p:spPr>
        <p:txBody>
          <a:bodyPr wrap="square" rtlCol="0">
            <a:spAutoFit/>
          </a:bodyPr>
          <a:lstStyle/>
          <a:p>
            <a:r>
              <a:rPr lang="zh-CN" altLang="en-US" dirty="0">
                <a:solidFill>
                  <a:srgbClr val="0070C0"/>
                </a:solidFill>
              </a:rPr>
              <a:t>大客户交付</a:t>
            </a:r>
          </a:p>
        </p:txBody>
      </p:sp>
      <p:sp>
        <p:nvSpPr>
          <p:cNvPr id="103" name="文本框 102"/>
          <p:cNvSpPr txBox="1"/>
          <p:nvPr/>
        </p:nvSpPr>
        <p:spPr>
          <a:xfrm>
            <a:off x="1493383" y="3344410"/>
            <a:ext cx="1031051" cy="261610"/>
          </a:xfrm>
          <a:prstGeom prst="rect">
            <a:avLst/>
          </a:prstGeom>
          <a:noFill/>
        </p:spPr>
        <p:txBody>
          <a:bodyPr wrap="none" rtlCol="0">
            <a:spAutoFit/>
          </a:bodyPr>
          <a:lstStyle/>
          <a:p>
            <a:r>
              <a:rPr lang="zh-CN" altLang="en-US" sz="1100" dirty="0"/>
              <a:t>星舰产品发版</a:t>
            </a:r>
          </a:p>
        </p:txBody>
      </p:sp>
      <p:cxnSp>
        <p:nvCxnSpPr>
          <p:cNvPr id="122" name="直接箭头连接符 121"/>
          <p:cNvCxnSpPr>
            <a:stCxn id="135" idx="0"/>
            <a:endCxn id="181" idx="2"/>
          </p:cNvCxnSpPr>
          <p:nvPr/>
        </p:nvCxnSpPr>
        <p:spPr>
          <a:xfrm flipV="1">
            <a:off x="3841989" y="5182108"/>
            <a:ext cx="0" cy="404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3" name="矩形 132"/>
          <p:cNvSpPr/>
          <p:nvPr/>
        </p:nvSpPr>
        <p:spPr>
          <a:xfrm>
            <a:off x="5418437" y="1619454"/>
            <a:ext cx="2304000"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测试人员</a:t>
            </a:r>
            <a:r>
              <a:rPr lang="zh-CN" altLang="en-US" sz="1200" dirty="0">
                <a:solidFill>
                  <a:srgbClr val="FF0000"/>
                </a:solidFill>
              </a:rPr>
              <a:t>开发测试环境</a:t>
            </a:r>
            <a:r>
              <a:rPr lang="zh-CN" altLang="en-US" sz="1200" dirty="0">
                <a:solidFill>
                  <a:schemeClr val="bg1"/>
                </a:solidFill>
              </a:rPr>
              <a:t>进行测试</a:t>
            </a:r>
          </a:p>
        </p:txBody>
      </p:sp>
      <p:sp>
        <p:nvSpPr>
          <p:cNvPr id="135" name="文本框 134"/>
          <p:cNvSpPr txBox="1"/>
          <p:nvPr/>
        </p:nvSpPr>
        <p:spPr>
          <a:xfrm>
            <a:off x="2581868" y="5586726"/>
            <a:ext cx="2520242" cy="261610"/>
          </a:xfrm>
          <a:prstGeom prst="rect">
            <a:avLst/>
          </a:prstGeom>
          <a:noFill/>
        </p:spPr>
        <p:txBody>
          <a:bodyPr wrap="none" rtlCol="0">
            <a:spAutoFit/>
          </a:bodyPr>
          <a:lstStyle/>
          <a:p>
            <a:r>
              <a:rPr lang="en-US" altLang="zh-CN" sz="1100" dirty="0"/>
              <a:t>A</a:t>
            </a:r>
            <a:r>
              <a:rPr lang="zh-CN" altLang="en-US" sz="1100" dirty="0"/>
              <a:t>客户定制开发迭代计划</a:t>
            </a:r>
            <a:r>
              <a:rPr lang="en-US" altLang="zh-CN" sz="1100" dirty="0"/>
              <a:t>|bug</a:t>
            </a:r>
            <a:r>
              <a:rPr lang="zh-CN" altLang="en-US" sz="1100" dirty="0"/>
              <a:t>修正开始</a:t>
            </a:r>
          </a:p>
        </p:txBody>
      </p:sp>
      <p:sp>
        <p:nvSpPr>
          <p:cNvPr id="136" name="矩形 135"/>
          <p:cNvSpPr/>
          <p:nvPr/>
        </p:nvSpPr>
        <p:spPr>
          <a:xfrm>
            <a:off x="8483301" y="3098173"/>
            <a:ext cx="2304000"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升级客户预生产环境</a:t>
            </a:r>
            <a:endParaRPr lang="zh-CN" altLang="en-US" sz="1200" dirty="0">
              <a:solidFill>
                <a:srgbClr val="FF0000"/>
              </a:solidFill>
            </a:endParaRPr>
          </a:p>
        </p:txBody>
      </p:sp>
      <p:cxnSp>
        <p:nvCxnSpPr>
          <p:cNvPr id="140" name="直接箭头连接符 139"/>
          <p:cNvCxnSpPr>
            <a:stCxn id="136" idx="2"/>
            <a:endCxn id="156" idx="0"/>
          </p:cNvCxnSpPr>
          <p:nvPr/>
        </p:nvCxnSpPr>
        <p:spPr>
          <a:xfrm>
            <a:off x="9635301" y="3566173"/>
            <a:ext cx="0" cy="451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7" name="文本框 146"/>
          <p:cNvSpPr txBox="1"/>
          <p:nvPr/>
        </p:nvSpPr>
        <p:spPr>
          <a:xfrm>
            <a:off x="8843257" y="5642796"/>
            <a:ext cx="1584088" cy="261610"/>
          </a:xfrm>
          <a:prstGeom prst="rect">
            <a:avLst/>
          </a:prstGeom>
          <a:noFill/>
        </p:spPr>
        <p:txBody>
          <a:bodyPr wrap="none" rtlCol="0">
            <a:spAutoFit/>
          </a:bodyPr>
          <a:lstStyle/>
          <a:p>
            <a:r>
              <a:rPr lang="zh-CN" altLang="en-US" sz="1100" dirty="0"/>
              <a:t>迭代计划</a:t>
            </a:r>
            <a:r>
              <a:rPr lang="en-US" altLang="zh-CN" sz="1100" dirty="0"/>
              <a:t>|bug</a:t>
            </a:r>
            <a:r>
              <a:rPr lang="zh-CN" altLang="en-US" sz="1100" dirty="0"/>
              <a:t>修正结束</a:t>
            </a:r>
          </a:p>
        </p:txBody>
      </p:sp>
      <p:sp>
        <p:nvSpPr>
          <p:cNvPr id="148" name="矩形 147"/>
          <p:cNvSpPr/>
          <p:nvPr/>
        </p:nvSpPr>
        <p:spPr>
          <a:xfrm>
            <a:off x="5414353" y="2339468"/>
            <a:ext cx="2304000"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测试人员标记测试通过</a:t>
            </a:r>
            <a:endParaRPr lang="zh-CN" altLang="en-US" sz="1200" dirty="0">
              <a:solidFill>
                <a:srgbClr val="FF0000"/>
              </a:solidFill>
            </a:endParaRPr>
          </a:p>
        </p:txBody>
      </p:sp>
      <p:sp>
        <p:nvSpPr>
          <p:cNvPr id="151" name="矩形 150"/>
          <p:cNvSpPr/>
          <p:nvPr/>
        </p:nvSpPr>
        <p:spPr>
          <a:xfrm>
            <a:off x="8483301" y="1528872"/>
            <a:ext cx="2304000"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产品版本发布</a:t>
            </a:r>
            <a:endParaRPr lang="zh-CN" altLang="en-US" sz="1200" dirty="0">
              <a:solidFill>
                <a:srgbClr val="FF0000"/>
              </a:solidFill>
            </a:endParaRPr>
          </a:p>
        </p:txBody>
      </p:sp>
      <p:cxnSp>
        <p:nvCxnSpPr>
          <p:cNvPr id="100" name="直接箭头连接符 99"/>
          <p:cNvCxnSpPr>
            <a:stCxn id="151" idx="2"/>
            <a:endCxn id="237" idx="0"/>
          </p:cNvCxnSpPr>
          <p:nvPr/>
        </p:nvCxnSpPr>
        <p:spPr>
          <a:xfrm>
            <a:off x="9635301" y="1996872"/>
            <a:ext cx="0" cy="349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矩形 155"/>
          <p:cNvSpPr/>
          <p:nvPr/>
        </p:nvSpPr>
        <p:spPr>
          <a:xfrm>
            <a:off x="8483301" y="4017425"/>
            <a:ext cx="2304000"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升级客户生产环境</a:t>
            </a:r>
            <a:endParaRPr lang="zh-CN" altLang="en-US" sz="1200" dirty="0">
              <a:solidFill>
                <a:srgbClr val="FF0000"/>
              </a:solidFill>
            </a:endParaRPr>
          </a:p>
        </p:txBody>
      </p:sp>
      <p:cxnSp>
        <p:nvCxnSpPr>
          <p:cNvPr id="167" name="肘形连接符 166"/>
          <p:cNvCxnSpPr>
            <a:stCxn id="148" idx="3"/>
            <a:endCxn id="151" idx="1"/>
          </p:cNvCxnSpPr>
          <p:nvPr/>
        </p:nvCxnSpPr>
        <p:spPr>
          <a:xfrm flipV="1">
            <a:off x="7718353" y="1762872"/>
            <a:ext cx="764948" cy="81059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81" name="矩形 180"/>
          <p:cNvSpPr/>
          <p:nvPr/>
        </p:nvSpPr>
        <p:spPr>
          <a:xfrm>
            <a:off x="2689989" y="4714108"/>
            <a:ext cx="2304000"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开发在</a:t>
            </a:r>
            <a:r>
              <a:rPr lang="en-US" altLang="zh-CN" sz="1200" dirty="0"/>
              <a:t>GIT</a:t>
            </a:r>
            <a:r>
              <a:rPr lang="zh-CN" altLang="en-US" sz="1200" dirty="0"/>
              <a:t>添加</a:t>
            </a:r>
            <a:r>
              <a:rPr lang="en-US" altLang="zh-CN" sz="1200" dirty="0" err="1"/>
              <a:t>mysql</a:t>
            </a:r>
            <a:r>
              <a:rPr lang="zh-CN" altLang="en-US" sz="1200" dirty="0"/>
              <a:t>、</a:t>
            </a:r>
            <a:r>
              <a:rPr lang="en-US" altLang="zh-CN" sz="1200" dirty="0" err="1"/>
              <a:t>orcacle</a:t>
            </a:r>
            <a:r>
              <a:rPr lang="zh-CN" altLang="en-US" sz="1200" dirty="0"/>
              <a:t>脚本</a:t>
            </a:r>
          </a:p>
        </p:txBody>
      </p:sp>
      <p:sp>
        <p:nvSpPr>
          <p:cNvPr id="182" name="矩形 181"/>
          <p:cNvSpPr/>
          <p:nvPr/>
        </p:nvSpPr>
        <p:spPr>
          <a:xfrm>
            <a:off x="2689989" y="2538248"/>
            <a:ext cx="2304000"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开发在</a:t>
            </a:r>
            <a:r>
              <a:rPr lang="zh-CN" altLang="en-US" sz="1200" dirty="0">
                <a:solidFill>
                  <a:srgbClr val="FF0000"/>
                </a:solidFill>
              </a:rPr>
              <a:t>开发测试环境</a:t>
            </a:r>
            <a:r>
              <a:rPr lang="zh-CN" altLang="en-US" sz="1200" dirty="0"/>
              <a:t>进行单元自测</a:t>
            </a:r>
          </a:p>
        </p:txBody>
      </p:sp>
      <p:sp>
        <p:nvSpPr>
          <p:cNvPr id="183" name="矩形 182"/>
          <p:cNvSpPr/>
          <p:nvPr/>
        </p:nvSpPr>
        <p:spPr>
          <a:xfrm>
            <a:off x="2689989" y="1617315"/>
            <a:ext cx="2304000"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开发通知测试自测通过</a:t>
            </a:r>
            <a:endParaRPr lang="zh-CN" altLang="en-US" sz="1200" dirty="0">
              <a:solidFill>
                <a:srgbClr val="FF0000"/>
              </a:solidFill>
            </a:endParaRPr>
          </a:p>
        </p:txBody>
      </p:sp>
      <p:sp>
        <p:nvSpPr>
          <p:cNvPr id="184" name="矩形 183"/>
          <p:cNvSpPr/>
          <p:nvPr/>
        </p:nvSpPr>
        <p:spPr>
          <a:xfrm>
            <a:off x="2689989" y="3984676"/>
            <a:ext cx="2304000"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开发经理脚本检查</a:t>
            </a:r>
          </a:p>
        </p:txBody>
      </p:sp>
      <p:sp>
        <p:nvSpPr>
          <p:cNvPr id="185" name="矩形 184"/>
          <p:cNvSpPr/>
          <p:nvPr/>
        </p:nvSpPr>
        <p:spPr>
          <a:xfrm>
            <a:off x="2689989" y="3255245"/>
            <a:ext cx="2304000"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开发经理在开发测试环境（</a:t>
            </a:r>
            <a:r>
              <a:rPr lang="en-US" altLang="zh-CN" sz="1200" dirty="0" err="1"/>
              <a:t>mysql</a:t>
            </a:r>
            <a:r>
              <a:rPr lang="zh-CN" altLang="en-US" sz="1200" dirty="0"/>
              <a:t>、</a:t>
            </a:r>
            <a:r>
              <a:rPr lang="en-US" altLang="zh-CN" sz="1200" dirty="0"/>
              <a:t>oracle</a:t>
            </a:r>
            <a:r>
              <a:rPr lang="zh-CN" altLang="en-US" sz="1200" dirty="0"/>
              <a:t>）数据库执行脚本</a:t>
            </a:r>
          </a:p>
        </p:txBody>
      </p:sp>
      <p:cxnSp>
        <p:nvCxnSpPr>
          <p:cNvPr id="186" name="直接箭头连接符 185"/>
          <p:cNvCxnSpPr>
            <a:stCxn id="181" idx="0"/>
            <a:endCxn id="184" idx="2"/>
          </p:cNvCxnSpPr>
          <p:nvPr/>
        </p:nvCxnSpPr>
        <p:spPr>
          <a:xfrm flipV="1">
            <a:off x="3841989" y="4452676"/>
            <a:ext cx="0" cy="261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7" name="直接箭头连接符 186"/>
          <p:cNvCxnSpPr>
            <a:stCxn id="184" idx="0"/>
            <a:endCxn id="185" idx="2"/>
          </p:cNvCxnSpPr>
          <p:nvPr/>
        </p:nvCxnSpPr>
        <p:spPr>
          <a:xfrm flipV="1">
            <a:off x="3841989" y="3723245"/>
            <a:ext cx="0" cy="261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8" name="直接箭头连接符 187"/>
          <p:cNvCxnSpPr>
            <a:stCxn id="185" idx="0"/>
            <a:endCxn id="182" idx="2"/>
          </p:cNvCxnSpPr>
          <p:nvPr/>
        </p:nvCxnSpPr>
        <p:spPr>
          <a:xfrm flipV="1">
            <a:off x="3841989" y="3006248"/>
            <a:ext cx="0" cy="248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9" name="直接箭头连接符 188"/>
          <p:cNvCxnSpPr>
            <a:stCxn id="182" idx="0"/>
            <a:endCxn id="183" idx="2"/>
          </p:cNvCxnSpPr>
          <p:nvPr/>
        </p:nvCxnSpPr>
        <p:spPr>
          <a:xfrm flipV="1">
            <a:off x="3841989" y="2085315"/>
            <a:ext cx="0" cy="452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5" name="直接箭头连接符 214"/>
          <p:cNvCxnSpPr>
            <a:stCxn id="183" idx="3"/>
            <a:endCxn id="133" idx="1"/>
          </p:cNvCxnSpPr>
          <p:nvPr/>
        </p:nvCxnSpPr>
        <p:spPr>
          <a:xfrm>
            <a:off x="4993989" y="1851315"/>
            <a:ext cx="424448" cy="21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7" name="直接箭头连接符 216"/>
          <p:cNvCxnSpPr>
            <a:stCxn id="133" idx="2"/>
            <a:endCxn id="148" idx="0"/>
          </p:cNvCxnSpPr>
          <p:nvPr/>
        </p:nvCxnSpPr>
        <p:spPr>
          <a:xfrm flipH="1">
            <a:off x="6566353" y="2087454"/>
            <a:ext cx="4084" cy="252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8" name="文本框 227"/>
          <p:cNvSpPr txBox="1"/>
          <p:nvPr/>
        </p:nvSpPr>
        <p:spPr>
          <a:xfrm>
            <a:off x="8978711" y="3662825"/>
            <a:ext cx="1313180" cy="261610"/>
          </a:xfrm>
          <a:prstGeom prst="rect">
            <a:avLst/>
          </a:prstGeom>
          <a:noFill/>
        </p:spPr>
        <p:txBody>
          <a:bodyPr wrap="none" rtlCol="0">
            <a:spAutoFit/>
          </a:bodyPr>
          <a:lstStyle/>
          <a:p>
            <a:pPr algn="ctr"/>
            <a:r>
              <a:rPr lang="zh-CN" altLang="en-US" sz="1100" dirty="0"/>
              <a:t>技术支持现场验证</a:t>
            </a:r>
            <a:endParaRPr lang="zh-CN" altLang="en-US" sz="1100" dirty="0">
              <a:solidFill>
                <a:srgbClr val="FF0000"/>
              </a:solidFill>
            </a:endParaRPr>
          </a:p>
        </p:txBody>
      </p:sp>
      <p:sp>
        <p:nvSpPr>
          <p:cNvPr id="237" name="矩形 236"/>
          <p:cNvSpPr/>
          <p:nvPr/>
        </p:nvSpPr>
        <p:spPr>
          <a:xfrm>
            <a:off x="8483301" y="2346041"/>
            <a:ext cx="2304000"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项目版本发布</a:t>
            </a:r>
            <a:endParaRPr lang="zh-CN" altLang="en-US" sz="1200" dirty="0">
              <a:solidFill>
                <a:srgbClr val="FF0000"/>
              </a:solidFill>
            </a:endParaRPr>
          </a:p>
        </p:txBody>
      </p:sp>
      <p:cxnSp>
        <p:nvCxnSpPr>
          <p:cNvPr id="240" name="直接箭头连接符 239"/>
          <p:cNvCxnSpPr>
            <a:stCxn id="237" idx="2"/>
            <a:endCxn id="136" idx="0"/>
          </p:cNvCxnSpPr>
          <p:nvPr/>
        </p:nvCxnSpPr>
        <p:spPr>
          <a:xfrm>
            <a:off x="9635301" y="2814041"/>
            <a:ext cx="0" cy="284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3" name="直接箭头连接符 252"/>
          <p:cNvCxnSpPr/>
          <p:nvPr/>
        </p:nvCxnSpPr>
        <p:spPr>
          <a:xfrm flipH="1">
            <a:off x="1948070" y="1378329"/>
            <a:ext cx="33130" cy="4187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4" name="直接连接符 253"/>
          <p:cNvCxnSpPr/>
          <p:nvPr/>
        </p:nvCxnSpPr>
        <p:spPr>
          <a:xfrm>
            <a:off x="5209914" y="978878"/>
            <a:ext cx="11443" cy="486945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55" name="直接连接符 254"/>
          <p:cNvCxnSpPr/>
          <p:nvPr/>
        </p:nvCxnSpPr>
        <p:spPr>
          <a:xfrm flipH="1">
            <a:off x="8083826" y="978878"/>
            <a:ext cx="35250" cy="4782123"/>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56" name="文本框 255"/>
          <p:cNvSpPr txBox="1"/>
          <p:nvPr/>
        </p:nvSpPr>
        <p:spPr>
          <a:xfrm>
            <a:off x="3528077" y="1007230"/>
            <a:ext cx="646331" cy="369332"/>
          </a:xfrm>
          <a:prstGeom prst="rect">
            <a:avLst/>
          </a:prstGeom>
          <a:noFill/>
        </p:spPr>
        <p:txBody>
          <a:bodyPr wrap="none" rtlCol="0">
            <a:spAutoFit/>
          </a:bodyPr>
          <a:lstStyle/>
          <a:p>
            <a:r>
              <a:rPr lang="zh-CN" altLang="en-US" dirty="0"/>
              <a:t>开发</a:t>
            </a:r>
          </a:p>
        </p:txBody>
      </p:sp>
      <p:sp>
        <p:nvSpPr>
          <p:cNvPr id="257" name="文本框 256"/>
          <p:cNvSpPr txBox="1"/>
          <p:nvPr/>
        </p:nvSpPr>
        <p:spPr>
          <a:xfrm>
            <a:off x="6176807" y="978120"/>
            <a:ext cx="646331" cy="369332"/>
          </a:xfrm>
          <a:prstGeom prst="rect">
            <a:avLst/>
          </a:prstGeom>
          <a:noFill/>
        </p:spPr>
        <p:txBody>
          <a:bodyPr wrap="none" rtlCol="0">
            <a:spAutoFit/>
          </a:bodyPr>
          <a:lstStyle/>
          <a:p>
            <a:r>
              <a:rPr lang="zh-CN" altLang="en-US" dirty="0"/>
              <a:t>测试</a:t>
            </a:r>
          </a:p>
        </p:txBody>
      </p:sp>
      <p:sp>
        <p:nvSpPr>
          <p:cNvPr id="258" name="文本框 257"/>
          <p:cNvSpPr txBox="1"/>
          <p:nvPr/>
        </p:nvSpPr>
        <p:spPr>
          <a:xfrm>
            <a:off x="9279317" y="950194"/>
            <a:ext cx="646331" cy="369332"/>
          </a:xfrm>
          <a:prstGeom prst="rect">
            <a:avLst/>
          </a:prstGeom>
          <a:noFill/>
        </p:spPr>
        <p:txBody>
          <a:bodyPr wrap="none" rtlCol="0">
            <a:spAutoFit/>
          </a:bodyPr>
          <a:lstStyle/>
          <a:p>
            <a:r>
              <a:rPr lang="zh-CN" altLang="en-US" dirty="0"/>
              <a:t>运维</a:t>
            </a:r>
          </a:p>
        </p:txBody>
      </p:sp>
      <p:sp>
        <p:nvSpPr>
          <p:cNvPr id="261" name="文本框 260"/>
          <p:cNvSpPr txBox="1"/>
          <p:nvPr/>
        </p:nvSpPr>
        <p:spPr>
          <a:xfrm>
            <a:off x="8191274" y="2027525"/>
            <a:ext cx="3005951" cy="261610"/>
          </a:xfrm>
          <a:prstGeom prst="rect">
            <a:avLst/>
          </a:prstGeom>
          <a:noFill/>
        </p:spPr>
        <p:txBody>
          <a:bodyPr wrap="none" rtlCol="0">
            <a:spAutoFit/>
          </a:bodyPr>
          <a:lstStyle/>
          <a:p>
            <a:pPr algn="ctr"/>
            <a:r>
              <a:rPr lang="zh-CN" altLang="en-US" sz="1100" dirty="0"/>
              <a:t>对比差异出脚本升级包（根据客户的数据库）</a:t>
            </a:r>
            <a:endParaRPr lang="zh-CN" altLang="en-US" sz="1100" dirty="0">
              <a:solidFill>
                <a:srgbClr val="FF0000"/>
              </a:solidFill>
            </a:endParaRPr>
          </a:p>
        </p:txBody>
      </p:sp>
      <p:sp>
        <p:nvSpPr>
          <p:cNvPr id="46" name="矩形 45"/>
          <p:cNvSpPr/>
          <p:nvPr/>
        </p:nvSpPr>
        <p:spPr>
          <a:xfrm>
            <a:off x="2896784" y="5257555"/>
            <a:ext cx="2106484" cy="307777"/>
          </a:xfrm>
          <a:prstGeom prst="rect">
            <a:avLst/>
          </a:prstGeom>
          <a:noFill/>
        </p:spPr>
        <p:txBody>
          <a:bodyPr wrap="square" rtlCol="0">
            <a:spAutoFit/>
          </a:bodyPr>
          <a:lstStyle/>
          <a:p>
            <a:r>
              <a:rPr lang="zh-CN" altLang="en-US" sz="1400" dirty="0"/>
              <a:t>规范库名</a:t>
            </a:r>
            <a:r>
              <a:rPr lang="en-US" altLang="zh-CN" sz="1400" dirty="0"/>
              <a:t>_</a:t>
            </a:r>
            <a:r>
              <a:rPr lang="zh-CN" altLang="en-US" sz="1400" dirty="0"/>
              <a:t>日期</a:t>
            </a:r>
            <a:r>
              <a:rPr lang="en-US" altLang="zh-CN" sz="1400" dirty="0"/>
              <a:t>_</a:t>
            </a:r>
            <a:r>
              <a:rPr lang="zh-CN" altLang="en-US" sz="1400" dirty="0"/>
              <a:t>备注</a:t>
            </a:r>
            <a:r>
              <a:rPr lang="en-US" altLang="zh-CN" sz="1400" dirty="0"/>
              <a:t>.</a:t>
            </a:r>
            <a:r>
              <a:rPr lang="en-US" altLang="zh-CN" sz="1400" dirty="0" err="1"/>
              <a:t>sql</a:t>
            </a:r>
            <a:endParaRPr lang="zh-CN" altLang="en-US" sz="1400" dirty="0"/>
          </a:p>
        </p:txBody>
      </p:sp>
      <p:sp>
        <p:nvSpPr>
          <p:cNvPr id="50" name="矩形 49"/>
          <p:cNvSpPr/>
          <p:nvPr/>
        </p:nvSpPr>
        <p:spPr>
          <a:xfrm>
            <a:off x="2581868" y="2199325"/>
            <a:ext cx="2421400" cy="307777"/>
          </a:xfrm>
          <a:prstGeom prst="rect">
            <a:avLst/>
          </a:prstGeom>
          <a:noFill/>
        </p:spPr>
        <p:txBody>
          <a:bodyPr wrap="square" rtlCol="0">
            <a:spAutoFit/>
          </a:bodyPr>
          <a:lstStyle/>
          <a:p>
            <a:r>
              <a:rPr lang="zh-CN" altLang="en-US" sz="1400" dirty="0"/>
              <a:t>有问题修改脚本，直接改库</a:t>
            </a:r>
          </a:p>
        </p:txBody>
      </p:sp>
      <p:sp>
        <p:nvSpPr>
          <p:cNvPr id="51" name="矩形 50"/>
          <p:cNvSpPr/>
          <p:nvPr/>
        </p:nvSpPr>
        <p:spPr>
          <a:xfrm>
            <a:off x="8483301" y="4802574"/>
            <a:ext cx="2304000"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更新项目的产品版本</a:t>
            </a:r>
            <a:endParaRPr lang="zh-CN" altLang="en-US" sz="1200" dirty="0">
              <a:solidFill>
                <a:srgbClr val="FF0000"/>
              </a:solidFill>
            </a:endParaRPr>
          </a:p>
        </p:txBody>
      </p:sp>
      <p:cxnSp>
        <p:nvCxnSpPr>
          <p:cNvPr id="11" name="直接箭头连接符 10"/>
          <p:cNvCxnSpPr>
            <a:stCxn id="156" idx="2"/>
            <a:endCxn id="51" idx="0"/>
          </p:cNvCxnSpPr>
          <p:nvPr/>
        </p:nvCxnSpPr>
        <p:spPr>
          <a:xfrm>
            <a:off x="9635301" y="4485425"/>
            <a:ext cx="0" cy="3171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51" idx="2"/>
            <a:endCxn id="147" idx="0"/>
          </p:cNvCxnSpPr>
          <p:nvPr/>
        </p:nvCxnSpPr>
        <p:spPr>
          <a:xfrm>
            <a:off x="9635301" y="5270574"/>
            <a:ext cx="0" cy="372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859531" y="5925084"/>
            <a:ext cx="11425234" cy="954107"/>
          </a:xfrm>
          <a:prstGeom prst="rect">
            <a:avLst/>
          </a:prstGeom>
        </p:spPr>
        <p:txBody>
          <a:bodyPr wrap="square">
            <a:spAutoFit/>
          </a:bodyPr>
          <a:lstStyle/>
          <a:p>
            <a:pPr fontAlgn="t"/>
            <a:r>
              <a:rPr lang="en-US" altLang="zh-CN" sz="2800" dirty="0">
                <a:latin typeface="微软雅黑" panose="020B0503020204020204" pitchFamily="34" charset="-122"/>
                <a:ea typeface="微软雅黑" panose="020B0503020204020204" pitchFamily="34" charset="-122"/>
              </a:rPr>
              <a:t>1</a:t>
            </a:r>
            <a:r>
              <a:rPr lang="zh-CN" altLang="en-US" sz="2800" dirty="0">
                <a:latin typeface="微软雅黑" panose="020B0503020204020204" pitchFamily="34" charset="-122"/>
                <a:ea typeface="微软雅黑" panose="020B0503020204020204" pitchFamily="34" charset="-122"/>
              </a:rPr>
              <a:t>、标准产品的脚本必须提供</a:t>
            </a:r>
            <a:r>
              <a:rPr lang="en-US" altLang="zh-CN" sz="2800" dirty="0" err="1">
                <a:latin typeface="微软雅黑" panose="020B0503020204020204" pitchFamily="34" charset="-122"/>
                <a:ea typeface="微软雅黑" panose="020B0503020204020204" pitchFamily="34" charset="-122"/>
              </a:rPr>
              <a:t>mysql</a:t>
            </a:r>
            <a:r>
              <a:rPr lang="zh-CN" altLang="en-US" sz="2800" dirty="0">
                <a:latin typeface="微软雅黑" panose="020B0503020204020204" pitchFamily="34" charset="-122"/>
                <a:ea typeface="微软雅黑" panose="020B0503020204020204" pitchFamily="34" charset="-122"/>
              </a:rPr>
              <a:t>和</a:t>
            </a:r>
            <a:r>
              <a:rPr lang="en-US" altLang="zh-CN" sz="2800" dirty="0">
                <a:latin typeface="微软雅黑" panose="020B0503020204020204" pitchFamily="34" charset="-122"/>
                <a:ea typeface="微软雅黑" panose="020B0503020204020204" pitchFamily="34" charset="-122"/>
              </a:rPr>
              <a:t>oracle</a:t>
            </a:r>
            <a:r>
              <a:rPr lang="zh-CN" altLang="en-US" sz="2800" dirty="0">
                <a:latin typeface="微软雅黑" panose="020B0503020204020204" pitchFamily="34" charset="-122"/>
                <a:ea typeface="微软雅黑" panose="020B0503020204020204" pitchFamily="34" charset="-122"/>
              </a:rPr>
              <a:t>两套脚本</a:t>
            </a:r>
            <a:endParaRPr lang="en-US" altLang="zh-CN" sz="2800" dirty="0">
              <a:latin typeface="微软雅黑" panose="020B0503020204020204" pitchFamily="34" charset="-122"/>
              <a:ea typeface="微软雅黑" panose="020B0503020204020204" pitchFamily="34" charset="-122"/>
            </a:endParaRPr>
          </a:p>
          <a:p>
            <a:pPr fontAlgn="t"/>
            <a:r>
              <a:rPr lang="en-US" altLang="zh-CN" sz="2800" dirty="0">
                <a:latin typeface="微软雅黑" panose="020B0503020204020204" pitchFamily="34" charset="-122"/>
                <a:ea typeface="微软雅黑" panose="020B0503020204020204" pitchFamily="34" charset="-122"/>
              </a:rPr>
              <a:t>2</a:t>
            </a:r>
            <a:r>
              <a:rPr lang="zh-CN" altLang="en-US" sz="2800" dirty="0">
                <a:latin typeface="微软雅黑" panose="020B0503020204020204" pitchFamily="34" charset="-122"/>
                <a:ea typeface="微软雅黑" panose="020B0503020204020204" pitchFamily="34" charset="-122"/>
              </a:rPr>
              <a:t>、按客户定制的脚本放在单独项目的脚本项目中，不和主流程混合</a:t>
            </a:r>
            <a:endParaRPr lang="en-US" altLang="zh-CN" sz="28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梯形 1"/>
          <p:cNvSpPr/>
          <p:nvPr/>
        </p:nvSpPr>
        <p:spPr>
          <a:xfrm rot="10800000">
            <a:off x="304282" y="4052645"/>
            <a:ext cx="11581414" cy="1089662"/>
          </a:xfrm>
          <a:prstGeom prst="trapezoid">
            <a:avLst>
              <a:gd name="adj" fmla="val 0"/>
            </a:avLst>
          </a:prstGeom>
          <a:solidFill>
            <a:srgbClr val="0070C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465279" y="3710340"/>
            <a:ext cx="3259420" cy="1766298"/>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solidFill>
                  <a:schemeClr val="bg1"/>
                </a:solidFill>
                <a:latin typeface="微软雅黑" panose="020B0503020204020204" pitchFamily="34" charset="-122"/>
                <a:ea typeface="微软雅黑" panose="020B0503020204020204" pitchFamily="34" charset="-122"/>
              </a:rPr>
              <a:t>PART2</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617190" y="2017719"/>
            <a:ext cx="6933214" cy="1459195"/>
            <a:chOff x="4459513" y="2571318"/>
            <a:chExt cx="6933214" cy="1459195"/>
          </a:xfrm>
        </p:grpSpPr>
        <p:sp>
          <p:nvSpPr>
            <p:cNvPr id="5" name="矩形 4"/>
            <p:cNvSpPr/>
            <p:nvPr/>
          </p:nvSpPr>
          <p:spPr>
            <a:xfrm>
              <a:off x="5618532" y="2571318"/>
              <a:ext cx="4615180" cy="1014730"/>
            </a:xfrm>
            <a:prstGeom prst="rect">
              <a:avLst/>
            </a:prstGeom>
          </p:spPr>
          <p:txBody>
            <a:bodyPr wrap="none">
              <a:spAutoFit/>
            </a:bodyPr>
            <a:lstStyle/>
            <a:p>
              <a:pPr algn="ctr"/>
              <a:r>
                <a:rPr kumimoji="1" lang="en-US" altLang="zh-CN" sz="6000" b="1" dirty="0">
                  <a:solidFill>
                    <a:srgbClr val="0070C0"/>
                  </a:solidFill>
                  <a:latin typeface="微软雅黑" panose="020B0503020204020204" pitchFamily="34" charset="-122"/>
                  <a:ea typeface="微软雅黑" panose="020B0503020204020204" pitchFamily="34" charset="-122"/>
                </a:rPr>
                <a:t>SQL</a:t>
              </a:r>
              <a:r>
                <a:rPr kumimoji="1" lang="zh-CN" altLang="en-US" sz="6000" b="1" dirty="0">
                  <a:solidFill>
                    <a:srgbClr val="0070C0"/>
                  </a:solidFill>
                  <a:latin typeface="微软雅黑" panose="020B0503020204020204" pitchFamily="34" charset="-122"/>
                  <a:ea typeface="微软雅黑" panose="020B0503020204020204" pitchFamily="34" charset="-122"/>
                </a:rPr>
                <a:t>优化</a:t>
              </a:r>
              <a:r>
                <a:rPr kumimoji="1" lang="en-US" altLang="zh-CN" sz="6000" b="1" dirty="0">
                  <a:solidFill>
                    <a:srgbClr val="0070C0"/>
                  </a:solidFill>
                  <a:latin typeface="微软雅黑" panose="020B0503020204020204" pitchFamily="34" charset="-122"/>
                  <a:ea typeface="微软雅黑" panose="020B0503020204020204" pitchFamily="34" charset="-122"/>
                </a:rPr>
                <a:t>123</a:t>
              </a:r>
            </a:p>
          </p:txBody>
        </p:sp>
        <p:sp>
          <p:nvSpPr>
            <p:cNvPr id="6" name="矩形 5"/>
            <p:cNvSpPr/>
            <p:nvPr/>
          </p:nvSpPr>
          <p:spPr>
            <a:xfrm>
              <a:off x="4459513" y="3671103"/>
              <a:ext cx="6933214" cy="359410"/>
            </a:xfrm>
            <a:prstGeom prst="rect">
              <a:avLst/>
            </a:prstGeom>
          </p:spPr>
          <p:txBody>
            <a:bodyPr wrap="square">
              <a:spAutoFit/>
            </a:bodyPr>
            <a:lstStyle/>
            <a:p>
              <a:pPr algn="ctr">
                <a:lnSpc>
                  <a:spcPct val="130000"/>
                </a:lnSpc>
              </a:pPr>
              <a:r>
                <a:rPr lang="en-US" altLang="zh-CN" sz="1335" dirty="0">
                  <a:solidFill>
                    <a:srgbClr val="0070C0"/>
                  </a:solidFill>
                  <a:latin typeface="微软雅黑" panose="020B0503020204020204" pitchFamily="34" charset="-122"/>
                  <a:ea typeface="微软雅黑" panose="020B0503020204020204" pitchFamily="34" charset="-122"/>
                </a:rPr>
                <a:t>Mysql</a:t>
              </a:r>
              <a:r>
                <a:rPr lang="zh-CN" altLang="en-US" sz="1335" dirty="0">
                  <a:solidFill>
                    <a:srgbClr val="0070C0"/>
                  </a:solidFill>
                  <a:latin typeface="微软雅黑" panose="020B0503020204020204" pitchFamily="34" charset="-122"/>
                  <a:ea typeface="微软雅黑" panose="020B0503020204020204" pitchFamily="34" charset="-122"/>
                </a:rPr>
                <a:t>的存储原理、开发规范、优化方式、技巧分享。</a:t>
              </a:r>
              <a:endParaRPr lang="en-US" altLang="zh-CN" sz="1335" dirty="0">
                <a:solidFill>
                  <a:srgbClr val="0070C0"/>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914282" y="1143265"/>
            <a:ext cx="10366084" cy="591470"/>
          </a:xfrm>
          <a:prstGeom prst="rect">
            <a:avLst/>
          </a:prstGeom>
          <a:noFill/>
          <a:ln>
            <a:noFill/>
          </a:ln>
          <a:effectLst/>
          <a:extLst>
            <a:ext uri="{909E8E84-426E-40DD-AFC4-6F175D3DCCD1}">
              <a14:hiddenFill xmlns:a14="http://schemas.microsoft.com/office/drawing/2010/main">
                <a:gradFill rotWithShape="1">
                  <a:gsLst>
                    <a:gs pos="0">
                      <a:srgbClr val="CFB787"/>
                    </a:gs>
                    <a:gs pos="100000">
                      <a:srgbClr val="CFB787">
                        <a:gamma/>
                        <a:shade val="46275"/>
                        <a:invGamma/>
                      </a:srgbClr>
                    </a:gs>
                  </a:gsLst>
                  <a:lin ang="27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3500000" sx="75000" sy="75000" algn="tl" rotWithShape="0">
                    <a:srgbClr val="808080">
                      <a:alpha val="50000"/>
                    </a:srgbClr>
                  </a:outerShdw>
                </a:effectLst>
              </a14:hiddenEffects>
            </a:ext>
          </a:extLst>
        </p:spPr>
        <p:txBody>
          <a:bodyPr lIns="108850" tIns="98565" rIns="108850" bIns="98565">
            <a:spAutoFit/>
          </a:bodyPr>
          <a:lstStyle/>
          <a:p>
            <a:pPr marL="544195" indent="-544195">
              <a:lnSpc>
                <a:spcPct val="150000"/>
              </a:lnSpc>
              <a:buClr>
                <a:srgbClr val="0000CC"/>
              </a:buClr>
              <a:buSzPct val="75000"/>
              <a:buFont typeface="Wingdings" panose="05000000000000000000" pitchFamily="2" charset="2"/>
              <a:buChar char="l"/>
              <a:defRPr/>
            </a:pPr>
            <a:endParaRPr lang="zh-CN" altLang="en-US" sz="1700">
              <a:effectLst>
                <a:outerShdw blurRad="38100" dist="38100" dir="2700000" algn="tl">
                  <a:srgbClr val="C0C0C0"/>
                </a:outerShdw>
              </a:effectLst>
              <a:latin typeface="宋体" panose="02010600030101010101" pitchFamily="2" charset="-122"/>
            </a:endParaRPr>
          </a:p>
        </p:txBody>
      </p:sp>
      <p:sp>
        <p:nvSpPr>
          <p:cNvPr id="10243" name="Text Box 3"/>
          <p:cNvSpPr txBox="1">
            <a:spLocks noChangeArrowheads="1"/>
          </p:cNvSpPr>
          <p:nvPr/>
        </p:nvSpPr>
        <p:spPr bwMode="auto">
          <a:xfrm>
            <a:off x="218134" y="178958"/>
            <a:ext cx="4059238" cy="69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eaLnBrk="1" hangingPunct="1">
              <a:buClr>
                <a:srgbClr val="0000CC"/>
              </a:buClr>
              <a:buSzPct val="75000"/>
              <a:buFont typeface="Wingdings" panose="05000000000000000000" pitchFamily="2" charset="2"/>
              <a:buNone/>
              <a:defRPr/>
            </a:pPr>
            <a:r>
              <a:rPr lang="zh-CN" altLang="en-US" sz="3200" dirty="0">
                <a:solidFill>
                  <a:srgbClr val="0070C0"/>
                </a:solidFill>
                <a:latin typeface="微软雅黑" panose="020B0503020204020204" pitchFamily="34" charset="-122"/>
                <a:ea typeface="微软雅黑" panose="020B0503020204020204" pitchFamily="34" charset="-122"/>
              </a:rPr>
              <a:t>MySQL架构</a:t>
            </a:r>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63475" y="5881564"/>
            <a:ext cx="1574595" cy="6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9091" y="1274618"/>
            <a:ext cx="9504218" cy="4447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5895027" y="2919834"/>
            <a:ext cx="3949908" cy="873075"/>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rgbClr val="FFFFFF"/>
                </a:solidFill>
                <a:latin typeface="微软雅黑" panose="020B0503020204020204" pitchFamily="34" charset="-122"/>
                <a:ea typeface="微软雅黑" panose="020B0503020204020204" pitchFamily="34" charset="-122"/>
              </a:rPr>
              <a:t>产品交付流程与规范</a:t>
            </a:r>
          </a:p>
        </p:txBody>
      </p:sp>
      <p:cxnSp>
        <p:nvCxnSpPr>
          <p:cNvPr id="14" name="直线连接符 13"/>
          <p:cNvCxnSpPr/>
          <p:nvPr/>
        </p:nvCxnSpPr>
        <p:spPr>
          <a:xfrm>
            <a:off x="4352585" y="3785691"/>
            <a:ext cx="6996463" cy="0"/>
          </a:xfrm>
          <a:prstGeom prst="line">
            <a:avLst/>
          </a:prstGeom>
          <a:ln w="38100" cmpd="sng">
            <a:solidFill>
              <a:schemeClr val="bg1"/>
            </a:solidFill>
            <a:prstDash val="dot"/>
          </a:ln>
          <a:effectLst/>
        </p:spPr>
        <p:style>
          <a:lnRef idx="2">
            <a:schemeClr val="accent1"/>
          </a:lnRef>
          <a:fillRef idx="0">
            <a:schemeClr val="accent1"/>
          </a:fillRef>
          <a:effectRef idx="1">
            <a:schemeClr val="accent1"/>
          </a:effectRef>
          <a:fontRef idx="minor">
            <a:schemeClr val="tx1"/>
          </a:fontRef>
        </p:style>
      </p:cxnSp>
      <p:sp>
        <p:nvSpPr>
          <p:cNvPr id="15" name="文本框 14"/>
          <p:cNvSpPr txBox="1"/>
          <p:nvPr/>
        </p:nvSpPr>
        <p:spPr>
          <a:xfrm>
            <a:off x="4251575" y="2983330"/>
            <a:ext cx="1534945" cy="707886"/>
          </a:xfrm>
          <a:prstGeom prst="rect">
            <a:avLst/>
          </a:prstGeom>
          <a:noFill/>
        </p:spPr>
        <p:txBody>
          <a:bodyPr wrap="none" rtlCol="0">
            <a:spAutoFit/>
          </a:bodyPr>
          <a:lstStyle/>
          <a:p>
            <a:r>
              <a:rPr kumimoji="1" lang="en-US" altLang="zh-CN" sz="4000" dirty="0">
                <a:solidFill>
                  <a:srgbClr val="FFFFFF"/>
                </a:solidFill>
              </a:rPr>
              <a:t>PART1</a:t>
            </a:r>
            <a:endParaRPr kumimoji="1" lang="zh-CN" altLang="en-US" sz="4000" dirty="0">
              <a:solidFill>
                <a:srgbClr val="FFFFFF"/>
              </a:solidFill>
            </a:endParaRPr>
          </a:p>
        </p:txBody>
      </p:sp>
      <p:sp>
        <p:nvSpPr>
          <p:cNvPr id="18" name="矩形 17"/>
          <p:cNvSpPr/>
          <p:nvPr/>
        </p:nvSpPr>
        <p:spPr>
          <a:xfrm>
            <a:off x="5897340" y="3984344"/>
            <a:ext cx="3949908" cy="873075"/>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rgbClr val="FFFFFF"/>
                </a:solidFill>
                <a:latin typeface="微软雅黑" panose="020B0503020204020204" pitchFamily="34" charset="-122"/>
                <a:ea typeface="微软雅黑" panose="020B0503020204020204" pitchFamily="34" charset="-122"/>
              </a:rPr>
              <a:t>SQL</a:t>
            </a:r>
            <a:r>
              <a:rPr lang="zh-CN" altLang="en-US" sz="3200" dirty="0">
                <a:solidFill>
                  <a:srgbClr val="FFFFFF"/>
                </a:solidFill>
                <a:latin typeface="微软雅黑" panose="020B0503020204020204" pitchFamily="34" charset="-122"/>
                <a:ea typeface="微软雅黑" panose="020B0503020204020204" pitchFamily="34" charset="-122"/>
              </a:rPr>
              <a:t>优化</a:t>
            </a:r>
            <a:r>
              <a:rPr lang="en-US" altLang="zh-CN" sz="3200" dirty="0">
                <a:solidFill>
                  <a:srgbClr val="FFFFFF"/>
                </a:solidFill>
                <a:latin typeface="微软雅黑" panose="020B0503020204020204" pitchFamily="34" charset="-122"/>
                <a:ea typeface="微软雅黑" panose="020B0503020204020204" pitchFamily="34" charset="-122"/>
              </a:rPr>
              <a:t>123</a:t>
            </a:r>
          </a:p>
        </p:txBody>
      </p:sp>
      <p:cxnSp>
        <p:nvCxnSpPr>
          <p:cNvPr id="19" name="直线连接符 18"/>
          <p:cNvCxnSpPr/>
          <p:nvPr/>
        </p:nvCxnSpPr>
        <p:spPr>
          <a:xfrm>
            <a:off x="4354898" y="4850201"/>
            <a:ext cx="6996463" cy="0"/>
          </a:xfrm>
          <a:prstGeom prst="line">
            <a:avLst/>
          </a:prstGeom>
          <a:ln w="38100" cmpd="sng">
            <a:solidFill>
              <a:schemeClr val="bg1"/>
            </a:solidFill>
            <a:prstDash val="dot"/>
          </a:ln>
          <a:effectLst/>
        </p:spPr>
        <p:style>
          <a:lnRef idx="2">
            <a:schemeClr val="accent1"/>
          </a:lnRef>
          <a:fillRef idx="0">
            <a:schemeClr val="accent1"/>
          </a:fillRef>
          <a:effectRef idx="1">
            <a:schemeClr val="accent1"/>
          </a:effectRef>
          <a:fontRef idx="minor">
            <a:schemeClr val="tx1"/>
          </a:fontRef>
        </p:style>
      </p:cxnSp>
      <p:sp>
        <p:nvSpPr>
          <p:cNvPr id="20" name="文本框 19"/>
          <p:cNvSpPr txBox="1"/>
          <p:nvPr/>
        </p:nvSpPr>
        <p:spPr>
          <a:xfrm>
            <a:off x="4253888" y="4047840"/>
            <a:ext cx="1534945" cy="707886"/>
          </a:xfrm>
          <a:prstGeom prst="rect">
            <a:avLst/>
          </a:prstGeom>
          <a:noFill/>
        </p:spPr>
        <p:txBody>
          <a:bodyPr wrap="none" rtlCol="0">
            <a:spAutoFit/>
          </a:bodyPr>
          <a:lstStyle/>
          <a:p>
            <a:r>
              <a:rPr kumimoji="1" lang="en-US" altLang="zh-CN" sz="4000" dirty="0">
                <a:solidFill>
                  <a:srgbClr val="FFFFFF"/>
                </a:solidFill>
              </a:rPr>
              <a:t>PART2</a:t>
            </a:r>
            <a:endParaRPr kumimoji="1" lang="zh-CN" altLang="en-US" sz="4000" dirty="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914282" y="1143265"/>
            <a:ext cx="10366084" cy="591470"/>
          </a:xfrm>
          <a:prstGeom prst="rect">
            <a:avLst/>
          </a:prstGeom>
          <a:noFill/>
          <a:ln>
            <a:noFill/>
          </a:ln>
          <a:effectLst/>
          <a:extLst>
            <a:ext uri="{909E8E84-426E-40DD-AFC4-6F175D3DCCD1}">
              <a14:hiddenFill xmlns:a14="http://schemas.microsoft.com/office/drawing/2010/main">
                <a:gradFill rotWithShape="1">
                  <a:gsLst>
                    <a:gs pos="0">
                      <a:srgbClr val="CFB787"/>
                    </a:gs>
                    <a:gs pos="100000">
                      <a:srgbClr val="CFB787">
                        <a:gamma/>
                        <a:shade val="46275"/>
                        <a:invGamma/>
                      </a:srgbClr>
                    </a:gs>
                  </a:gsLst>
                  <a:lin ang="27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3500000" sx="75000" sy="75000" algn="tl" rotWithShape="0">
                    <a:srgbClr val="808080">
                      <a:alpha val="50000"/>
                    </a:srgbClr>
                  </a:outerShdw>
                </a:effectLst>
              </a14:hiddenEffects>
            </a:ext>
          </a:extLst>
        </p:spPr>
        <p:txBody>
          <a:bodyPr lIns="108850" tIns="98565" rIns="108850" bIns="98565">
            <a:spAutoFit/>
          </a:bodyPr>
          <a:lstStyle/>
          <a:p>
            <a:pPr marL="544195" indent="-544195">
              <a:lnSpc>
                <a:spcPct val="150000"/>
              </a:lnSpc>
              <a:buClr>
                <a:srgbClr val="0000CC"/>
              </a:buClr>
              <a:buSzPct val="75000"/>
              <a:buFont typeface="Wingdings" panose="05000000000000000000" pitchFamily="2" charset="2"/>
              <a:buChar char="l"/>
              <a:defRPr/>
            </a:pPr>
            <a:endParaRPr lang="zh-CN" altLang="en-US" sz="1700">
              <a:effectLst>
                <a:outerShdw blurRad="38100" dist="38100" dir="2700000" algn="tl">
                  <a:srgbClr val="C0C0C0"/>
                </a:outerShdw>
              </a:effectLst>
              <a:latin typeface="宋体" panose="02010600030101010101" pitchFamily="2" charset="-122"/>
            </a:endParaRPr>
          </a:p>
        </p:txBody>
      </p:sp>
      <p:sp>
        <p:nvSpPr>
          <p:cNvPr id="3" name="Text Box 3"/>
          <p:cNvSpPr txBox="1">
            <a:spLocks noChangeArrowheads="1"/>
          </p:cNvSpPr>
          <p:nvPr/>
        </p:nvSpPr>
        <p:spPr bwMode="auto">
          <a:xfrm>
            <a:off x="228294" y="180818"/>
            <a:ext cx="4059238" cy="600075"/>
          </a:xfrm>
          <a:prstGeom prst="rect">
            <a:avLst/>
          </a:prstGeom>
          <a:noFill/>
          <a:ln>
            <a:no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lvl="0" algn="l">
              <a:buClr>
                <a:srgbClr val="0000CC"/>
              </a:buClr>
              <a:buSzPct val="75000"/>
              <a:buFont typeface="Wingdings" panose="05000000000000000000" pitchFamily="2" charset="2"/>
              <a:defRPr/>
            </a:pPr>
            <a:r>
              <a:rPr lang="zh-CN" altLang="en-US" sz="3200" dirty="0">
                <a:solidFill>
                  <a:srgbClr val="0070C0"/>
                </a:solidFill>
                <a:latin typeface="微软雅黑" panose="020B0503020204020204" pitchFamily="34" charset="-122"/>
                <a:ea typeface="微软雅黑" panose="020B0503020204020204" pitchFamily="34" charset="-122"/>
                <a:sym typeface="+mn-ea"/>
              </a:rPr>
              <a:t>MySQL架构</a:t>
            </a: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93068" y="6074069"/>
            <a:ext cx="1574595" cy="6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245" y="1041641"/>
            <a:ext cx="10835923" cy="477630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914282" y="1143265"/>
            <a:ext cx="10366084" cy="591470"/>
          </a:xfrm>
          <a:prstGeom prst="rect">
            <a:avLst/>
          </a:prstGeom>
          <a:noFill/>
          <a:ln>
            <a:noFill/>
          </a:ln>
          <a:effectLst/>
          <a:extLst>
            <a:ext uri="{909E8E84-426E-40DD-AFC4-6F175D3DCCD1}">
              <a14:hiddenFill xmlns:a14="http://schemas.microsoft.com/office/drawing/2010/main">
                <a:gradFill rotWithShape="1">
                  <a:gsLst>
                    <a:gs pos="0">
                      <a:srgbClr val="CFB787"/>
                    </a:gs>
                    <a:gs pos="100000">
                      <a:srgbClr val="CFB787">
                        <a:gamma/>
                        <a:shade val="46275"/>
                        <a:invGamma/>
                      </a:srgbClr>
                    </a:gs>
                  </a:gsLst>
                  <a:lin ang="27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3500000" sx="75000" sy="75000" algn="tl" rotWithShape="0">
                    <a:srgbClr val="808080">
                      <a:alpha val="50000"/>
                    </a:srgbClr>
                  </a:outerShdw>
                </a:effectLst>
              </a14:hiddenEffects>
            </a:ext>
          </a:extLst>
        </p:spPr>
        <p:txBody>
          <a:bodyPr lIns="108850" tIns="98565" rIns="108850" bIns="98565">
            <a:spAutoFit/>
          </a:bodyPr>
          <a:lstStyle/>
          <a:p>
            <a:pPr marL="544195" indent="-544195">
              <a:lnSpc>
                <a:spcPct val="150000"/>
              </a:lnSpc>
              <a:buClr>
                <a:srgbClr val="0000CC"/>
              </a:buClr>
              <a:buSzPct val="75000"/>
              <a:buFont typeface="Wingdings" panose="05000000000000000000" pitchFamily="2" charset="2"/>
              <a:buChar char="l"/>
              <a:defRPr/>
            </a:pPr>
            <a:endParaRPr lang="zh-CN" altLang="en-US" sz="1700">
              <a:effectLst>
                <a:outerShdw blurRad="38100" dist="38100" dir="2700000" algn="tl">
                  <a:srgbClr val="C0C0C0"/>
                </a:outerShdw>
              </a:effectLst>
              <a:latin typeface="宋体" panose="02010600030101010101" pitchFamily="2" charset="-122"/>
            </a:endParaRPr>
          </a:p>
        </p:txBody>
      </p:sp>
      <p:sp>
        <p:nvSpPr>
          <p:cNvPr id="3" name="Text Box 3"/>
          <p:cNvSpPr txBox="1">
            <a:spLocks noChangeArrowheads="1"/>
          </p:cNvSpPr>
          <p:nvPr/>
        </p:nvSpPr>
        <p:spPr bwMode="auto">
          <a:xfrm>
            <a:off x="222845" y="260439"/>
            <a:ext cx="4368269" cy="600075"/>
          </a:xfrm>
          <a:prstGeom prst="rect">
            <a:avLst/>
          </a:prstGeom>
          <a:noFill/>
          <a:ln>
            <a:no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8850" tIns="54425" rIns="108850" bIns="54425">
            <a:spAutoFit/>
          </a:bodyPr>
          <a:lstStyle/>
          <a:p>
            <a:pPr lvl="0" algn="l">
              <a:buClr>
                <a:srgbClr val="0000CC"/>
              </a:buClr>
              <a:buSzPct val="75000"/>
              <a:buFont typeface="Wingdings" panose="05000000000000000000" pitchFamily="2" charset="2"/>
              <a:defRPr/>
            </a:pPr>
            <a:r>
              <a:rPr lang="zh-CN" altLang="en-US" sz="3200" dirty="0">
                <a:solidFill>
                  <a:srgbClr val="0070C0"/>
                </a:solidFill>
                <a:latin typeface="微软雅黑" panose="020B0503020204020204" pitchFamily="34" charset="-122"/>
                <a:ea typeface="微软雅黑" panose="020B0503020204020204" pitchFamily="34" charset="-122"/>
                <a:sym typeface="+mn-ea"/>
              </a:rPr>
              <a:t>INNODB 引擎结构</a:t>
            </a: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93068" y="6093174"/>
            <a:ext cx="1574595" cy="6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1" y="1067109"/>
            <a:ext cx="9980767" cy="48594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914282" y="1143265"/>
            <a:ext cx="10366084" cy="591470"/>
          </a:xfrm>
          <a:prstGeom prst="rect">
            <a:avLst/>
          </a:prstGeom>
          <a:noFill/>
          <a:ln>
            <a:noFill/>
          </a:ln>
          <a:effectLst/>
          <a:extLst>
            <a:ext uri="{909E8E84-426E-40DD-AFC4-6F175D3DCCD1}">
              <a14:hiddenFill xmlns:a14="http://schemas.microsoft.com/office/drawing/2010/main">
                <a:gradFill rotWithShape="1">
                  <a:gsLst>
                    <a:gs pos="0">
                      <a:srgbClr val="CFB787"/>
                    </a:gs>
                    <a:gs pos="100000">
                      <a:srgbClr val="CFB787">
                        <a:gamma/>
                        <a:shade val="46275"/>
                        <a:invGamma/>
                      </a:srgbClr>
                    </a:gs>
                  </a:gsLst>
                  <a:lin ang="27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3500000" sx="75000" sy="75000" algn="tl" rotWithShape="0">
                    <a:srgbClr val="808080">
                      <a:alpha val="50000"/>
                    </a:srgbClr>
                  </a:outerShdw>
                </a:effectLst>
              </a14:hiddenEffects>
            </a:ext>
          </a:extLst>
        </p:spPr>
        <p:txBody>
          <a:bodyPr lIns="108850" tIns="98565" rIns="108850" bIns="98565">
            <a:spAutoFit/>
          </a:bodyPr>
          <a:lstStyle/>
          <a:p>
            <a:pPr marL="544195" indent="-544195">
              <a:lnSpc>
                <a:spcPct val="150000"/>
              </a:lnSpc>
              <a:buClr>
                <a:srgbClr val="0000CC"/>
              </a:buClr>
              <a:buSzPct val="75000"/>
              <a:buFont typeface="Wingdings" panose="05000000000000000000" pitchFamily="2" charset="2"/>
              <a:buChar char="l"/>
              <a:defRPr/>
            </a:pPr>
            <a:endParaRPr lang="zh-CN" altLang="en-US" sz="1700">
              <a:effectLst>
                <a:outerShdw blurRad="38100" dist="38100" dir="2700000" algn="tl">
                  <a:srgbClr val="C0C0C0"/>
                </a:outerShdw>
              </a:effectLst>
              <a:latin typeface="宋体" panose="02010600030101010101" pitchFamily="2" charset="-122"/>
            </a:endParaRPr>
          </a:p>
        </p:txBody>
      </p:sp>
      <p:sp>
        <p:nvSpPr>
          <p:cNvPr id="3" name="Text Box 3"/>
          <p:cNvSpPr txBox="1">
            <a:spLocks noChangeArrowheads="1"/>
          </p:cNvSpPr>
          <p:nvPr/>
        </p:nvSpPr>
        <p:spPr bwMode="auto">
          <a:xfrm>
            <a:off x="208507" y="101956"/>
            <a:ext cx="4368269" cy="600075"/>
          </a:xfrm>
          <a:prstGeom prst="rect">
            <a:avLst/>
          </a:prstGeom>
          <a:noFill/>
          <a:ln>
            <a:no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8850" tIns="54425" rIns="108850" bIns="54425">
            <a:spAutoFit/>
          </a:bodyPr>
          <a:lstStyle/>
          <a:p>
            <a:pPr lvl="0" algn="l">
              <a:buClr>
                <a:srgbClr val="0000CC"/>
              </a:buClr>
              <a:buSzPct val="75000"/>
              <a:buFont typeface="Wingdings" panose="05000000000000000000" pitchFamily="2" charset="2"/>
              <a:defRPr/>
            </a:pPr>
            <a:r>
              <a:rPr lang="zh-CN" altLang="en-US" sz="3200" dirty="0">
                <a:solidFill>
                  <a:srgbClr val="0070C0"/>
                </a:solidFill>
                <a:latin typeface="微软雅黑" panose="020B0503020204020204" pitchFamily="34" charset="-122"/>
                <a:ea typeface="微软雅黑" panose="020B0503020204020204" pitchFamily="34" charset="-122"/>
                <a:sym typeface="+mn-ea"/>
              </a:rPr>
              <a:t>INNODB 索引结构</a:t>
            </a: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93068" y="6035568"/>
            <a:ext cx="1574595" cy="6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364" y="1406724"/>
            <a:ext cx="10767916" cy="3505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2915437" y="2057877"/>
            <a:ext cx="219890" cy="491443"/>
          </a:xfrm>
          <a:prstGeom prst="rect">
            <a:avLst/>
          </a:prstGeom>
          <a:noFill/>
          <a:ln>
            <a:noFill/>
          </a:ln>
          <a:effectLst/>
          <a:extLst>
            <a:ext uri="{909E8E84-426E-40DD-AFC4-6F175D3DCCD1}">
              <a14:hiddenFill xmlns:a14="http://schemas.microsoft.com/office/drawing/2010/main">
                <a:gradFill rotWithShape="1">
                  <a:gsLst>
                    <a:gs pos="0">
                      <a:srgbClr val="CFB787"/>
                    </a:gs>
                    <a:gs pos="100000">
                      <a:srgbClr val="CFB787">
                        <a:gamma/>
                        <a:shade val="46275"/>
                        <a:invGamma/>
                      </a:srgbClr>
                    </a:gs>
                  </a:gsLst>
                  <a:lin ang="27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3500000" sx="75000" sy="75000" algn="tl" rotWithShape="0">
                    <a:srgbClr val="808080">
                      <a:alpha val="50000"/>
                    </a:srgbClr>
                  </a:outerShdw>
                </a:effectLst>
              </a14:hiddenEffects>
            </a:ext>
          </a:extLst>
        </p:spPr>
        <p:txBody>
          <a:bodyPr wrap="none" lIns="108850" tIns="98565" rIns="108850" bIns="98565">
            <a:spAutoFit/>
          </a:bodyPr>
          <a:lstStyle>
            <a:lvl1pPr marL="292100" indent="-2921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Clr>
                <a:srgbClr val="0000CC"/>
              </a:buClr>
              <a:buSzPct val="75000"/>
              <a:buFont typeface="Wingdings" panose="05000000000000000000" pitchFamily="2" charset="2"/>
              <a:buNone/>
              <a:defRPr/>
            </a:pPr>
            <a:endParaRPr lang="zh-CN" altLang="en-US" sz="1900">
              <a:effectLst>
                <a:outerShdw blurRad="38100" dist="38100" dir="2700000" algn="tl">
                  <a:srgbClr val="C0C0C0"/>
                </a:outerShdw>
              </a:effectLst>
            </a:endParaRPr>
          </a:p>
        </p:txBody>
      </p:sp>
      <p:sp>
        <p:nvSpPr>
          <p:cNvPr id="19459" name="Rectangle 3"/>
          <p:cNvSpPr>
            <a:spLocks noChangeArrowheads="1"/>
          </p:cNvSpPr>
          <p:nvPr/>
        </p:nvSpPr>
        <p:spPr bwMode="auto">
          <a:xfrm>
            <a:off x="3214799" y="2134094"/>
            <a:ext cx="7007370" cy="1509670"/>
          </a:xfrm>
          <a:prstGeom prst="rect">
            <a:avLst/>
          </a:prstGeom>
          <a:noFill/>
          <a:ln>
            <a:noFill/>
          </a:ln>
          <a:effectLst/>
          <a:extLst>
            <a:ext uri="{909E8E84-426E-40DD-AFC4-6F175D3DCCD1}">
              <a14:hiddenFill xmlns:a14="http://schemas.microsoft.com/office/drawing/2010/main">
                <a:gradFill rotWithShape="1">
                  <a:gsLst>
                    <a:gs pos="0">
                      <a:srgbClr val="CFB787"/>
                    </a:gs>
                    <a:gs pos="100000">
                      <a:srgbClr val="CFB787">
                        <a:gamma/>
                        <a:shade val="46275"/>
                        <a:invGamma/>
                      </a:srgbClr>
                    </a:gs>
                  </a:gsLst>
                  <a:lin ang="27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3500000" sx="75000" sy="75000" algn="tl" rotWithShape="0">
                    <a:srgbClr val="808080">
                      <a:alpha val="50000"/>
                    </a:srgbClr>
                  </a:outerShdw>
                </a:effectLst>
              </a14:hiddenEffects>
            </a:ext>
          </a:extLst>
        </p:spPr>
        <p:txBody>
          <a:bodyPr lIns="108850" tIns="98565" rIns="108850" bIns="98565">
            <a:spAutoFit/>
          </a:bodyPr>
          <a:lstStyle/>
          <a:p>
            <a:pPr marL="544195" indent="-544195">
              <a:lnSpc>
                <a:spcPct val="150000"/>
              </a:lnSpc>
              <a:buClr>
                <a:srgbClr val="0000CC"/>
              </a:buClr>
              <a:buSzPct val="75000"/>
              <a:defRPr/>
            </a:pPr>
            <a:r>
              <a:rPr lang="en-US" sz="6400" dirty="0">
                <a:solidFill>
                  <a:srgbClr val="1772BF"/>
                </a:solidFill>
                <a:effectLst>
                  <a:outerShdw blurRad="38100" dist="38100" dir="2700000" algn="tl">
                    <a:srgbClr val="C0C0C0"/>
                  </a:outerShdw>
                </a:effectLst>
                <a:latin typeface="宋体" panose="02010600030101010101" pitchFamily="2" charset="-122"/>
              </a:rPr>
              <a:t>MySQL</a:t>
            </a:r>
            <a:r>
              <a:rPr lang="zh-CN" altLang="en-US" sz="6400" dirty="0">
                <a:solidFill>
                  <a:srgbClr val="1772BF"/>
                </a:solidFill>
                <a:effectLst>
                  <a:outerShdw blurRad="38100" dist="38100" dir="2700000" algn="tl">
                    <a:srgbClr val="C0C0C0"/>
                  </a:outerShdw>
                </a:effectLst>
                <a:latin typeface="宋体" panose="02010600030101010101" pitchFamily="2" charset="-122"/>
              </a:rPr>
              <a:t>开发规范</a:t>
            </a:r>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77361" y="6016317"/>
            <a:ext cx="1574595" cy="6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2915437" y="2057877"/>
            <a:ext cx="219890" cy="491443"/>
          </a:xfrm>
          <a:prstGeom prst="rect">
            <a:avLst/>
          </a:prstGeom>
          <a:noFill/>
          <a:ln>
            <a:noFill/>
          </a:ln>
          <a:effectLst/>
          <a:extLst>
            <a:ext uri="{909E8E84-426E-40DD-AFC4-6F175D3DCCD1}">
              <a14:hiddenFill xmlns:a14="http://schemas.microsoft.com/office/drawing/2010/main">
                <a:gradFill rotWithShape="1">
                  <a:gsLst>
                    <a:gs pos="0">
                      <a:srgbClr val="CFB787"/>
                    </a:gs>
                    <a:gs pos="100000">
                      <a:srgbClr val="CFB787">
                        <a:gamma/>
                        <a:shade val="46275"/>
                        <a:invGamma/>
                      </a:srgbClr>
                    </a:gs>
                  </a:gsLst>
                  <a:lin ang="27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3500000" sx="75000" sy="75000" algn="tl" rotWithShape="0">
                    <a:srgbClr val="808080">
                      <a:alpha val="50000"/>
                    </a:srgbClr>
                  </a:outerShdw>
                </a:effectLst>
              </a14:hiddenEffects>
            </a:ext>
          </a:extLst>
        </p:spPr>
        <p:txBody>
          <a:bodyPr wrap="none" lIns="108850" tIns="98565" rIns="108850" bIns="98565">
            <a:spAutoFit/>
          </a:bodyPr>
          <a:lstStyle>
            <a:lvl1pPr marL="292100" indent="-2921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Clr>
                <a:srgbClr val="0000CC"/>
              </a:buClr>
              <a:buSzPct val="75000"/>
              <a:buFont typeface="Wingdings" panose="05000000000000000000" pitchFamily="2" charset="2"/>
              <a:buNone/>
              <a:defRPr/>
            </a:pPr>
            <a:endParaRPr lang="zh-CN" altLang="en-US" sz="1900">
              <a:solidFill>
                <a:schemeClr val="accent1"/>
              </a:solidFill>
              <a:effectLst>
                <a:outerShdw blurRad="38100" dist="38100" dir="2700000" algn="tl">
                  <a:srgbClr val="C0C0C0"/>
                </a:outerShdw>
              </a:effectLst>
            </a:endParaRPr>
          </a:p>
        </p:txBody>
      </p:sp>
      <p:sp>
        <p:nvSpPr>
          <p:cNvPr id="4099" name="Rectangle 3"/>
          <p:cNvSpPr>
            <a:spLocks noChangeArrowheads="1"/>
          </p:cNvSpPr>
          <p:nvPr/>
        </p:nvSpPr>
        <p:spPr bwMode="auto">
          <a:xfrm>
            <a:off x="2734378" y="1484657"/>
            <a:ext cx="6336475" cy="5161952"/>
          </a:xfrm>
          <a:prstGeom prst="rect">
            <a:avLst/>
          </a:prstGeom>
          <a:noFill/>
          <a:ln>
            <a:noFill/>
          </a:ln>
          <a:effectLst/>
          <a:extLst>
            <a:ext uri="{909E8E84-426E-40DD-AFC4-6F175D3DCCD1}">
              <a14:hiddenFill xmlns:a14="http://schemas.microsoft.com/office/drawing/2010/main">
                <a:gradFill rotWithShape="1">
                  <a:gsLst>
                    <a:gs pos="0">
                      <a:srgbClr val="CFB787"/>
                    </a:gs>
                    <a:gs pos="100000">
                      <a:srgbClr val="CFB787">
                        <a:gamma/>
                        <a:shade val="46275"/>
                        <a:invGamma/>
                      </a:srgbClr>
                    </a:gs>
                  </a:gsLst>
                  <a:lin ang="27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3500000" sx="75000" sy="75000" algn="tl" rotWithShape="0">
                    <a:srgbClr val="808080">
                      <a:alpha val="50000"/>
                    </a:srgbClr>
                  </a:outerShdw>
                </a:effectLst>
              </a14:hiddenEffects>
            </a:ext>
          </a:extLst>
        </p:spPr>
        <p:txBody>
          <a:bodyPr lIns="108850" tIns="98565" rIns="108850" bIns="98565">
            <a:spAutoFit/>
          </a:bodyPr>
          <a:lstStyle/>
          <a:p>
            <a:pPr marL="544195" indent="-544195">
              <a:lnSpc>
                <a:spcPct val="150000"/>
              </a:lnSpc>
              <a:buClr>
                <a:srgbClr val="0000CC"/>
              </a:buClr>
              <a:buSzPct val="75000"/>
              <a:buFont typeface="Wingdings" panose="05000000000000000000" pitchFamily="2" charset="2"/>
              <a:buChar char="l"/>
              <a:defRPr/>
            </a:pPr>
            <a:r>
              <a:rPr lang="zh-CN" altLang="en-US" sz="4300" dirty="0">
                <a:solidFill>
                  <a:srgbClr val="1772BF"/>
                </a:solidFill>
                <a:effectLst>
                  <a:outerShdw blurRad="38100" dist="38100" dir="2700000" algn="tl">
                    <a:srgbClr val="C0C0C0"/>
                  </a:outerShdw>
                </a:effectLst>
                <a:latin typeface="宋体" panose="02010600030101010101" pitchFamily="2" charset="-122"/>
              </a:rPr>
              <a:t>命名规范</a:t>
            </a:r>
          </a:p>
          <a:p>
            <a:pPr marL="544195" indent="-544195">
              <a:lnSpc>
                <a:spcPct val="150000"/>
              </a:lnSpc>
              <a:buClr>
                <a:srgbClr val="0000CC"/>
              </a:buClr>
              <a:buSzPct val="75000"/>
              <a:buFont typeface="Wingdings" panose="05000000000000000000" pitchFamily="2" charset="2"/>
              <a:buChar char="l"/>
              <a:defRPr/>
            </a:pPr>
            <a:r>
              <a:rPr lang="zh-CN" altLang="en-US" sz="4300" dirty="0">
                <a:solidFill>
                  <a:srgbClr val="1772BF"/>
                </a:solidFill>
                <a:effectLst>
                  <a:outerShdw blurRad="38100" dist="38100" dir="2700000" algn="tl">
                    <a:srgbClr val="C0C0C0"/>
                  </a:outerShdw>
                </a:effectLst>
                <a:latin typeface="宋体" panose="02010600030101010101" pitchFamily="2" charset="-122"/>
              </a:rPr>
              <a:t>库表基础规范</a:t>
            </a:r>
          </a:p>
          <a:p>
            <a:pPr marL="544195" indent="-544195">
              <a:lnSpc>
                <a:spcPct val="150000"/>
              </a:lnSpc>
              <a:buClr>
                <a:srgbClr val="0000CC"/>
              </a:buClr>
              <a:buSzPct val="75000"/>
              <a:buFont typeface="Wingdings" panose="05000000000000000000" pitchFamily="2" charset="2"/>
              <a:buChar char="l"/>
              <a:defRPr/>
            </a:pPr>
            <a:r>
              <a:rPr lang="zh-CN" altLang="en-US" sz="4300" dirty="0">
                <a:solidFill>
                  <a:srgbClr val="1772BF"/>
                </a:solidFill>
                <a:effectLst>
                  <a:outerShdw blurRad="38100" dist="38100" dir="2700000" algn="tl">
                    <a:srgbClr val="C0C0C0"/>
                  </a:outerShdw>
                </a:effectLst>
                <a:latin typeface="宋体" panose="02010600030101010101" pitchFamily="2" charset="-122"/>
              </a:rPr>
              <a:t>字段规范</a:t>
            </a:r>
          </a:p>
          <a:p>
            <a:pPr marL="544195" indent="-544195">
              <a:lnSpc>
                <a:spcPct val="150000"/>
              </a:lnSpc>
              <a:buClr>
                <a:srgbClr val="0000CC"/>
              </a:buClr>
              <a:buSzPct val="75000"/>
              <a:buFont typeface="Wingdings" panose="05000000000000000000" pitchFamily="2" charset="2"/>
              <a:buChar char="l"/>
              <a:defRPr/>
            </a:pPr>
            <a:r>
              <a:rPr lang="zh-CN" altLang="en-US" sz="4300" dirty="0">
                <a:solidFill>
                  <a:srgbClr val="1772BF"/>
                </a:solidFill>
                <a:effectLst>
                  <a:outerShdw blurRad="38100" dist="38100" dir="2700000" algn="tl">
                    <a:srgbClr val="C0C0C0"/>
                  </a:outerShdw>
                </a:effectLst>
                <a:latin typeface="宋体" panose="02010600030101010101" pitchFamily="2" charset="-122"/>
              </a:rPr>
              <a:t>索引规范</a:t>
            </a:r>
            <a:endParaRPr lang="en-US" altLang="zh-CN" sz="4300" dirty="0">
              <a:solidFill>
                <a:srgbClr val="1772BF"/>
              </a:solidFill>
              <a:effectLst>
                <a:outerShdw blurRad="38100" dist="38100" dir="2700000" algn="tl">
                  <a:srgbClr val="C0C0C0"/>
                </a:outerShdw>
              </a:effectLst>
              <a:latin typeface="宋体" panose="02010600030101010101" pitchFamily="2" charset="-122"/>
            </a:endParaRPr>
          </a:p>
          <a:p>
            <a:pPr marL="544195" indent="-544195">
              <a:lnSpc>
                <a:spcPct val="150000"/>
              </a:lnSpc>
              <a:buClr>
                <a:srgbClr val="0000CC"/>
              </a:buClr>
              <a:buSzPct val="75000"/>
              <a:buFont typeface="Wingdings" panose="05000000000000000000" pitchFamily="2" charset="2"/>
              <a:buChar char="l"/>
              <a:defRPr/>
            </a:pPr>
            <a:r>
              <a:rPr lang="en-US" altLang="zh-CN" sz="4300" dirty="0">
                <a:solidFill>
                  <a:srgbClr val="1772BF"/>
                </a:solidFill>
                <a:effectLst>
                  <a:outerShdw blurRad="38100" dist="38100" dir="2700000" algn="tl">
                    <a:srgbClr val="C0C0C0"/>
                  </a:outerShdw>
                </a:effectLst>
                <a:latin typeface="宋体" panose="02010600030101010101" pitchFamily="2" charset="-122"/>
              </a:rPr>
              <a:t>SQL</a:t>
            </a:r>
            <a:r>
              <a:rPr lang="zh-CN" altLang="en-US" sz="4300" dirty="0">
                <a:solidFill>
                  <a:srgbClr val="1772BF"/>
                </a:solidFill>
                <a:effectLst>
                  <a:outerShdw blurRad="38100" dist="38100" dir="2700000" algn="tl">
                    <a:srgbClr val="C0C0C0"/>
                  </a:outerShdw>
                </a:effectLst>
                <a:latin typeface="宋体" panose="02010600030101010101" pitchFamily="2" charset="-122"/>
              </a:rPr>
              <a:t>开发设计规范</a:t>
            </a:r>
          </a:p>
        </p:txBody>
      </p:sp>
      <p:sp>
        <p:nvSpPr>
          <p:cNvPr id="4100" name="Text Box 4"/>
          <p:cNvSpPr txBox="1">
            <a:spLocks noChangeArrowheads="1"/>
          </p:cNvSpPr>
          <p:nvPr/>
        </p:nvSpPr>
        <p:spPr bwMode="auto">
          <a:xfrm>
            <a:off x="324974" y="101957"/>
            <a:ext cx="5180926" cy="600075"/>
          </a:xfrm>
          <a:prstGeom prst="rect">
            <a:avLst/>
          </a:prstGeom>
          <a:noFill/>
          <a:ln>
            <a:no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8850" tIns="54425" rIns="108850" bIns="54425">
            <a:spAutoFit/>
          </a:bodyPr>
          <a:lstStyle/>
          <a:p>
            <a:pPr lvl="0" algn="l">
              <a:buClr>
                <a:srgbClr val="0000CC"/>
              </a:buClr>
              <a:buSzPct val="75000"/>
              <a:buFont typeface="Wingdings" panose="05000000000000000000" pitchFamily="2" charset="2"/>
              <a:defRPr/>
            </a:pPr>
            <a:r>
              <a:rPr lang="zh-CN" altLang="en-US" sz="3200" dirty="0">
                <a:solidFill>
                  <a:srgbClr val="0070C0"/>
                </a:solidFill>
                <a:latin typeface="微软雅黑" panose="020B0503020204020204" pitchFamily="34" charset="-122"/>
                <a:ea typeface="微软雅黑" panose="020B0503020204020204" pitchFamily="34" charset="-122"/>
                <a:sym typeface="+mn-ea"/>
              </a:rPr>
              <a:t>目录索引</a:t>
            </a:r>
          </a:p>
        </p:txBody>
      </p:sp>
      <p:pic>
        <p:nvPicPr>
          <p:cNvPr id="614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85937" y="5998759"/>
            <a:ext cx="1574595" cy="6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914282" y="1143265"/>
            <a:ext cx="10366084" cy="591470"/>
          </a:xfrm>
          <a:prstGeom prst="rect">
            <a:avLst/>
          </a:prstGeom>
          <a:noFill/>
          <a:ln>
            <a:noFill/>
          </a:ln>
          <a:effectLst/>
          <a:extLst>
            <a:ext uri="{909E8E84-426E-40DD-AFC4-6F175D3DCCD1}">
              <a14:hiddenFill xmlns:a14="http://schemas.microsoft.com/office/drawing/2010/main">
                <a:gradFill rotWithShape="1">
                  <a:gsLst>
                    <a:gs pos="0">
                      <a:srgbClr val="CFB787"/>
                    </a:gs>
                    <a:gs pos="100000">
                      <a:srgbClr val="CFB787">
                        <a:gamma/>
                        <a:shade val="46275"/>
                        <a:invGamma/>
                      </a:srgbClr>
                    </a:gs>
                  </a:gsLst>
                  <a:lin ang="27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3500000" sx="75000" sy="75000" algn="tl" rotWithShape="0">
                    <a:srgbClr val="808080">
                      <a:alpha val="50000"/>
                    </a:srgbClr>
                  </a:outerShdw>
                </a:effectLst>
              </a14:hiddenEffects>
            </a:ext>
          </a:extLst>
        </p:spPr>
        <p:txBody>
          <a:bodyPr lIns="108850" tIns="98565" rIns="108850" bIns="98565">
            <a:spAutoFit/>
          </a:bodyPr>
          <a:lstStyle/>
          <a:p>
            <a:pPr marL="544195" indent="-544195">
              <a:lnSpc>
                <a:spcPct val="150000"/>
              </a:lnSpc>
              <a:buClr>
                <a:srgbClr val="0000CC"/>
              </a:buClr>
              <a:buSzPct val="75000"/>
              <a:buFont typeface="Wingdings" panose="05000000000000000000" pitchFamily="2" charset="2"/>
              <a:buChar char="l"/>
              <a:defRPr/>
            </a:pPr>
            <a:endParaRPr lang="zh-CN" altLang="en-US" sz="1700">
              <a:effectLst>
                <a:outerShdw blurRad="38100" dist="38100" dir="2700000" algn="tl">
                  <a:srgbClr val="C0C0C0"/>
                </a:outerShdw>
              </a:effectLst>
              <a:latin typeface="宋体" panose="02010600030101010101" pitchFamily="2" charset="-122"/>
            </a:endParaRPr>
          </a:p>
        </p:txBody>
      </p:sp>
      <p:sp>
        <p:nvSpPr>
          <p:cNvPr id="6147" name="Text Box 3"/>
          <p:cNvSpPr txBox="1">
            <a:spLocks noChangeArrowheads="1"/>
          </p:cNvSpPr>
          <p:nvPr/>
        </p:nvSpPr>
        <p:spPr bwMode="auto">
          <a:xfrm>
            <a:off x="334391" y="58209"/>
            <a:ext cx="4458990" cy="600075"/>
          </a:xfrm>
          <a:prstGeom prst="rect">
            <a:avLst/>
          </a:prstGeom>
          <a:noFill/>
          <a:ln>
            <a:no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8850" tIns="54425" rIns="108850" bIns="54425">
            <a:spAutoFit/>
          </a:bodyPr>
          <a:lstStyle/>
          <a:p>
            <a:pPr lvl="0" algn="l">
              <a:buClr>
                <a:srgbClr val="0000CC"/>
              </a:buClr>
              <a:buSzPct val="75000"/>
              <a:buFont typeface="Wingdings" panose="05000000000000000000" pitchFamily="2" charset="2"/>
              <a:defRPr/>
            </a:pPr>
            <a:r>
              <a:rPr lang="zh-CN" altLang="en-US" sz="3200" dirty="0">
                <a:solidFill>
                  <a:srgbClr val="0070C0"/>
                </a:solidFill>
                <a:latin typeface="微软雅黑" panose="020B0503020204020204" pitchFamily="34" charset="-122"/>
                <a:ea typeface="微软雅黑" panose="020B0503020204020204" pitchFamily="34" charset="-122"/>
                <a:sym typeface="+mn-ea"/>
              </a:rPr>
              <a:t>一.MySQL命名规范</a:t>
            </a:r>
          </a:p>
        </p:txBody>
      </p:sp>
      <p:pic>
        <p:nvPicPr>
          <p:cNvPr id="717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93068" y="6080889"/>
            <a:ext cx="1574595" cy="6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73" name="Rectangle 8"/>
          <p:cNvSpPr>
            <a:spLocks noChangeArrowheads="1"/>
          </p:cNvSpPr>
          <p:nvPr/>
        </p:nvSpPr>
        <p:spPr bwMode="auto">
          <a:xfrm>
            <a:off x="1392585" y="1091829"/>
            <a:ext cx="9447570" cy="4537786"/>
          </a:xfrm>
          <a:prstGeom prst="rect">
            <a:avLst/>
          </a:prstGeom>
          <a:noFill/>
          <a:ln>
            <a:noFill/>
          </a:ln>
          <a:effectLst/>
        </p:spPr>
        <p:txBody>
          <a:bodyPr lIns="272040" tIns="113350" rIns="113350" bIns="113350" anchor="ctr">
            <a:spAutoFit/>
          </a:bodyPr>
          <a:lstStyle/>
          <a:p>
            <a:pPr>
              <a:tabLst>
                <a:tab pos="1088390" algn="l"/>
              </a:tabLst>
            </a:pPr>
            <a:r>
              <a:rPr lang="en-US" altLang="zh-CN" sz="1400" dirty="0">
                <a:solidFill>
                  <a:srgbClr val="1772BF"/>
                </a:solidFill>
                <a:latin typeface="Verdana" panose="020B0604030504040204" pitchFamily="34" charset="0"/>
                <a:cs typeface="Times New Roman" panose="02020603050405020304" pitchFamily="18" charset="0"/>
              </a:rPr>
              <a:t>1. </a:t>
            </a:r>
            <a:r>
              <a:rPr lang="zh-CN" altLang="zh-CN" sz="1400" dirty="0">
                <a:solidFill>
                  <a:srgbClr val="1772BF"/>
                </a:solidFill>
                <a:latin typeface="Verdana" panose="020B0604030504040204" pitchFamily="34" charset="0"/>
                <a:cs typeface="Times New Roman" panose="02020603050405020304" pitchFamily="18" charset="0"/>
              </a:rPr>
              <a:t>库名、表名、字段名必须使用小写字母，并采用下划线分割</a:t>
            </a:r>
            <a:endParaRPr lang="zh-CN" altLang="zh-CN" sz="1400" dirty="0">
              <a:solidFill>
                <a:srgbClr val="1772BF"/>
              </a:solidFill>
              <a:latin typeface="Tahoma" panose="020B0604030504040204" pitchFamily="34" charset="0"/>
              <a:cs typeface="Times New Roman" panose="02020603050405020304" pitchFamily="18" charset="0"/>
            </a:endParaRPr>
          </a:p>
          <a:p>
            <a:pPr lvl="1">
              <a:buFontTx/>
              <a:buChar char="•"/>
              <a:tabLst>
                <a:tab pos="1088390" algn="l"/>
              </a:tabLst>
            </a:pPr>
            <a:r>
              <a:rPr lang="en-US" altLang="zh-CN" sz="1400" dirty="0">
                <a:solidFill>
                  <a:srgbClr val="1772BF"/>
                </a:solidFill>
                <a:latin typeface="Verdana" panose="020B0604030504040204" pitchFamily="34" charset="0"/>
                <a:ea typeface="微软雅黑" panose="020B0503020204020204" pitchFamily="34" charset="-122"/>
                <a:cs typeface="宋体" panose="02010600030101010101" pitchFamily="2" charset="-122"/>
              </a:rPr>
              <a:t>MySQL</a:t>
            </a:r>
            <a:r>
              <a:rPr lang="zh-CN" altLang="en-US" sz="1400" dirty="0">
                <a:solidFill>
                  <a:srgbClr val="1772BF"/>
                </a:solidFill>
                <a:latin typeface="Verdana" panose="020B0604030504040204" pitchFamily="34" charset="0"/>
                <a:ea typeface="微软雅黑" panose="020B0503020204020204" pitchFamily="34" charset="-122"/>
                <a:cs typeface="宋体" panose="02010600030101010101" pitchFamily="2" charset="-122"/>
              </a:rPr>
              <a:t>有配置参数</a:t>
            </a:r>
            <a:r>
              <a:rPr lang="en-US" altLang="zh-CN" sz="1400" dirty="0" err="1">
                <a:solidFill>
                  <a:srgbClr val="1772BF"/>
                </a:solidFill>
                <a:latin typeface="Verdana" panose="020B0604030504040204" pitchFamily="34" charset="0"/>
                <a:ea typeface="微软雅黑" panose="020B0503020204020204" pitchFamily="34" charset="-122"/>
                <a:cs typeface="宋体" panose="02010600030101010101" pitchFamily="2" charset="-122"/>
              </a:rPr>
              <a:t>lower_case_table_names</a:t>
            </a:r>
            <a:r>
              <a:rPr lang="en-US" altLang="zh-CN" sz="1400" dirty="0">
                <a:solidFill>
                  <a:srgbClr val="1772BF"/>
                </a:solidFill>
                <a:latin typeface="Verdana" panose="020B0604030504040204" pitchFamily="34" charset="0"/>
                <a:ea typeface="微软雅黑" panose="020B0503020204020204" pitchFamily="34" charset="-122"/>
                <a:cs typeface="宋体" panose="02010600030101010101" pitchFamily="2" charset="-122"/>
              </a:rPr>
              <a:t>=1</a:t>
            </a:r>
            <a:r>
              <a:rPr lang="zh-CN" altLang="en-US" sz="1400" dirty="0">
                <a:solidFill>
                  <a:srgbClr val="1772BF"/>
                </a:solidFill>
                <a:latin typeface="Verdana" panose="020B0604030504040204" pitchFamily="34" charset="0"/>
                <a:ea typeface="微软雅黑" panose="020B0503020204020204" pitchFamily="34" charset="-122"/>
                <a:cs typeface="宋体" panose="02010600030101010101" pitchFamily="2" charset="-122"/>
              </a:rPr>
              <a:t>，即库表名以小写存储，大小写不敏感。如果是</a:t>
            </a:r>
            <a:r>
              <a:rPr lang="en-US" altLang="zh-CN" sz="1400" dirty="0">
                <a:solidFill>
                  <a:srgbClr val="1772BF"/>
                </a:solidFill>
                <a:latin typeface="Verdana" panose="020B0604030504040204" pitchFamily="34" charset="0"/>
                <a:ea typeface="微软雅黑" panose="020B0503020204020204" pitchFamily="34" charset="-122"/>
                <a:cs typeface="宋体" panose="02010600030101010101" pitchFamily="2" charset="-122"/>
              </a:rPr>
              <a:t>0</a:t>
            </a:r>
            <a:r>
              <a:rPr lang="zh-CN" altLang="en-US" sz="1400" dirty="0">
                <a:solidFill>
                  <a:srgbClr val="1772BF"/>
                </a:solidFill>
                <a:latin typeface="Verdana" panose="020B0604030504040204" pitchFamily="34" charset="0"/>
                <a:ea typeface="微软雅黑" panose="020B0503020204020204" pitchFamily="34" charset="-122"/>
                <a:cs typeface="宋体" panose="02010600030101010101" pitchFamily="2" charset="-122"/>
              </a:rPr>
              <a:t>，则库表名以实际情况存储，大小写敏感；如果是</a:t>
            </a:r>
            <a:r>
              <a:rPr lang="en-US" altLang="zh-CN" sz="1400" dirty="0">
                <a:solidFill>
                  <a:srgbClr val="1772BF"/>
                </a:solidFill>
                <a:latin typeface="Verdana" panose="020B0604030504040204" pitchFamily="34" charset="0"/>
                <a:ea typeface="微软雅黑" panose="020B0503020204020204" pitchFamily="34" charset="-122"/>
                <a:cs typeface="宋体" panose="02010600030101010101" pitchFamily="2" charset="-122"/>
              </a:rPr>
              <a:t>2</a:t>
            </a:r>
            <a:r>
              <a:rPr lang="zh-CN" altLang="en-US" sz="1400" dirty="0">
                <a:solidFill>
                  <a:srgbClr val="1772BF"/>
                </a:solidFill>
                <a:latin typeface="Verdana" panose="020B0604030504040204" pitchFamily="34" charset="0"/>
                <a:ea typeface="微软雅黑" panose="020B0503020204020204" pitchFamily="34" charset="-122"/>
                <a:cs typeface="宋体" panose="02010600030101010101" pitchFamily="2" charset="-122"/>
              </a:rPr>
              <a:t>，以实际情况存储，但以小写比较。</a:t>
            </a:r>
            <a:endParaRPr lang="zh-CN" altLang="en-US" sz="1400" dirty="0">
              <a:solidFill>
                <a:srgbClr val="1772BF"/>
              </a:solidFill>
              <a:ea typeface="微软雅黑" panose="020B0503020204020204" pitchFamily="34" charset="-122"/>
              <a:cs typeface="宋体" panose="02010600030101010101" pitchFamily="2" charset="-122"/>
            </a:endParaRPr>
          </a:p>
          <a:p>
            <a:pPr lvl="1">
              <a:buFontTx/>
              <a:buChar char="•"/>
              <a:tabLst>
                <a:tab pos="1088390" algn="l"/>
              </a:tabLst>
            </a:pPr>
            <a:r>
              <a:rPr lang="zh-CN" altLang="en-US" sz="1400" dirty="0">
                <a:solidFill>
                  <a:srgbClr val="1772BF"/>
                </a:solidFill>
                <a:latin typeface="Verdana" panose="020B0604030504040204" pitchFamily="34" charset="0"/>
                <a:ea typeface="微软雅黑" panose="020B0503020204020204" pitchFamily="34" charset="-122"/>
              </a:rPr>
              <a:t>如果大小写混合使用，可能存在</a:t>
            </a:r>
            <a:r>
              <a:rPr lang="en-US" altLang="zh-CN" sz="1400" dirty="0" err="1">
                <a:solidFill>
                  <a:srgbClr val="1772BF"/>
                </a:solidFill>
                <a:latin typeface="Verdana" panose="020B0604030504040204" pitchFamily="34" charset="0"/>
                <a:ea typeface="微软雅黑" panose="020B0503020204020204" pitchFamily="34" charset="-122"/>
              </a:rPr>
              <a:t>abc</a:t>
            </a:r>
            <a:r>
              <a:rPr lang="zh-CN" altLang="en-US" sz="1400" dirty="0">
                <a:solidFill>
                  <a:srgbClr val="1772BF"/>
                </a:solidFill>
                <a:latin typeface="Verdana" panose="020B0604030504040204" pitchFamily="34" charset="0"/>
                <a:ea typeface="微软雅黑" panose="020B0503020204020204" pitchFamily="34" charset="-122"/>
              </a:rPr>
              <a:t>，</a:t>
            </a:r>
            <a:r>
              <a:rPr lang="en-US" altLang="zh-CN" sz="1400" dirty="0" err="1">
                <a:solidFill>
                  <a:srgbClr val="1772BF"/>
                </a:solidFill>
                <a:latin typeface="Verdana" panose="020B0604030504040204" pitchFamily="34" charset="0"/>
                <a:ea typeface="微软雅黑" panose="020B0503020204020204" pitchFamily="34" charset="-122"/>
              </a:rPr>
              <a:t>Abc</a:t>
            </a:r>
            <a:r>
              <a:rPr lang="zh-CN" altLang="en-US" sz="1400" dirty="0">
                <a:solidFill>
                  <a:srgbClr val="1772BF"/>
                </a:solidFill>
                <a:latin typeface="Verdana" panose="020B0604030504040204" pitchFamily="34" charset="0"/>
                <a:ea typeface="微软雅黑" panose="020B0503020204020204" pitchFamily="34" charset="-122"/>
              </a:rPr>
              <a:t>，</a:t>
            </a:r>
            <a:r>
              <a:rPr lang="en-US" altLang="zh-CN" sz="1400" dirty="0">
                <a:solidFill>
                  <a:srgbClr val="1772BF"/>
                </a:solidFill>
                <a:latin typeface="Verdana" panose="020B0604030504040204" pitchFamily="34" charset="0"/>
                <a:ea typeface="微软雅黑" panose="020B0503020204020204" pitchFamily="34" charset="-122"/>
              </a:rPr>
              <a:t>ABC</a:t>
            </a:r>
            <a:r>
              <a:rPr lang="zh-CN" altLang="en-US" sz="1400" dirty="0">
                <a:solidFill>
                  <a:srgbClr val="1772BF"/>
                </a:solidFill>
                <a:latin typeface="Verdana" panose="020B0604030504040204" pitchFamily="34" charset="0"/>
                <a:ea typeface="微软雅黑" panose="020B0503020204020204" pitchFamily="34" charset="-122"/>
              </a:rPr>
              <a:t>等多个表共存，容易导致混乱。</a:t>
            </a:r>
            <a:endParaRPr lang="zh-CN" altLang="en-US" sz="1400" dirty="0">
              <a:solidFill>
                <a:srgbClr val="1772BF"/>
              </a:solidFill>
              <a:ea typeface="微软雅黑" panose="020B0503020204020204" pitchFamily="34" charset="-122"/>
            </a:endParaRPr>
          </a:p>
          <a:p>
            <a:pPr lvl="1">
              <a:buFontTx/>
              <a:buChar char="•"/>
              <a:tabLst>
                <a:tab pos="1088390" algn="l"/>
              </a:tabLst>
            </a:pPr>
            <a:r>
              <a:rPr lang="zh-CN" altLang="en-US" sz="1400" dirty="0">
                <a:solidFill>
                  <a:srgbClr val="1772BF"/>
                </a:solidFill>
                <a:latin typeface="Verdana" panose="020B0604030504040204" pitchFamily="34" charset="0"/>
                <a:ea typeface="微软雅黑" panose="020B0503020204020204" pitchFamily="34" charset="-122"/>
              </a:rPr>
              <a:t>字段名显示区分大小写，但实际使</a:t>
            </a:r>
            <a:r>
              <a:rPr lang="zh-CN" altLang="en-US" sz="1400" dirty="0">
                <a:solidFill>
                  <a:srgbClr val="1772BF"/>
                </a:solidFill>
                <a:latin typeface="Tahoma" panose="020B0604030504040204" pitchFamily="34" charset="0"/>
                <a:ea typeface="Meiryo" pitchFamily="34" charset="-128"/>
                <a:cs typeface="Meiryo" pitchFamily="34" charset="-128"/>
              </a:rPr>
              <a:t>⽤</a:t>
            </a:r>
            <a:r>
              <a:rPr lang="zh-CN" altLang="en-US" sz="1400" dirty="0">
                <a:solidFill>
                  <a:srgbClr val="1772BF"/>
                </a:solidFill>
                <a:latin typeface="Tahoma" panose="020B0604030504040204" pitchFamily="34" charset="0"/>
                <a:ea typeface="微软雅黑" panose="020B0503020204020204" pitchFamily="34" charset="-122"/>
              </a:rPr>
              <a:t>时不区分，即不可以建立两个名字一样但大小写不一样的字段。</a:t>
            </a:r>
            <a:endParaRPr lang="zh-CN" altLang="en-US" sz="1400" dirty="0">
              <a:solidFill>
                <a:srgbClr val="1772BF"/>
              </a:solidFill>
            </a:endParaRPr>
          </a:p>
          <a:p>
            <a:pPr lvl="1">
              <a:buFontTx/>
              <a:buChar char="•"/>
              <a:tabLst>
                <a:tab pos="1088390" algn="l"/>
              </a:tabLst>
            </a:pPr>
            <a:r>
              <a:rPr lang="zh-CN" altLang="en-US" sz="1400" dirty="0">
                <a:solidFill>
                  <a:srgbClr val="1772BF"/>
                </a:solidFill>
                <a:latin typeface="Verdana" panose="020B0604030504040204" pitchFamily="34" charset="0"/>
                <a:ea typeface="微软雅黑" panose="020B0503020204020204" pitchFamily="34" charset="-122"/>
              </a:rPr>
              <a:t>为了统一规范， 库名、表名、字段名使用小写字母。</a:t>
            </a:r>
            <a:endParaRPr lang="en-US" altLang="zh-CN" sz="1400" dirty="0">
              <a:solidFill>
                <a:srgbClr val="1772BF"/>
              </a:solidFill>
              <a:latin typeface="Verdana" panose="020B0604030504040204" pitchFamily="34" charset="0"/>
              <a:ea typeface="微软雅黑" panose="020B0503020204020204" pitchFamily="34" charset="-122"/>
            </a:endParaRPr>
          </a:p>
          <a:p>
            <a:pPr lvl="1">
              <a:buFontTx/>
              <a:buChar char="•"/>
              <a:tabLst>
                <a:tab pos="1088390" algn="l"/>
              </a:tabLst>
            </a:pPr>
            <a:endParaRPr lang="zh-CN" altLang="en-US" sz="1400" dirty="0">
              <a:solidFill>
                <a:srgbClr val="1772BF"/>
              </a:solidFill>
            </a:endParaRPr>
          </a:p>
          <a:p>
            <a:pPr>
              <a:tabLst>
                <a:tab pos="1088390" algn="l"/>
              </a:tabLst>
            </a:pPr>
            <a:r>
              <a:rPr lang="en-US" altLang="zh-CN" sz="1400" dirty="0">
                <a:solidFill>
                  <a:srgbClr val="1772BF"/>
                </a:solidFill>
                <a:latin typeface="Verdana" panose="020B0604030504040204" pitchFamily="34" charset="0"/>
                <a:cs typeface="Times New Roman" panose="02020603050405020304" pitchFamily="18" charset="0"/>
              </a:rPr>
              <a:t>2. </a:t>
            </a:r>
            <a:r>
              <a:rPr lang="zh-CN" altLang="en-US" sz="1400" dirty="0">
                <a:solidFill>
                  <a:srgbClr val="1772BF"/>
                </a:solidFill>
                <a:latin typeface="Verdana" panose="020B0604030504040204" pitchFamily="34" charset="0"/>
                <a:cs typeface="Times New Roman" panose="02020603050405020304" pitchFamily="18" charset="0"/>
              </a:rPr>
              <a:t>库名</a:t>
            </a:r>
            <a:r>
              <a:rPr lang="zh-CN" altLang="zh-CN" sz="1400" dirty="0">
                <a:solidFill>
                  <a:srgbClr val="1772BF"/>
                </a:solidFill>
              </a:rPr>
              <a:t>采用</a:t>
            </a:r>
            <a:r>
              <a:rPr lang="en-US" altLang="zh-CN" sz="1400" dirty="0">
                <a:solidFill>
                  <a:srgbClr val="1772BF"/>
                </a:solidFill>
              </a:rPr>
              <a:t>26</a:t>
            </a:r>
            <a:r>
              <a:rPr lang="zh-CN" altLang="zh-CN" sz="1400" dirty="0">
                <a:solidFill>
                  <a:srgbClr val="1772BF"/>
                </a:solidFill>
              </a:rPr>
              <a:t>个英文字母</a:t>
            </a:r>
            <a:r>
              <a:rPr lang="en-US" altLang="zh-CN" sz="1400" dirty="0">
                <a:solidFill>
                  <a:srgbClr val="1772BF"/>
                </a:solidFill>
              </a:rPr>
              <a:t>(</a:t>
            </a:r>
            <a:r>
              <a:rPr lang="zh-CN" altLang="zh-CN" sz="1400" dirty="0">
                <a:solidFill>
                  <a:srgbClr val="1772BF"/>
                </a:solidFill>
              </a:rPr>
              <a:t>区分大小写</a:t>
            </a:r>
            <a:r>
              <a:rPr lang="en-US" altLang="zh-CN" sz="1400" dirty="0">
                <a:solidFill>
                  <a:srgbClr val="1772BF"/>
                </a:solidFill>
              </a:rPr>
              <a:t>)</a:t>
            </a:r>
            <a:r>
              <a:rPr lang="zh-CN" altLang="zh-CN" sz="1400" dirty="0">
                <a:solidFill>
                  <a:srgbClr val="1772BF"/>
                </a:solidFill>
              </a:rPr>
              <a:t>和</a:t>
            </a:r>
            <a:r>
              <a:rPr lang="en-US" altLang="zh-CN" sz="1400" dirty="0">
                <a:solidFill>
                  <a:srgbClr val="1772BF"/>
                </a:solidFill>
              </a:rPr>
              <a:t>0-9</a:t>
            </a:r>
            <a:r>
              <a:rPr lang="zh-CN" altLang="zh-CN" sz="1400" dirty="0">
                <a:solidFill>
                  <a:srgbClr val="1772BF"/>
                </a:solidFill>
              </a:rPr>
              <a:t>的自然数</a:t>
            </a:r>
            <a:r>
              <a:rPr lang="en-US" altLang="zh-CN" sz="1400" dirty="0">
                <a:solidFill>
                  <a:srgbClr val="1772BF"/>
                </a:solidFill>
              </a:rPr>
              <a:t>(</a:t>
            </a:r>
            <a:r>
              <a:rPr lang="zh-CN" altLang="zh-CN" sz="1400" dirty="0">
                <a:solidFill>
                  <a:srgbClr val="1772BF"/>
                </a:solidFill>
              </a:rPr>
              <a:t>经常不需要</a:t>
            </a:r>
            <a:r>
              <a:rPr lang="en-US" altLang="zh-CN" sz="1400" dirty="0">
                <a:solidFill>
                  <a:srgbClr val="1772BF"/>
                </a:solidFill>
              </a:rPr>
              <a:t>)</a:t>
            </a:r>
            <a:r>
              <a:rPr lang="zh-CN" altLang="zh-CN" sz="1400" dirty="0">
                <a:solidFill>
                  <a:srgbClr val="1772BF"/>
                </a:solidFill>
              </a:rPr>
              <a:t>加上下划线</a:t>
            </a:r>
            <a:r>
              <a:rPr lang="en-US" altLang="zh-CN" sz="1400" dirty="0">
                <a:solidFill>
                  <a:srgbClr val="1772BF"/>
                </a:solidFill>
              </a:rPr>
              <a:t>'_'</a:t>
            </a:r>
            <a:r>
              <a:rPr lang="zh-CN" altLang="zh-CN" sz="1400" dirty="0">
                <a:solidFill>
                  <a:srgbClr val="1772BF"/>
                </a:solidFill>
              </a:rPr>
              <a:t>组成</a:t>
            </a:r>
            <a:r>
              <a:rPr lang="en-US" altLang="zh-CN" sz="1400" dirty="0">
                <a:solidFill>
                  <a:srgbClr val="1772BF"/>
                </a:solidFill>
              </a:rPr>
              <a:t>;</a:t>
            </a:r>
            <a:endParaRPr lang="zh-CN" altLang="zh-CN" sz="1400" dirty="0">
              <a:solidFill>
                <a:srgbClr val="1772BF"/>
              </a:solidFill>
            </a:endParaRPr>
          </a:p>
          <a:p>
            <a:pPr>
              <a:tabLst>
                <a:tab pos="1088390" algn="l"/>
              </a:tabLst>
            </a:pPr>
            <a:r>
              <a:rPr lang="en-US" altLang="zh-CN" sz="1400" dirty="0">
                <a:solidFill>
                  <a:srgbClr val="1772BF"/>
                </a:solidFill>
              </a:rPr>
              <a:t>        </a:t>
            </a:r>
            <a:r>
              <a:rPr lang="zh-CN" altLang="zh-CN" sz="1400" dirty="0">
                <a:solidFill>
                  <a:srgbClr val="1772BF"/>
                </a:solidFill>
              </a:rPr>
              <a:t>命名简洁明确</a:t>
            </a:r>
            <a:r>
              <a:rPr lang="en-US" altLang="zh-CN" sz="1400" dirty="0">
                <a:solidFill>
                  <a:srgbClr val="1772BF"/>
                </a:solidFill>
              </a:rPr>
              <a:t>(</a:t>
            </a:r>
            <a:r>
              <a:rPr lang="zh-CN" altLang="zh-CN" sz="1400" dirty="0">
                <a:solidFill>
                  <a:srgbClr val="1772BF"/>
                </a:solidFill>
              </a:rPr>
              <a:t>长度不能超过</a:t>
            </a:r>
            <a:r>
              <a:rPr lang="en-US" altLang="zh-CN" sz="1400" dirty="0">
                <a:solidFill>
                  <a:srgbClr val="1772BF"/>
                </a:solidFill>
              </a:rPr>
              <a:t>30</a:t>
            </a:r>
            <a:r>
              <a:rPr lang="zh-CN" altLang="zh-CN" sz="1400" dirty="0">
                <a:solidFill>
                  <a:srgbClr val="1772BF"/>
                </a:solidFill>
              </a:rPr>
              <a:t>个字符</a:t>
            </a:r>
            <a:r>
              <a:rPr lang="en-US" altLang="zh-CN" sz="1400" dirty="0">
                <a:solidFill>
                  <a:srgbClr val="1772BF"/>
                </a:solidFill>
              </a:rPr>
              <a:t>);</a:t>
            </a:r>
            <a:endParaRPr lang="zh-CN" altLang="zh-CN" sz="1400" dirty="0">
              <a:solidFill>
                <a:srgbClr val="1772BF"/>
              </a:solidFill>
            </a:endParaRPr>
          </a:p>
          <a:p>
            <a:pPr>
              <a:tabLst>
                <a:tab pos="1088390" algn="l"/>
              </a:tabLst>
            </a:pPr>
            <a:r>
              <a:rPr lang="en-US" altLang="zh-CN" sz="1400" dirty="0">
                <a:solidFill>
                  <a:srgbClr val="1772BF"/>
                </a:solidFill>
              </a:rPr>
              <a:t>        </a:t>
            </a:r>
            <a:r>
              <a:rPr lang="zh-CN" altLang="zh-CN" sz="1400" dirty="0">
                <a:solidFill>
                  <a:srgbClr val="1772BF"/>
                </a:solidFill>
              </a:rPr>
              <a:t>例如：</a:t>
            </a:r>
            <a:r>
              <a:rPr lang="en-US" altLang="zh-CN" sz="1400" dirty="0">
                <a:solidFill>
                  <a:srgbClr val="1772BF"/>
                </a:solidFill>
              </a:rPr>
              <a:t>user, stat, log, </a:t>
            </a:r>
            <a:r>
              <a:rPr lang="zh-CN" altLang="zh-CN" sz="1400" dirty="0">
                <a:solidFill>
                  <a:srgbClr val="1772BF"/>
                </a:solidFill>
              </a:rPr>
              <a:t>也可以</a:t>
            </a:r>
            <a:r>
              <a:rPr lang="en-US" altLang="zh-CN" sz="1400" dirty="0" err="1">
                <a:solidFill>
                  <a:srgbClr val="1772BF"/>
                </a:solidFill>
              </a:rPr>
              <a:t>wifi_user</a:t>
            </a:r>
            <a:r>
              <a:rPr lang="en-US" altLang="zh-CN" sz="1400" dirty="0">
                <a:solidFill>
                  <a:srgbClr val="1772BF"/>
                </a:solidFill>
              </a:rPr>
              <a:t>, </a:t>
            </a:r>
            <a:r>
              <a:rPr lang="en-US" altLang="zh-CN" sz="1400" dirty="0" err="1">
                <a:solidFill>
                  <a:srgbClr val="1772BF"/>
                </a:solidFill>
              </a:rPr>
              <a:t>wifi_stat</a:t>
            </a:r>
            <a:r>
              <a:rPr lang="en-US" altLang="zh-CN" sz="1400" dirty="0">
                <a:solidFill>
                  <a:srgbClr val="1772BF"/>
                </a:solidFill>
              </a:rPr>
              <a:t>, </a:t>
            </a:r>
            <a:r>
              <a:rPr lang="en-US" altLang="zh-CN" sz="1400" dirty="0" err="1">
                <a:solidFill>
                  <a:srgbClr val="1772BF"/>
                </a:solidFill>
              </a:rPr>
              <a:t>wifi_log</a:t>
            </a:r>
            <a:r>
              <a:rPr lang="zh-CN" altLang="zh-CN" sz="1400" dirty="0">
                <a:solidFill>
                  <a:srgbClr val="1772BF"/>
                </a:solidFill>
              </a:rPr>
              <a:t>给数据库加个前缀</a:t>
            </a:r>
            <a:r>
              <a:rPr lang="en-US" altLang="zh-CN" sz="1400" dirty="0">
                <a:solidFill>
                  <a:srgbClr val="1772BF"/>
                </a:solidFill>
              </a:rPr>
              <a:t>;</a:t>
            </a:r>
            <a:endParaRPr lang="zh-CN" altLang="zh-CN" sz="1400" dirty="0">
              <a:solidFill>
                <a:srgbClr val="1772BF"/>
              </a:solidFill>
            </a:endParaRPr>
          </a:p>
          <a:p>
            <a:pPr>
              <a:tabLst>
                <a:tab pos="1088390" algn="l"/>
              </a:tabLst>
            </a:pPr>
            <a:r>
              <a:rPr lang="en-US" altLang="zh-CN" sz="1400" dirty="0">
                <a:solidFill>
                  <a:srgbClr val="1772BF"/>
                </a:solidFill>
              </a:rPr>
              <a:t>        </a:t>
            </a:r>
            <a:r>
              <a:rPr lang="zh-CN" altLang="zh-CN" sz="1400" dirty="0">
                <a:solidFill>
                  <a:srgbClr val="1772BF"/>
                </a:solidFill>
              </a:rPr>
              <a:t>除非是备份数据库可以加</a:t>
            </a:r>
            <a:r>
              <a:rPr lang="en-US" altLang="zh-CN" sz="1400" dirty="0">
                <a:solidFill>
                  <a:srgbClr val="1772BF"/>
                </a:solidFill>
              </a:rPr>
              <a:t>0-9</a:t>
            </a:r>
            <a:r>
              <a:rPr lang="zh-CN" altLang="zh-CN" sz="1400" dirty="0">
                <a:solidFill>
                  <a:srgbClr val="1772BF"/>
                </a:solidFill>
              </a:rPr>
              <a:t>的自然数：</a:t>
            </a:r>
            <a:r>
              <a:rPr lang="en-US" altLang="zh-CN" sz="1400" dirty="0">
                <a:solidFill>
                  <a:srgbClr val="1772BF"/>
                </a:solidFill>
              </a:rPr>
              <a:t>user_db_20191010;</a:t>
            </a:r>
            <a:r>
              <a:rPr lang="en-US" altLang="zh-CN" sz="1400" dirty="0">
                <a:solidFill>
                  <a:srgbClr val="1772BF"/>
                </a:solidFill>
                <a:latin typeface="Verdana" panose="020B0604030504040204" pitchFamily="34" charset="0"/>
                <a:ea typeface="微软雅黑" panose="020B0503020204020204" pitchFamily="34" charset="-122"/>
              </a:rPr>
              <a:t>)</a:t>
            </a:r>
          </a:p>
          <a:p>
            <a:pPr lvl="1">
              <a:buFontTx/>
              <a:buChar char="•"/>
              <a:tabLst>
                <a:tab pos="1088390" algn="l"/>
              </a:tabLst>
            </a:pPr>
            <a:endParaRPr lang="en-US" altLang="zh-CN" sz="1400" dirty="0">
              <a:solidFill>
                <a:srgbClr val="1772BF"/>
              </a:solidFill>
            </a:endParaRPr>
          </a:p>
          <a:p>
            <a:pPr>
              <a:tabLst>
                <a:tab pos="1088390" algn="l"/>
              </a:tabLst>
            </a:pPr>
            <a:r>
              <a:rPr lang="en-US" altLang="zh-CN" sz="1400" dirty="0">
                <a:solidFill>
                  <a:srgbClr val="1772BF"/>
                </a:solidFill>
                <a:latin typeface="Verdana" panose="020B0604030504040204" pitchFamily="34" charset="0"/>
                <a:cs typeface="Times New Roman" panose="02020603050405020304" pitchFamily="18" charset="0"/>
              </a:rPr>
              <a:t>3. </a:t>
            </a:r>
            <a:r>
              <a:rPr lang="zh-CN" altLang="en-US" sz="1400" dirty="0">
                <a:solidFill>
                  <a:srgbClr val="1772BF"/>
                </a:solidFill>
                <a:latin typeface="Verdana" panose="020B0604030504040204" pitchFamily="34" charset="0"/>
                <a:cs typeface="Times New Roman" panose="02020603050405020304" pitchFamily="18" charset="0"/>
              </a:rPr>
              <a:t>表名</a:t>
            </a:r>
            <a:r>
              <a:rPr lang="zh-CN" altLang="zh-CN" sz="1400" dirty="0">
                <a:solidFill>
                  <a:srgbClr val="1772BF"/>
                </a:solidFill>
              </a:rPr>
              <a:t>采用</a:t>
            </a:r>
            <a:r>
              <a:rPr lang="en-US" altLang="zh-CN" sz="1400" dirty="0">
                <a:solidFill>
                  <a:srgbClr val="1772BF"/>
                </a:solidFill>
              </a:rPr>
              <a:t>26</a:t>
            </a:r>
            <a:r>
              <a:rPr lang="zh-CN" altLang="zh-CN" sz="1400" dirty="0">
                <a:solidFill>
                  <a:srgbClr val="1772BF"/>
                </a:solidFill>
              </a:rPr>
              <a:t>个英文字母</a:t>
            </a:r>
            <a:r>
              <a:rPr lang="en-US" altLang="zh-CN" sz="1400" dirty="0">
                <a:solidFill>
                  <a:srgbClr val="1772BF"/>
                </a:solidFill>
              </a:rPr>
              <a:t>(</a:t>
            </a:r>
            <a:r>
              <a:rPr lang="zh-CN" altLang="zh-CN" sz="1400" dirty="0">
                <a:solidFill>
                  <a:srgbClr val="1772BF"/>
                </a:solidFill>
              </a:rPr>
              <a:t>区分大小写</a:t>
            </a:r>
            <a:r>
              <a:rPr lang="en-US" altLang="zh-CN" sz="1400" dirty="0">
                <a:solidFill>
                  <a:srgbClr val="1772BF"/>
                </a:solidFill>
              </a:rPr>
              <a:t>)</a:t>
            </a:r>
            <a:r>
              <a:rPr lang="zh-CN" altLang="zh-CN" sz="1400" dirty="0">
                <a:solidFill>
                  <a:srgbClr val="1772BF"/>
                </a:solidFill>
              </a:rPr>
              <a:t>和</a:t>
            </a:r>
            <a:r>
              <a:rPr lang="en-US" altLang="zh-CN" sz="1400" dirty="0">
                <a:solidFill>
                  <a:srgbClr val="1772BF"/>
                </a:solidFill>
              </a:rPr>
              <a:t>0-9</a:t>
            </a:r>
            <a:r>
              <a:rPr lang="zh-CN" altLang="zh-CN" sz="1400" dirty="0">
                <a:solidFill>
                  <a:srgbClr val="1772BF"/>
                </a:solidFill>
              </a:rPr>
              <a:t>的自然数</a:t>
            </a:r>
            <a:r>
              <a:rPr lang="en-US" altLang="zh-CN" sz="1400" dirty="0">
                <a:solidFill>
                  <a:srgbClr val="1772BF"/>
                </a:solidFill>
              </a:rPr>
              <a:t>(</a:t>
            </a:r>
            <a:r>
              <a:rPr lang="zh-CN" altLang="zh-CN" sz="1400" dirty="0">
                <a:solidFill>
                  <a:srgbClr val="1772BF"/>
                </a:solidFill>
              </a:rPr>
              <a:t>经常不需要</a:t>
            </a:r>
            <a:r>
              <a:rPr lang="en-US" altLang="zh-CN" sz="1400" dirty="0">
                <a:solidFill>
                  <a:srgbClr val="1772BF"/>
                </a:solidFill>
              </a:rPr>
              <a:t>)</a:t>
            </a:r>
            <a:r>
              <a:rPr lang="zh-CN" altLang="zh-CN" sz="1400" dirty="0">
                <a:solidFill>
                  <a:srgbClr val="1772BF"/>
                </a:solidFill>
              </a:rPr>
              <a:t>加上下划线</a:t>
            </a:r>
            <a:r>
              <a:rPr lang="en-US" altLang="zh-CN" sz="1400" dirty="0">
                <a:solidFill>
                  <a:srgbClr val="1772BF"/>
                </a:solidFill>
              </a:rPr>
              <a:t>'_'</a:t>
            </a:r>
            <a:r>
              <a:rPr lang="zh-CN" altLang="zh-CN" sz="1400" dirty="0">
                <a:solidFill>
                  <a:srgbClr val="1772BF"/>
                </a:solidFill>
              </a:rPr>
              <a:t>组成</a:t>
            </a:r>
            <a:r>
              <a:rPr lang="en-US" altLang="zh-CN" sz="1400" dirty="0">
                <a:solidFill>
                  <a:srgbClr val="1772BF"/>
                </a:solidFill>
              </a:rPr>
              <a:t>;</a:t>
            </a:r>
            <a:endParaRPr lang="zh-CN" altLang="zh-CN" sz="1400" dirty="0">
              <a:solidFill>
                <a:srgbClr val="1772BF"/>
              </a:solidFill>
            </a:endParaRPr>
          </a:p>
          <a:p>
            <a:pPr>
              <a:tabLst>
                <a:tab pos="1088390" algn="l"/>
              </a:tabLst>
            </a:pPr>
            <a:r>
              <a:rPr lang="en-US" altLang="zh-CN" sz="1400" dirty="0">
                <a:solidFill>
                  <a:srgbClr val="1772BF"/>
                </a:solidFill>
              </a:rPr>
              <a:t>        </a:t>
            </a:r>
            <a:r>
              <a:rPr lang="zh-CN" altLang="zh-CN" sz="1400" dirty="0">
                <a:solidFill>
                  <a:srgbClr val="1772BF"/>
                </a:solidFill>
              </a:rPr>
              <a:t>命名简洁明确</a:t>
            </a:r>
            <a:r>
              <a:rPr lang="en-US" altLang="zh-CN" sz="1400" dirty="0">
                <a:solidFill>
                  <a:srgbClr val="1772BF"/>
                </a:solidFill>
              </a:rPr>
              <a:t>,</a:t>
            </a:r>
            <a:r>
              <a:rPr lang="zh-CN" altLang="zh-CN" sz="1400" dirty="0">
                <a:solidFill>
                  <a:srgbClr val="1772BF"/>
                </a:solidFill>
              </a:rPr>
              <a:t>多个单词用下划线</a:t>
            </a:r>
            <a:r>
              <a:rPr lang="en-US" altLang="zh-CN" sz="1400" dirty="0">
                <a:solidFill>
                  <a:srgbClr val="1772BF"/>
                </a:solidFill>
              </a:rPr>
              <a:t>'_'</a:t>
            </a:r>
            <a:r>
              <a:rPr lang="zh-CN" altLang="zh-CN" sz="1400" dirty="0">
                <a:solidFill>
                  <a:srgbClr val="1772BF"/>
                </a:solidFill>
              </a:rPr>
              <a:t>分隔</a:t>
            </a:r>
            <a:r>
              <a:rPr lang="en-US" altLang="zh-CN" sz="1400" dirty="0">
                <a:solidFill>
                  <a:srgbClr val="1772BF"/>
                </a:solidFill>
              </a:rPr>
              <a:t>;</a:t>
            </a:r>
            <a:endParaRPr lang="zh-CN" altLang="zh-CN" sz="1400" dirty="0">
              <a:solidFill>
                <a:srgbClr val="1772BF"/>
              </a:solidFill>
            </a:endParaRPr>
          </a:p>
          <a:p>
            <a:pPr>
              <a:tabLst>
                <a:tab pos="1088390" algn="l"/>
              </a:tabLst>
            </a:pPr>
            <a:r>
              <a:rPr lang="en-US" altLang="zh-CN" sz="1400" dirty="0">
                <a:solidFill>
                  <a:srgbClr val="1772BF"/>
                </a:solidFill>
              </a:rPr>
              <a:t>        </a:t>
            </a:r>
            <a:r>
              <a:rPr lang="zh-CN" altLang="zh-CN" sz="1400" dirty="0">
                <a:solidFill>
                  <a:srgbClr val="1772BF"/>
                </a:solidFill>
              </a:rPr>
              <a:t>例如：</a:t>
            </a:r>
            <a:r>
              <a:rPr lang="en-US" altLang="zh-CN" sz="1400" dirty="0" err="1">
                <a:solidFill>
                  <a:srgbClr val="1772BF"/>
                </a:solidFill>
              </a:rPr>
              <a:t>user_login</a:t>
            </a:r>
            <a:r>
              <a:rPr lang="en-US" altLang="zh-CN" sz="1400" dirty="0">
                <a:solidFill>
                  <a:srgbClr val="1772BF"/>
                </a:solidFill>
              </a:rPr>
              <a:t>, </a:t>
            </a:r>
            <a:r>
              <a:rPr lang="en-US" altLang="zh-CN" sz="1400" dirty="0" err="1">
                <a:solidFill>
                  <a:srgbClr val="1772BF"/>
                </a:solidFill>
              </a:rPr>
              <a:t>user_profile</a:t>
            </a:r>
            <a:r>
              <a:rPr lang="en-US" altLang="zh-CN" sz="1400" dirty="0">
                <a:solidFill>
                  <a:srgbClr val="1772BF"/>
                </a:solidFill>
              </a:rPr>
              <a:t>, </a:t>
            </a:r>
            <a:r>
              <a:rPr lang="en-US" altLang="zh-CN" sz="1400" dirty="0" err="1">
                <a:solidFill>
                  <a:srgbClr val="1772BF"/>
                </a:solidFill>
              </a:rPr>
              <a:t>user_detail</a:t>
            </a:r>
            <a:r>
              <a:rPr lang="en-US" altLang="zh-CN" sz="1400" dirty="0">
                <a:solidFill>
                  <a:srgbClr val="1772BF"/>
                </a:solidFill>
              </a:rPr>
              <a:t>, </a:t>
            </a:r>
            <a:r>
              <a:rPr lang="en-US" altLang="zh-CN" sz="1400" dirty="0" err="1">
                <a:solidFill>
                  <a:srgbClr val="1772BF"/>
                </a:solidFill>
              </a:rPr>
              <a:t>user_role</a:t>
            </a:r>
            <a:r>
              <a:rPr lang="en-US" altLang="zh-CN" sz="1400" dirty="0">
                <a:solidFill>
                  <a:srgbClr val="1772BF"/>
                </a:solidFill>
              </a:rPr>
              <a:t>, </a:t>
            </a:r>
            <a:r>
              <a:rPr lang="en-US" altLang="zh-CN" sz="1400" dirty="0" err="1">
                <a:solidFill>
                  <a:srgbClr val="1772BF"/>
                </a:solidFill>
              </a:rPr>
              <a:t>user_role_relation</a:t>
            </a:r>
            <a:r>
              <a:rPr lang="en-US" altLang="zh-CN" sz="1400" dirty="0">
                <a:solidFill>
                  <a:srgbClr val="1772BF"/>
                </a:solidFill>
              </a:rPr>
              <a:t>,</a:t>
            </a:r>
            <a:endParaRPr lang="zh-CN" altLang="zh-CN" sz="1400" dirty="0">
              <a:solidFill>
                <a:srgbClr val="1772BF"/>
              </a:solidFill>
            </a:endParaRPr>
          </a:p>
          <a:p>
            <a:pPr>
              <a:tabLst>
                <a:tab pos="1088390" algn="l"/>
              </a:tabLst>
            </a:pPr>
            <a:r>
              <a:rPr lang="en-US" altLang="zh-CN" sz="1400" dirty="0">
                <a:solidFill>
                  <a:srgbClr val="1772BF"/>
                </a:solidFill>
              </a:rPr>
              <a:t>            </a:t>
            </a:r>
            <a:r>
              <a:rPr lang="en-US" altLang="zh-CN" sz="1400" dirty="0" err="1">
                <a:solidFill>
                  <a:srgbClr val="1772BF"/>
                </a:solidFill>
              </a:rPr>
              <a:t>user_role_right</a:t>
            </a:r>
            <a:r>
              <a:rPr lang="en-US" altLang="zh-CN" sz="1400" dirty="0">
                <a:solidFill>
                  <a:srgbClr val="1772BF"/>
                </a:solidFill>
              </a:rPr>
              <a:t>, </a:t>
            </a:r>
            <a:r>
              <a:rPr lang="en-US" altLang="zh-CN" sz="1400" dirty="0" err="1">
                <a:solidFill>
                  <a:srgbClr val="1772BF"/>
                </a:solidFill>
              </a:rPr>
              <a:t>user_role_right_relation</a:t>
            </a:r>
            <a:endParaRPr lang="zh-CN" altLang="en-US" sz="1400" dirty="0">
              <a:solidFill>
                <a:srgbClr val="1772BF"/>
              </a:solidFill>
            </a:endParaRPr>
          </a:p>
          <a:p>
            <a:pPr>
              <a:tabLst>
                <a:tab pos="1088390" algn="l"/>
              </a:tabLst>
            </a:pPr>
            <a:r>
              <a:rPr lang="en-US" altLang="zh-CN" sz="1400" dirty="0">
                <a:solidFill>
                  <a:srgbClr val="1772BF"/>
                </a:solidFill>
                <a:latin typeface="Verdana" panose="020B0604030504040204" pitchFamily="34" charset="0"/>
                <a:cs typeface="Times New Roman" panose="02020603050405020304" pitchFamily="18" charset="0"/>
              </a:rPr>
              <a:t>4.</a:t>
            </a:r>
            <a:r>
              <a:rPr lang="zh-CN" altLang="en-US" sz="1400" dirty="0">
                <a:solidFill>
                  <a:srgbClr val="1772BF"/>
                </a:solidFill>
                <a:latin typeface="Verdana" panose="020B0604030504040204" pitchFamily="34" charset="0"/>
                <a:cs typeface="Times New Roman" panose="02020603050405020304" pitchFamily="18" charset="0"/>
              </a:rPr>
              <a:t>字段名</a:t>
            </a:r>
            <a:r>
              <a:rPr lang="zh-CN" altLang="zh-CN" sz="1400" dirty="0">
                <a:solidFill>
                  <a:srgbClr val="1772BF"/>
                </a:solidFill>
              </a:rPr>
              <a:t>采用</a:t>
            </a:r>
            <a:r>
              <a:rPr lang="en-US" altLang="zh-CN" sz="1400" dirty="0">
                <a:solidFill>
                  <a:srgbClr val="1772BF"/>
                </a:solidFill>
              </a:rPr>
              <a:t>26</a:t>
            </a:r>
            <a:r>
              <a:rPr lang="zh-CN" altLang="zh-CN" sz="1400" dirty="0">
                <a:solidFill>
                  <a:srgbClr val="1772BF"/>
                </a:solidFill>
              </a:rPr>
              <a:t>个英文字母</a:t>
            </a:r>
            <a:r>
              <a:rPr lang="en-US" altLang="zh-CN" sz="1400" dirty="0">
                <a:solidFill>
                  <a:srgbClr val="1772BF"/>
                </a:solidFill>
              </a:rPr>
              <a:t>(</a:t>
            </a:r>
            <a:r>
              <a:rPr lang="zh-CN" altLang="en-US" sz="1400" dirty="0">
                <a:solidFill>
                  <a:srgbClr val="1772BF"/>
                </a:solidFill>
              </a:rPr>
              <a:t>不</a:t>
            </a:r>
            <a:r>
              <a:rPr lang="zh-CN" altLang="zh-CN" sz="1400" dirty="0">
                <a:solidFill>
                  <a:srgbClr val="1772BF"/>
                </a:solidFill>
              </a:rPr>
              <a:t>区分大小写</a:t>
            </a:r>
            <a:r>
              <a:rPr lang="en-US" altLang="zh-CN" sz="1400" dirty="0">
                <a:solidFill>
                  <a:srgbClr val="1772BF"/>
                </a:solidFill>
              </a:rPr>
              <a:t>)</a:t>
            </a:r>
            <a:r>
              <a:rPr lang="zh-CN" altLang="zh-CN" sz="1400" dirty="0">
                <a:solidFill>
                  <a:srgbClr val="1772BF"/>
                </a:solidFill>
              </a:rPr>
              <a:t>和</a:t>
            </a:r>
            <a:r>
              <a:rPr lang="en-US" altLang="zh-CN" sz="1400" dirty="0">
                <a:solidFill>
                  <a:srgbClr val="1772BF"/>
                </a:solidFill>
              </a:rPr>
              <a:t>0-9</a:t>
            </a:r>
            <a:r>
              <a:rPr lang="zh-CN" altLang="zh-CN" sz="1400" dirty="0">
                <a:solidFill>
                  <a:srgbClr val="1772BF"/>
                </a:solidFill>
              </a:rPr>
              <a:t>的自然数</a:t>
            </a:r>
            <a:r>
              <a:rPr lang="en-US" altLang="zh-CN" sz="1400" dirty="0">
                <a:solidFill>
                  <a:srgbClr val="1772BF"/>
                </a:solidFill>
              </a:rPr>
              <a:t>(</a:t>
            </a:r>
            <a:r>
              <a:rPr lang="zh-CN" altLang="zh-CN" sz="1400" dirty="0">
                <a:solidFill>
                  <a:srgbClr val="1772BF"/>
                </a:solidFill>
              </a:rPr>
              <a:t>经常不需要</a:t>
            </a:r>
            <a:r>
              <a:rPr lang="en-US" altLang="zh-CN" sz="1400" dirty="0">
                <a:solidFill>
                  <a:srgbClr val="1772BF"/>
                </a:solidFill>
              </a:rPr>
              <a:t>)</a:t>
            </a:r>
            <a:r>
              <a:rPr lang="zh-CN" altLang="zh-CN" sz="1400" dirty="0">
                <a:solidFill>
                  <a:srgbClr val="1772BF"/>
                </a:solidFill>
              </a:rPr>
              <a:t>加上下划线</a:t>
            </a:r>
            <a:r>
              <a:rPr lang="en-US" altLang="zh-CN" sz="1400" dirty="0">
                <a:solidFill>
                  <a:srgbClr val="1772BF"/>
                </a:solidFill>
              </a:rPr>
              <a:t>'_'</a:t>
            </a:r>
            <a:r>
              <a:rPr lang="zh-CN" altLang="zh-CN" sz="1400" dirty="0">
                <a:solidFill>
                  <a:srgbClr val="1772BF"/>
                </a:solidFill>
              </a:rPr>
              <a:t>组成</a:t>
            </a:r>
            <a:r>
              <a:rPr lang="en-US" altLang="zh-CN" sz="1400" dirty="0">
                <a:solidFill>
                  <a:srgbClr val="1772BF"/>
                </a:solidFill>
              </a:rPr>
              <a:t>;</a:t>
            </a:r>
            <a:endParaRPr lang="zh-CN" altLang="zh-CN" sz="1400" dirty="0">
              <a:solidFill>
                <a:srgbClr val="1772BF"/>
              </a:solidFill>
            </a:endParaRPr>
          </a:p>
          <a:p>
            <a:pPr>
              <a:tabLst>
                <a:tab pos="1088390" algn="l"/>
              </a:tabLst>
            </a:pPr>
            <a:r>
              <a:rPr lang="en-US" altLang="zh-CN" sz="1400" dirty="0">
                <a:solidFill>
                  <a:srgbClr val="1772BF"/>
                </a:solidFill>
              </a:rPr>
              <a:t>        </a:t>
            </a:r>
            <a:r>
              <a:rPr lang="zh-CN" altLang="zh-CN" sz="1400" dirty="0">
                <a:solidFill>
                  <a:srgbClr val="1772BF"/>
                </a:solidFill>
              </a:rPr>
              <a:t>命名简洁明确</a:t>
            </a:r>
            <a:r>
              <a:rPr lang="en-US" altLang="zh-CN" sz="1400" dirty="0">
                <a:solidFill>
                  <a:srgbClr val="1772BF"/>
                </a:solidFill>
              </a:rPr>
              <a:t>,</a:t>
            </a:r>
            <a:r>
              <a:rPr lang="zh-CN" altLang="zh-CN" sz="1400" dirty="0">
                <a:solidFill>
                  <a:srgbClr val="1772BF"/>
                </a:solidFill>
              </a:rPr>
              <a:t>多个单词用下划线</a:t>
            </a:r>
            <a:r>
              <a:rPr lang="en-US" altLang="zh-CN" sz="1400" dirty="0">
                <a:solidFill>
                  <a:srgbClr val="1772BF"/>
                </a:solidFill>
              </a:rPr>
              <a:t>'_'</a:t>
            </a:r>
            <a:r>
              <a:rPr lang="zh-CN" altLang="zh-CN" sz="1400" dirty="0">
                <a:solidFill>
                  <a:srgbClr val="1772BF"/>
                </a:solidFill>
              </a:rPr>
              <a:t>分隔</a:t>
            </a:r>
            <a:r>
              <a:rPr lang="en-US" altLang="zh-CN" sz="1400" dirty="0">
                <a:solidFill>
                  <a:srgbClr val="1772BF"/>
                </a:solidFill>
              </a:rPr>
              <a:t>;</a:t>
            </a:r>
            <a:endParaRPr lang="zh-CN" altLang="zh-CN" sz="1400" dirty="0">
              <a:solidFill>
                <a:srgbClr val="1772BF"/>
              </a:solidFill>
            </a:endParaRPr>
          </a:p>
          <a:p>
            <a:pPr>
              <a:tabLst>
                <a:tab pos="1088390" algn="l"/>
              </a:tabLst>
            </a:pPr>
            <a:r>
              <a:rPr lang="en-US" altLang="zh-CN" sz="1400" dirty="0">
                <a:solidFill>
                  <a:srgbClr val="1772BF"/>
                </a:solidFill>
              </a:rPr>
              <a:t>        </a:t>
            </a:r>
            <a:r>
              <a:rPr lang="zh-CN" altLang="zh-CN" sz="1400" dirty="0">
                <a:solidFill>
                  <a:srgbClr val="1772BF"/>
                </a:solidFill>
              </a:rPr>
              <a:t>例如：</a:t>
            </a:r>
            <a:r>
              <a:rPr lang="en-US" altLang="zh-CN" sz="1400" dirty="0" err="1">
                <a:solidFill>
                  <a:srgbClr val="1772BF"/>
                </a:solidFill>
              </a:rPr>
              <a:t>user_login</a:t>
            </a:r>
            <a:r>
              <a:rPr lang="zh-CN" altLang="zh-CN" sz="1400" dirty="0">
                <a:solidFill>
                  <a:srgbClr val="1772BF"/>
                </a:solidFill>
              </a:rPr>
              <a:t>表字段</a:t>
            </a:r>
            <a:r>
              <a:rPr lang="en-US" altLang="zh-CN" sz="1400" dirty="0">
                <a:solidFill>
                  <a:srgbClr val="1772BF"/>
                </a:solidFill>
              </a:rPr>
              <a:t> </a:t>
            </a:r>
            <a:r>
              <a:rPr lang="en-US" altLang="zh-CN" sz="1400" dirty="0" err="1">
                <a:solidFill>
                  <a:srgbClr val="1772BF"/>
                </a:solidFill>
              </a:rPr>
              <a:t>user_id</a:t>
            </a:r>
            <a:r>
              <a:rPr lang="en-US" altLang="zh-CN" sz="1400" dirty="0">
                <a:solidFill>
                  <a:srgbClr val="1772BF"/>
                </a:solidFill>
              </a:rPr>
              <a:t>, </a:t>
            </a:r>
            <a:r>
              <a:rPr lang="en-US" altLang="zh-CN" sz="1400" dirty="0" err="1">
                <a:solidFill>
                  <a:srgbClr val="1772BF"/>
                </a:solidFill>
              </a:rPr>
              <a:t>user_name</a:t>
            </a:r>
            <a:r>
              <a:rPr lang="en-US" altLang="zh-CN" sz="1400" dirty="0">
                <a:solidFill>
                  <a:srgbClr val="1772BF"/>
                </a:solidFill>
              </a:rPr>
              <a:t>, </a:t>
            </a:r>
            <a:r>
              <a:rPr lang="en-US" altLang="zh-CN" sz="1400" dirty="0" err="1">
                <a:solidFill>
                  <a:srgbClr val="1772BF"/>
                </a:solidFill>
              </a:rPr>
              <a:t>pass_word</a:t>
            </a:r>
            <a:r>
              <a:rPr lang="en-US" altLang="zh-CN" sz="1400" dirty="0">
                <a:solidFill>
                  <a:srgbClr val="1772BF"/>
                </a:solidFill>
              </a:rPr>
              <a:t>, </a:t>
            </a:r>
            <a:r>
              <a:rPr lang="en-US" altLang="zh-CN" sz="1400" dirty="0" err="1">
                <a:solidFill>
                  <a:srgbClr val="1772BF"/>
                </a:solidFill>
              </a:rPr>
              <a:t>eamil</a:t>
            </a:r>
            <a:r>
              <a:rPr lang="en-US" altLang="zh-CN" sz="1400" dirty="0">
                <a:solidFill>
                  <a:srgbClr val="1772BF"/>
                </a:solidFill>
              </a:rPr>
              <a:t>, </a:t>
            </a:r>
            <a:r>
              <a:rPr lang="en-US" altLang="zh-CN" sz="1400" dirty="0" err="1">
                <a:solidFill>
                  <a:srgbClr val="1772BF"/>
                </a:solidFill>
              </a:rPr>
              <a:t>tickit</a:t>
            </a:r>
            <a:r>
              <a:rPr lang="en-US" altLang="zh-CN" sz="1400" dirty="0">
                <a:solidFill>
                  <a:srgbClr val="1772BF"/>
                </a:solidFill>
              </a:rPr>
              <a:t>, status, mobile, </a:t>
            </a:r>
            <a:r>
              <a:rPr lang="en-US" altLang="zh-CN" sz="1400" dirty="0" err="1">
                <a:solidFill>
                  <a:srgbClr val="1772BF"/>
                </a:solidFill>
              </a:rPr>
              <a:t>add_time</a:t>
            </a:r>
            <a:r>
              <a:rPr lang="en-US" altLang="zh-CN" sz="1400" dirty="0">
                <a:solidFill>
                  <a:srgbClr val="1772BF"/>
                </a:solidFill>
              </a:rPr>
              <a:t>;</a:t>
            </a:r>
            <a:endParaRPr lang="zh-CN" altLang="zh-CN" sz="1400" dirty="0">
              <a:solidFill>
                <a:srgbClr val="1772BF"/>
              </a:solidFill>
            </a:endParaRPr>
          </a:p>
          <a:p>
            <a:pPr>
              <a:tabLst>
                <a:tab pos="1088390" algn="l"/>
              </a:tabLst>
            </a:pPr>
            <a:r>
              <a:rPr lang="en-US" altLang="zh-CN" sz="1400" dirty="0">
                <a:solidFill>
                  <a:srgbClr val="1772BF"/>
                </a:solidFill>
              </a:rPr>
              <a:t>        </a:t>
            </a:r>
            <a:r>
              <a:rPr lang="zh-CN" altLang="zh-CN" sz="1400" dirty="0">
                <a:solidFill>
                  <a:srgbClr val="1772BF"/>
                </a:solidFill>
              </a:rPr>
              <a:t>表与表之间的相关联字段名称要求尽可能的相同</a:t>
            </a:r>
            <a:r>
              <a:rPr lang="en-US" altLang="zh-CN" sz="1400" dirty="0">
                <a:solidFill>
                  <a:srgbClr val="1772BF"/>
                </a:solidFill>
              </a:rPr>
              <a:t>;</a:t>
            </a:r>
            <a:endParaRPr lang="zh-CN" altLang="en-US" sz="1400" dirty="0">
              <a:solidFill>
                <a:srgbClr val="1772BF"/>
              </a:solidFill>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914282" y="1143265"/>
            <a:ext cx="10366084" cy="591470"/>
          </a:xfrm>
          <a:prstGeom prst="rect">
            <a:avLst/>
          </a:prstGeom>
          <a:noFill/>
          <a:ln>
            <a:noFill/>
          </a:ln>
          <a:effectLst/>
          <a:extLst>
            <a:ext uri="{909E8E84-426E-40DD-AFC4-6F175D3DCCD1}">
              <a14:hiddenFill xmlns:a14="http://schemas.microsoft.com/office/drawing/2010/main">
                <a:gradFill rotWithShape="1">
                  <a:gsLst>
                    <a:gs pos="0">
                      <a:srgbClr val="CFB787"/>
                    </a:gs>
                    <a:gs pos="100000">
                      <a:srgbClr val="CFB787">
                        <a:gamma/>
                        <a:shade val="46275"/>
                        <a:invGamma/>
                      </a:srgbClr>
                    </a:gs>
                  </a:gsLst>
                  <a:lin ang="27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3500000" sx="75000" sy="75000" algn="tl" rotWithShape="0">
                    <a:srgbClr val="808080">
                      <a:alpha val="50000"/>
                    </a:srgbClr>
                  </a:outerShdw>
                </a:effectLst>
              </a14:hiddenEffects>
            </a:ext>
          </a:extLst>
        </p:spPr>
        <p:txBody>
          <a:bodyPr lIns="108850" tIns="98565" rIns="108850" bIns="98565">
            <a:spAutoFit/>
          </a:bodyPr>
          <a:lstStyle/>
          <a:p>
            <a:pPr marL="544195" indent="-544195">
              <a:lnSpc>
                <a:spcPct val="150000"/>
              </a:lnSpc>
              <a:buClr>
                <a:srgbClr val="0000CC"/>
              </a:buClr>
              <a:buSzPct val="75000"/>
              <a:buFont typeface="Wingdings" panose="05000000000000000000" pitchFamily="2" charset="2"/>
              <a:buChar char="l"/>
              <a:defRPr/>
            </a:pPr>
            <a:endParaRPr lang="zh-CN" altLang="en-US" sz="1700">
              <a:effectLst>
                <a:outerShdw blurRad="38100" dist="38100" dir="2700000" algn="tl">
                  <a:srgbClr val="C0C0C0"/>
                </a:outerShdw>
              </a:effectLst>
              <a:latin typeface="宋体" panose="02010600030101010101" pitchFamily="2" charset="-122"/>
            </a:endParaRPr>
          </a:p>
        </p:txBody>
      </p:sp>
      <p:sp>
        <p:nvSpPr>
          <p:cNvPr id="7171" name="Text Box 3"/>
          <p:cNvSpPr txBox="1">
            <a:spLocks noChangeArrowheads="1"/>
          </p:cNvSpPr>
          <p:nvPr/>
        </p:nvSpPr>
        <p:spPr bwMode="auto">
          <a:xfrm>
            <a:off x="227710" y="57563"/>
            <a:ext cx="5963990" cy="600075"/>
          </a:xfrm>
          <a:prstGeom prst="rect">
            <a:avLst/>
          </a:prstGeom>
          <a:noFill/>
          <a:ln>
            <a:no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8850" tIns="54425" rIns="108850" bIns="54425">
            <a:spAutoFit/>
          </a:bodyPr>
          <a:lstStyle/>
          <a:p>
            <a:pPr lvl="0" algn="l">
              <a:buClr>
                <a:srgbClr val="0000CC"/>
              </a:buClr>
              <a:buSzPct val="75000"/>
              <a:buFont typeface="Wingdings" panose="05000000000000000000" pitchFamily="2" charset="2"/>
              <a:defRPr/>
            </a:pPr>
            <a:r>
              <a:rPr lang="zh-CN" altLang="en-US" sz="3200" dirty="0">
                <a:solidFill>
                  <a:srgbClr val="0070C0"/>
                </a:solidFill>
                <a:latin typeface="微软雅黑" panose="020B0503020204020204" pitchFamily="34" charset="-122"/>
                <a:ea typeface="微软雅黑" panose="020B0503020204020204" pitchFamily="34" charset="-122"/>
                <a:sym typeface="+mn-ea"/>
              </a:rPr>
              <a:t>二.MySQL库表基础规范</a:t>
            </a:r>
          </a:p>
        </p:txBody>
      </p:sp>
      <p:pic>
        <p:nvPicPr>
          <p:cNvPr id="8196"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93068" y="6078884"/>
            <a:ext cx="1574595" cy="6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97" name="Rectangle 16"/>
          <p:cNvSpPr>
            <a:spLocks noChangeArrowheads="1"/>
          </p:cNvSpPr>
          <p:nvPr/>
        </p:nvSpPr>
        <p:spPr bwMode="auto">
          <a:xfrm>
            <a:off x="1117454" y="2674093"/>
            <a:ext cx="9549157" cy="4443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72040" tIns="113350" rIns="113350" bIns="113350" anchor="ctr">
            <a:spAutoFit/>
          </a:bodyPr>
          <a:lstStyle/>
          <a:p>
            <a:pPr>
              <a:tabLst>
                <a:tab pos="1088390" algn="l"/>
              </a:tabLst>
            </a:pPr>
            <a:endParaRPr lang="zh-CN" altLang="en-US" sz="1400"/>
          </a:p>
        </p:txBody>
      </p:sp>
      <p:sp>
        <p:nvSpPr>
          <p:cNvPr id="8198" name="Rectangle 17"/>
          <p:cNvSpPr>
            <a:spLocks noChangeArrowheads="1"/>
          </p:cNvSpPr>
          <p:nvPr/>
        </p:nvSpPr>
        <p:spPr bwMode="auto">
          <a:xfrm>
            <a:off x="609521" y="1537953"/>
            <a:ext cx="11174545" cy="4383897"/>
          </a:xfrm>
          <a:prstGeom prst="rect">
            <a:avLst/>
          </a:prstGeom>
          <a:noFill/>
          <a:ln>
            <a:noFill/>
          </a:ln>
          <a:effectLst/>
        </p:spPr>
        <p:txBody>
          <a:bodyPr lIns="272040" tIns="113350" rIns="113350" bIns="113350" anchor="ctr">
            <a:spAutoFit/>
          </a:bodyPr>
          <a:lstStyle/>
          <a:p>
            <a:pPr>
              <a:tabLst>
                <a:tab pos="544195" algn="l"/>
              </a:tabLst>
            </a:pPr>
            <a:r>
              <a:rPr lang="en-US" altLang="zh-CN" sz="1400" dirty="0">
                <a:solidFill>
                  <a:srgbClr val="1772BF"/>
                </a:solidFill>
                <a:latin typeface="Verdana" panose="020B0604030504040204" pitchFamily="34" charset="0"/>
                <a:cs typeface="Times New Roman" panose="02020603050405020304" pitchFamily="18" charset="0"/>
              </a:rPr>
              <a:t>1. </a:t>
            </a:r>
            <a:r>
              <a:rPr lang="zh-CN" altLang="zh-CN" sz="1400" dirty="0">
                <a:solidFill>
                  <a:srgbClr val="1772BF"/>
                </a:solidFill>
                <a:latin typeface="Verdana" panose="020B0604030504040204" pitchFamily="34" charset="0"/>
                <a:cs typeface="Times New Roman" panose="02020603050405020304" pitchFamily="18" charset="0"/>
              </a:rPr>
              <a:t>使用</a:t>
            </a:r>
            <a:r>
              <a:rPr lang="en-US" altLang="zh-CN" sz="1400" dirty="0" err="1">
                <a:solidFill>
                  <a:srgbClr val="1772BF"/>
                </a:solidFill>
                <a:latin typeface="Verdana" panose="020B0604030504040204" pitchFamily="34" charset="0"/>
                <a:cs typeface="Times New Roman" panose="02020603050405020304" pitchFamily="18" charset="0"/>
              </a:rPr>
              <a:t>Innodb</a:t>
            </a:r>
            <a:r>
              <a:rPr lang="zh-CN" altLang="en-US" sz="1400" dirty="0">
                <a:solidFill>
                  <a:srgbClr val="1772BF"/>
                </a:solidFill>
                <a:latin typeface="Verdana" panose="020B0604030504040204" pitchFamily="34" charset="0"/>
                <a:cs typeface="Times New Roman" panose="02020603050405020304" pitchFamily="18" charset="0"/>
              </a:rPr>
              <a:t>存储引擎</a:t>
            </a:r>
            <a:endParaRPr lang="zh-CN" altLang="en-US" sz="1400" dirty="0">
              <a:solidFill>
                <a:srgbClr val="1772BF"/>
              </a:solidFill>
              <a:latin typeface="Tahoma" panose="020B0604030504040204" pitchFamily="34" charset="0"/>
              <a:cs typeface="Times New Roman" panose="02020603050405020304" pitchFamily="18" charset="0"/>
            </a:endParaRPr>
          </a:p>
          <a:p>
            <a:pPr>
              <a:buFontTx/>
              <a:buChar char="•"/>
              <a:tabLst>
                <a:tab pos="544195" algn="l"/>
              </a:tabLst>
            </a:pPr>
            <a:r>
              <a:rPr lang="en-US" altLang="zh-CN" sz="1400" dirty="0">
                <a:solidFill>
                  <a:srgbClr val="1772BF"/>
                </a:solidFill>
                <a:latin typeface="Verdana" panose="020B0604030504040204" pitchFamily="34" charset="0"/>
              </a:rPr>
              <a:t>5.5</a:t>
            </a:r>
            <a:r>
              <a:rPr lang="zh-CN" altLang="en-US" sz="1400" dirty="0">
                <a:solidFill>
                  <a:srgbClr val="1772BF"/>
                </a:solidFill>
                <a:latin typeface="Verdana" panose="020B0604030504040204" pitchFamily="34" charset="0"/>
              </a:rPr>
              <a:t>版本开始</a:t>
            </a:r>
            <a:r>
              <a:rPr lang="en-US" altLang="zh-CN" sz="1400" dirty="0" err="1">
                <a:solidFill>
                  <a:srgbClr val="1772BF"/>
                </a:solidFill>
                <a:latin typeface="Verdana" panose="020B0604030504040204" pitchFamily="34" charset="0"/>
              </a:rPr>
              <a:t>mysql</a:t>
            </a:r>
            <a:r>
              <a:rPr lang="zh-CN" altLang="en-US" sz="1400" dirty="0">
                <a:solidFill>
                  <a:srgbClr val="1772BF"/>
                </a:solidFill>
                <a:latin typeface="Verdana" panose="020B0604030504040204" pitchFamily="34" charset="0"/>
              </a:rPr>
              <a:t>默认存储引擎就是</a:t>
            </a:r>
            <a:r>
              <a:rPr lang="en-US" altLang="zh-CN" sz="1400" dirty="0" err="1">
                <a:solidFill>
                  <a:srgbClr val="1772BF"/>
                </a:solidFill>
                <a:latin typeface="Verdana" panose="020B0604030504040204" pitchFamily="34" charset="0"/>
              </a:rPr>
              <a:t>InnoDB</a:t>
            </a:r>
            <a:r>
              <a:rPr lang="zh-CN" altLang="en-US" sz="1400" dirty="0">
                <a:solidFill>
                  <a:srgbClr val="1772BF"/>
                </a:solidFill>
                <a:latin typeface="Verdana" panose="020B0604030504040204" pitchFamily="34" charset="0"/>
              </a:rPr>
              <a:t>，</a:t>
            </a:r>
            <a:r>
              <a:rPr lang="en-US" altLang="zh-CN" sz="1400" dirty="0">
                <a:solidFill>
                  <a:srgbClr val="1772BF"/>
                </a:solidFill>
                <a:latin typeface="Verdana" panose="020B0604030504040204" pitchFamily="34" charset="0"/>
              </a:rPr>
              <a:t>5.7</a:t>
            </a:r>
            <a:r>
              <a:rPr lang="zh-CN" altLang="en-US" sz="1400" dirty="0">
                <a:solidFill>
                  <a:srgbClr val="1772BF"/>
                </a:solidFill>
                <a:latin typeface="Verdana" panose="020B0604030504040204" pitchFamily="34" charset="0"/>
              </a:rPr>
              <a:t>版本开始，系统表都放弃</a:t>
            </a:r>
            <a:r>
              <a:rPr lang="en-US" altLang="zh-CN" sz="1400" dirty="0" err="1">
                <a:solidFill>
                  <a:srgbClr val="1772BF"/>
                </a:solidFill>
                <a:latin typeface="Verdana" panose="020B0604030504040204" pitchFamily="34" charset="0"/>
              </a:rPr>
              <a:t>MyISAM</a:t>
            </a:r>
            <a:r>
              <a:rPr lang="zh-CN" altLang="en-US" sz="1400" dirty="0">
                <a:solidFill>
                  <a:srgbClr val="1772BF"/>
                </a:solidFill>
                <a:latin typeface="Verdana" panose="020B0604030504040204" pitchFamily="34" charset="0"/>
              </a:rPr>
              <a:t>了。</a:t>
            </a:r>
            <a:endParaRPr lang="zh-CN" altLang="en-US" sz="1400" dirty="0">
              <a:solidFill>
                <a:srgbClr val="1772BF"/>
              </a:solidFill>
            </a:endParaRPr>
          </a:p>
          <a:p>
            <a:pPr>
              <a:tabLst>
                <a:tab pos="544195" algn="l"/>
              </a:tabLst>
            </a:pPr>
            <a:r>
              <a:rPr lang="en-US" altLang="zh-CN" sz="1400" dirty="0">
                <a:solidFill>
                  <a:srgbClr val="1772BF"/>
                </a:solidFill>
                <a:latin typeface="Verdana" panose="020B0604030504040204" pitchFamily="34" charset="0"/>
                <a:cs typeface="Times New Roman" panose="02020603050405020304" pitchFamily="18" charset="0"/>
              </a:rPr>
              <a:t>2. </a:t>
            </a:r>
            <a:r>
              <a:rPr lang="zh-CN" altLang="en-US" sz="1400" dirty="0">
                <a:solidFill>
                  <a:srgbClr val="1772BF"/>
                </a:solidFill>
                <a:latin typeface="Verdana" panose="020B0604030504040204" pitchFamily="34" charset="0"/>
                <a:cs typeface="Times New Roman" panose="02020603050405020304" pitchFamily="18" charset="0"/>
              </a:rPr>
              <a:t>表字符集统一使用</a:t>
            </a:r>
            <a:r>
              <a:rPr lang="en-US" altLang="zh-CN" sz="1400" dirty="0">
                <a:solidFill>
                  <a:srgbClr val="1772BF"/>
                </a:solidFill>
                <a:latin typeface="Verdana" panose="020B0604030504040204" pitchFamily="34" charset="0"/>
                <a:cs typeface="Times New Roman" panose="02020603050405020304" pitchFamily="18" charset="0"/>
              </a:rPr>
              <a:t>UTF8</a:t>
            </a:r>
            <a:endParaRPr lang="en-US" altLang="zh-CN" sz="1400" dirty="0">
              <a:solidFill>
                <a:srgbClr val="1772BF"/>
              </a:solidFill>
              <a:latin typeface="Tahoma" panose="020B0604030504040204" pitchFamily="34" charset="0"/>
              <a:cs typeface="Times New Roman" panose="02020603050405020304" pitchFamily="18" charset="0"/>
            </a:endParaRPr>
          </a:p>
          <a:p>
            <a:pPr lvl="1">
              <a:buFontTx/>
              <a:buChar char="•"/>
              <a:tabLst>
                <a:tab pos="544195" algn="l"/>
              </a:tabLst>
            </a:pPr>
            <a:r>
              <a:rPr lang="en-US" altLang="zh-CN" sz="1400" dirty="0">
                <a:solidFill>
                  <a:srgbClr val="1772BF"/>
                </a:solidFill>
                <a:latin typeface="Verdana" panose="020B0604030504040204" pitchFamily="34" charset="0"/>
                <a:ea typeface="微软雅黑" panose="020B0503020204020204" pitchFamily="34" charset="-122"/>
                <a:cs typeface="宋体" panose="02010600030101010101" pitchFamily="2" charset="-122"/>
              </a:rPr>
              <a:t>UTF8</a:t>
            </a:r>
            <a:r>
              <a:rPr lang="zh-CN" altLang="en-US" sz="1400" dirty="0">
                <a:solidFill>
                  <a:srgbClr val="1772BF"/>
                </a:solidFill>
                <a:latin typeface="Verdana" panose="020B0604030504040204" pitchFamily="34" charset="0"/>
                <a:ea typeface="微软雅黑" panose="020B0503020204020204" pitchFamily="34" charset="-122"/>
                <a:cs typeface="宋体" panose="02010600030101010101" pitchFamily="2" charset="-122"/>
              </a:rPr>
              <a:t>字符集存储汉字占用</a:t>
            </a:r>
            <a:r>
              <a:rPr lang="en-US" altLang="zh-CN" sz="1400" dirty="0">
                <a:solidFill>
                  <a:srgbClr val="1772BF"/>
                </a:solidFill>
                <a:latin typeface="Verdana" panose="020B0604030504040204" pitchFamily="34" charset="0"/>
                <a:ea typeface="微软雅黑" panose="020B0503020204020204" pitchFamily="34" charset="-122"/>
                <a:cs typeface="宋体" panose="02010600030101010101" pitchFamily="2" charset="-122"/>
              </a:rPr>
              <a:t>3</a:t>
            </a:r>
            <a:r>
              <a:rPr lang="zh-CN" altLang="en-US" sz="1400" dirty="0">
                <a:solidFill>
                  <a:srgbClr val="1772BF"/>
                </a:solidFill>
                <a:latin typeface="Verdana" panose="020B0604030504040204" pitchFamily="34" charset="0"/>
                <a:ea typeface="微软雅黑" panose="020B0503020204020204" pitchFamily="34" charset="-122"/>
                <a:cs typeface="宋体" panose="02010600030101010101" pitchFamily="2" charset="-122"/>
              </a:rPr>
              <a:t>个字节，存储英文字符占用一个字节</a:t>
            </a:r>
            <a:endParaRPr lang="zh-CN" altLang="en-US" sz="1400" dirty="0">
              <a:solidFill>
                <a:srgbClr val="1772BF"/>
              </a:solidFill>
            </a:endParaRPr>
          </a:p>
          <a:p>
            <a:pPr lvl="1">
              <a:buFontTx/>
              <a:buChar char="•"/>
              <a:tabLst>
                <a:tab pos="544195" algn="l"/>
              </a:tabLst>
            </a:pPr>
            <a:r>
              <a:rPr lang="zh-CN" altLang="en-US" sz="1400" dirty="0">
                <a:solidFill>
                  <a:srgbClr val="1772BF"/>
                </a:solidFill>
                <a:latin typeface="Verdana" panose="020B0604030504040204" pitchFamily="34" charset="0"/>
                <a:cs typeface="Times New Roman" panose="02020603050405020304" pitchFamily="18" charset="0"/>
              </a:rPr>
              <a:t>校对字符集使用默认的 </a:t>
            </a:r>
            <a:r>
              <a:rPr lang="en-US" altLang="zh-CN" sz="1400" dirty="0">
                <a:solidFill>
                  <a:srgbClr val="1772BF"/>
                </a:solidFill>
                <a:latin typeface="Verdana" panose="020B0604030504040204" pitchFamily="34" charset="0"/>
                <a:cs typeface="Times New Roman" panose="02020603050405020304" pitchFamily="18" charset="0"/>
              </a:rPr>
              <a:t>utf8_general_ci</a:t>
            </a:r>
          </a:p>
          <a:p>
            <a:pPr lvl="1">
              <a:buFontTx/>
              <a:buChar char="•"/>
              <a:tabLst>
                <a:tab pos="544195" algn="l"/>
              </a:tabLst>
            </a:pPr>
            <a:r>
              <a:rPr lang="zh-CN" altLang="en-US" sz="1400" dirty="0">
                <a:solidFill>
                  <a:srgbClr val="1772BF"/>
                </a:solidFill>
                <a:latin typeface="Verdana" panose="020B0604030504040204" pitchFamily="34" charset="0"/>
                <a:cs typeface="Times New Roman" panose="02020603050405020304" pitchFamily="18" charset="0"/>
              </a:rPr>
              <a:t>连接的客户端也使用</a:t>
            </a:r>
            <a:r>
              <a:rPr lang="en-US" altLang="zh-CN" sz="1400" dirty="0">
                <a:solidFill>
                  <a:srgbClr val="1772BF"/>
                </a:solidFill>
                <a:latin typeface="Verdana" panose="020B0604030504040204" pitchFamily="34" charset="0"/>
                <a:cs typeface="Times New Roman" panose="02020603050405020304" pitchFamily="18" charset="0"/>
              </a:rPr>
              <a:t>utf8</a:t>
            </a:r>
            <a:r>
              <a:rPr lang="zh-CN" altLang="en-US" sz="1400" dirty="0">
                <a:solidFill>
                  <a:srgbClr val="1772BF"/>
                </a:solidFill>
                <a:latin typeface="Verdana" panose="020B0604030504040204" pitchFamily="34" charset="0"/>
                <a:cs typeface="Times New Roman" panose="02020603050405020304" pitchFamily="18" charset="0"/>
              </a:rPr>
              <a:t>，建立连接时指定</a:t>
            </a:r>
            <a:r>
              <a:rPr lang="en-US" altLang="zh-CN" sz="1400" dirty="0">
                <a:solidFill>
                  <a:srgbClr val="1772BF"/>
                </a:solidFill>
                <a:latin typeface="Verdana" panose="020B0604030504040204" pitchFamily="34" charset="0"/>
                <a:cs typeface="Times New Roman" panose="02020603050405020304" pitchFamily="18" charset="0"/>
              </a:rPr>
              <a:t>charset</a:t>
            </a:r>
            <a:r>
              <a:rPr lang="zh-CN" altLang="en-US" sz="1400" dirty="0">
                <a:solidFill>
                  <a:srgbClr val="1772BF"/>
                </a:solidFill>
                <a:latin typeface="Verdana" panose="020B0604030504040204" pitchFamily="34" charset="0"/>
                <a:cs typeface="Times New Roman" panose="02020603050405020304" pitchFamily="18" charset="0"/>
              </a:rPr>
              <a:t>或</a:t>
            </a:r>
            <a:r>
              <a:rPr lang="en-US" altLang="zh-CN" sz="1400" dirty="0">
                <a:solidFill>
                  <a:srgbClr val="1772BF"/>
                </a:solidFill>
                <a:latin typeface="Verdana" panose="020B0604030504040204" pitchFamily="34" charset="0"/>
                <a:cs typeface="Times New Roman" panose="02020603050405020304" pitchFamily="18" charset="0"/>
              </a:rPr>
              <a:t>SET NAMES UTF8;</a:t>
            </a:r>
            <a:r>
              <a:rPr lang="zh-CN" altLang="en-US" sz="1400" dirty="0">
                <a:solidFill>
                  <a:srgbClr val="1772BF"/>
                </a:solidFill>
                <a:latin typeface="Verdana" panose="020B0604030504040204" pitchFamily="34" charset="0"/>
                <a:cs typeface="Times New Roman" panose="02020603050405020304" pitchFamily="18" charset="0"/>
              </a:rPr>
              <a:t>。（</a:t>
            </a:r>
          </a:p>
          <a:p>
            <a:pPr lvl="1">
              <a:buFontTx/>
              <a:buChar char="•"/>
              <a:tabLst>
                <a:tab pos="544195" algn="l"/>
              </a:tabLst>
            </a:pPr>
            <a:r>
              <a:rPr lang="zh-CN" altLang="en-US" sz="1400" dirty="0">
                <a:solidFill>
                  <a:srgbClr val="1772BF"/>
                </a:solidFill>
                <a:latin typeface="Verdana" panose="020B0604030504040204" pitchFamily="34" charset="0"/>
                <a:cs typeface="Times New Roman" panose="02020603050405020304" pitchFamily="18" charset="0"/>
              </a:rPr>
              <a:t>如果遇到</a:t>
            </a:r>
            <a:r>
              <a:rPr lang="en-US" altLang="zh-CN" sz="1400" dirty="0">
                <a:solidFill>
                  <a:srgbClr val="1772BF"/>
                </a:solidFill>
                <a:latin typeface="Verdana" panose="020B0604030504040204" pitchFamily="34" charset="0"/>
                <a:cs typeface="Times New Roman" panose="02020603050405020304" pitchFamily="18" charset="0"/>
              </a:rPr>
              <a:t>EMOJ</a:t>
            </a:r>
            <a:r>
              <a:rPr lang="zh-CN" altLang="en-US" sz="1400" dirty="0">
                <a:solidFill>
                  <a:srgbClr val="1772BF"/>
                </a:solidFill>
                <a:latin typeface="Verdana" panose="020B0604030504040204" pitchFamily="34" charset="0"/>
                <a:cs typeface="Times New Roman" panose="02020603050405020304" pitchFamily="18" charset="0"/>
              </a:rPr>
              <a:t>等表情符号的存储需求，可申请使用</a:t>
            </a:r>
            <a:r>
              <a:rPr lang="en-US" altLang="zh-CN" sz="1400" dirty="0">
                <a:solidFill>
                  <a:srgbClr val="1772BF"/>
                </a:solidFill>
                <a:latin typeface="Verdana" panose="020B0604030504040204" pitchFamily="34" charset="0"/>
                <a:cs typeface="Times New Roman" panose="02020603050405020304" pitchFamily="18" charset="0"/>
              </a:rPr>
              <a:t>UTF8MB4</a:t>
            </a:r>
            <a:r>
              <a:rPr lang="zh-CN" altLang="en-US" sz="1400" dirty="0">
                <a:solidFill>
                  <a:srgbClr val="1772BF"/>
                </a:solidFill>
                <a:latin typeface="Verdana" panose="020B0604030504040204" pitchFamily="34" charset="0"/>
                <a:cs typeface="Times New Roman" panose="02020603050405020304" pitchFamily="18" charset="0"/>
              </a:rPr>
              <a:t>字符集</a:t>
            </a:r>
          </a:p>
          <a:p>
            <a:pPr>
              <a:tabLst>
                <a:tab pos="544195" algn="l"/>
              </a:tabLst>
            </a:pPr>
            <a:r>
              <a:rPr lang="en-US" altLang="zh-CN" sz="1400" dirty="0">
                <a:solidFill>
                  <a:srgbClr val="1772BF"/>
                </a:solidFill>
                <a:latin typeface="Verdana" panose="020B0604030504040204" pitchFamily="34" charset="0"/>
                <a:cs typeface="Times New Roman" panose="02020603050405020304" pitchFamily="18" charset="0"/>
              </a:rPr>
              <a:t>3. </a:t>
            </a:r>
            <a:r>
              <a:rPr lang="zh-CN" altLang="en-US" sz="1400" dirty="0">
                <a:solidFill>
                  <a:srgbClr val="1772BF"/>
                </a:solidFill>
                <a:latin typeface="Verdana" panose="020B0604030504040204" pitchFamily="34" charset="0"/>
                <a:cs typeface="Times New Roman" panose="02020603050405020304" pitchFamily="18" charset="0"/>
              </a:rPr>
              <a:t>所有表都要添加注释</a:t>
            </a:r>
          </a:p>
          <a:p>
            <a:pPr lvl="1">
              <a:buFontTx/>
              <a:buChar char="•"/>
              <a:tabLst>
                <a:tab pos="544195" algn="l"/>
              </a:tabLst>
            </a:pPr>
            <a:r>
              <a:rPr lang="zh-CN" altLang="en-US" sz="1400" dirty="0">
                <a:solidFill>
                  <a:srgbClr val="1772BF"/>
                </a:solidFill>
                <a:latin typeface="Verdana" panose="020B0604030504040204" pitchFamily="34" charset="0"/>
                <a:cs typeface="Times New Roman" panose="02020603050405020304" pitchFamily="18" charset="0"/>
              </a:rPr>
              <a:t>尽量给字段也添加注释</a:t>
            </a:r>
          </a:p>
          <a:p>
            <a:pPr lvl="1">
              <a:buFontTx/>
              <a:buChar char="•"/>
              <a:tabLst>
                <a:tab pos="544195" algn="l"/>
              </a:tabLst>
            </a:pPr>
            <a:r>
              <a:rPr lang="zh-CN" altLang="en-US" sz="1400" dirty="0">
                <a:solidFill>
                  <a:srgbClr val="1772BF"/>
                </a:solidFill>
                <a:latin typeface="Verdana" panose="020B0604030504040204" pitchFamily="34" charset="0"/>
                <a:ea typeface="微软雅黑" panose="020B0503020204020204" pitchFamily="34" charset="-122"/>
              </a:rPr>
              <a:t>类</a:t>
            </a:r>
            <a:r>
              <a:rPr lang="en-US" altLang="zh-CN" sz="1400" dirty="0">
                <a:solidFill>
                  <a:srgbClr val="1772BF"/>
                </a:solidFill>
                <a:latin typeface="Verdana" panose="020B0604030504040204" pitchFamily="34" charset="0"/>
                <a:ea typeface="微软雅黑" panose="020B0503020204020204" pitchFamily="34" charset="-122"/>
              </a:rPr>
              <a:t>status</a:t>
            </a:r>
            <a:r>
              <a:rPr lang="zh-CN" altLang="en-US" sz="1400" dirty="0">
                <a:solidFill>
                  <a:srgbClr val="1772BF"/>
                </a:solidFill>
                <a:latin typeface="Verdana" panose="020B0604030504040204" pitchFamily="34" charset="0"/>
                <a:ea typeface="微软雅黑" panose="020B0503020204020204" pitchFamily="34" charset="-122"/>
              </a:rPr>
              <a:t>型需指明主要值的含义，如</a:t>
            </a:r>
            <a:r>
              <a:rPr lang="zh-CN" altLang="en-US" sz="1400" dirty="0">
                <a:solidFill>
                  <a:srgbClr val="1772BF"/>
                </a:solidFill>
                <a:ea typeface="微软雅黑" panose="020B0503020204020204" pitchFamily="34" charset="-122"/>
              </a:rPr>
              <a:t>”</a:t>
            </a:r>
            <a:r>
              <a:rPr lang="en-US" altLang="zh-CN" sz="1400" dirty="0">
                <a:solidFill>
                  <a:srgbClr val="1772BF"/>
                </a:solidFill>
                <a:latin typeface="Verdana" panose="020B0604030504040204" pitchFamily="34" charset="0"/>
                <a:ea typeface="微软雅黑" panose="020B0503020204020204" pitchFamily="34" charset="-122"/>
              </a:rPr>
              <a:t>0-</a:t>
            </a:r>
            <a:r>
              <a:rPr lang="zh-CN" altLang="en-US" sz="1400" dirty="0">
                <a:solidFill>
                  <a:srgbClr val="1772BF"/>
                </a:solidFill>
                <a:latin typeface="Verdana" panose="020B0604030504040204" pitchFamily="34" charset="0"/>
                <a:ea typeface="微软雅黑" panose="020B0503020204020204" pitchFamily="34" charset="-122"/>
              </a:rPr>
              <a:t>离线，</a:t>
            </a:r>
            <a:r>
              <a:rPr lang="en-US" altLang="zh-CN" sz="1400" dirty="0">
                <a:solidFill>
                  <a:srgbClr val="1772BF"/>
                </a:solidFill>
                <a:latin typeface="Verdana" panose="020B0604030504040204" pitchFamily="34" charset="0"/>
                <a:ea typeface="微软雅黑" panose="020B0503020204020204" pitchFamily="34" charset="-122"/>
              </a:rPr>
              <a:t>1-</a:t>
            </a:r>
            <a:r>
              <a:rPr lang="zh-CN" altLang="en-US" sz="1400" dirty="0">
                <a:solidFill>
                  <a:srgbClr val="1772BF"/>
                </a:solidFill>
                <a:latin typeface="Verdana" panose="020B0604030504040204" pitchFamily="34" charset="0"/>
                <a:ea typeface="微软雅黑" panose="020B0503020204020204" pitchFamily="34" charset="-122"/>
              </a:rPr>
              <a:t>在线</a:t>
            </a:r>
            <a:r>
              <a:rPr lang="zh-CN" altLang="en-US" sz="1400" dirty="0">
                <a:solidFill>
                  <a:srgbClr val="1772BF"/>
                </a:solidFill>
                <a:ea typeface="微软雅黑" panose="020B0503020204020204" pitchFamily="34" charset="-122"/>
              </a:rPr>
              <a:t>”</a:t>
            </a:r>
            <a:endParaRPr lang="zh-CN" altLang="en-US" sz="1400" dirty="0">
              <a:solidFill>
                <a:srgbClr val="1772BF"/>
              </a:solidFill>
            </a:endParaRPr>
          </a:p>
          <a:p>
            <a:pPr>
              <a:tabLst>
                <a:tab pos="544195" algn="l"/>
              </a:tabLst>
            </a:pPr>
            <a:r>
              <a:rPr lang="en-US" altLang="zh-CN" sz="1400" dirty="0">
                <a:solidFill>
                  <a:srgbClr val="1772BF"/>
                </a:solidFill>
                <a:latin typeface="Verdana" panose="020B0604030504040204" pitchFamily="34" charset="0"/>
                <a:cs typeface="Times New Roman" panose="02020603050405020304" pitchFamily="18" charset="0"/>
              </a:rPr>
              <a:t>4. </a:t>
            </a:r>
            <a:r>
              <a:rPr lang="zh-CN" altLang="en-US" sz="1400" dirty="0">
                <a:solidFill>
                  <a:srgbClr val="1772BF"/>
                </a:solidFill>
                <a:latin typeface="Verdana" panose="020B0604030504040204" pitchFamily="34" charset="0"/>
                <a:cs typeface="Times New Roman" panose="02020603050405020304" pitchFamily="18" charset="0"/>
              </a:rPr>
              <a:t>控制单表字段数量</a:t>
            </a:r>
            <a:endParaRPr lang="zh-CN" altLang="en-US" sz="1400" dirty="0">
              <a:solidFill>
                <a:srgbClr val="1772BF"/>
              </a:solidFill>
              <a:latin typeface="Tahoma" panose="020B0604030504040204" pitchFamily="34" charset="0"/>
              <a:cs typeface="Times New Roman" panose="02020603050405020304" pitchFamily="18" charset="0"/>
            </a:endParaRPr>
          </a:p>
          <a:p>
            <a:pPr lvl="1">
              <a:buFontTx/>
              <a:buChar char="•"/>
              <a:tabLst>
                <a:tab pos="544195" algn="l"/>
              </a:tabLst>
            </a:pPr>
            <a:r>
              <a:rPr lang="zh-CN" altLang="en-US" sz="1400" dirty="0">
                <a:solidFill>
                  <a:srgbClr val="1772BF"/>
                </a:solidFill>
                <a:latin typeface="Verdana" panose="020B0604030504040204" pitchFamily="34" charset="0"/>
                <a:ea typeface="微软雅黑" panose="020B0503020204020204" pitchFamily="34" charset="-122"/>
              </a:rPr>
              <a:t>单表字段数上限</a:t>
            </a:r>
            <a:r>
              <a:rPr lang="en-US" altLang="zh-CN" sz="1400" dirty="0">
                <a:solidFill>
                  <a:srgbClr val="1772BF"/>
                </a:solidFill>
                <a:latin typeface="Verdana" panose="020B0604030504040204" pitchFamily="34" charset="0"/>
                <a:ea typeface="微软雅黑" panose="020B0503020204020204" pitchFamily="34" charset="-122"/>
              </a:rPr>
              <a:t>30</a:t>
            </a:r>
            <a:r>
              <a:rPr lang="zh-CN" altLang="en-US" sz="1400" dirty="0">
                <a:solidFill>
                  <a:srgbClr val="1772BF"/>
                </a:solidFill>
                <a:latin typeface="Verdana" panose="020B0604030504040204" pitchFamily="34" charset="0"/>
                <a:ea typeface="微软雅黑" panose="020B0503020204020204" pitchFamily="34" charset="-122"/>
              </a:rPr>
              <a:t>左右，再多的话考虑垂直分表，一是冷热数据分离，二是大字段分离，三是常在一起做条件和返回列的不分离。</a:t>
            </a:r>
            <a:endParaRPr lang="zh-CN" altLang="en-US" sz="1400" dirty="0">
              <a:solidFill>
                <a:srgbClr val="1772BF"/>
              </a:solidFill>
            </a:endParaRPr>
          </a:p>
          <a:p>
            <a:pPr lvl="1">
              <a:buFontTx/>
              <a:buChar char="•"/>
              <a:tabLst>
                <a:tab pos="544195" algn="l"/>
              </a:tabLst>
            </a:pPr>
            <a:r>
              <a:rPr lang="zh-CN" altLang="en-US" sz="1400" dirty="0">
                <a:solidFill>
                  <a:srgbClr val="1772BF"/>
                </a:solidFill>
                <a:latin typeface="Verdana" panose="020B0604030504040204" pitchFamily="34" charset="0"/>
                <a:ea typeface="微软雅黑" panose="020B0503020204020204" pitchFamily="34" charset="-122"/>
              </a:rPr>
              <a:t>表字段控制少而精，可以提高</a:t>
            </a:r>
            <a:r>
              <a:rPr lang="en-US" altLang="zh-CN" sz="1400" dirty="0">
                <a:solidFill>
                  <a:srgbClr val="1772BF"/>
                </a:solidFill>
                <a:latin typeface="Verdana" panose="020B0604030504040204" pitchFamily="34" charset="0"/>
                <a:ea typeface="微软雅黑" panose="020B0503020204020204" pitchFamily="34" charset="-122"/>
              </a:rPr>
              <a:t>IO</a:t>
            </a:r>
            <a:r>
              <a:rPr lang="zh-CN" altLang="en-US" sz="1400" dirty="0">
                <a:solidFill>
                  <a:srgbClr val="1772BF"/>
                </a:solidFill>
                <a:latin typeface="Verdana" panose="020B0604030504040204" pitchFamily="34" charset="0"/>
                <a:ea typeface="微软雅黑" panose="020B0503020204020204" pitchFamily="34" charset="-122"/>
              </a:rPr>
              <a:t>效率，内存缓存更多有效数据，从而提高响应速度和并发能力，后续 </a:t>
            </a:r>
            <a:r>
              <a:rPr lang="en-US" altLang="zh-CN" sz="1400" dirty="0">
                <a:solidFill>
                  <a:srgbClr val="1772BF"/>
                </a:solidFill>
                <a:latin typeface="Verdana" panose="020B0604030504040204" pitchFamily="34" charset="0"/>
                <a:ea typeface="微软雅黑" panose="020B0503020204020204" pitchFamily="34" charset="-122"/>
              </a:rPr>
              <a:t>alter table </a:t>
            </a:r>
            <a:r>
              <a:rPr lang="zh-CN" altLang="en-US" sz="1400" dirty="0">
                <a:solidFill>
                  <a:srgbClr val="1772BF"/>
                </a:solidFill>
                <a:latin typeface="Verdana" panose="020B0604030504040204" pitchFamily="34" charset="0"/>
                <a:ea typeface="微软雅黑" panose="020B0503020204020204" pitchFamily="34" charset="-122"/>
              </a:rPr>
              <a:t>也更快。</a:t>
            </a:r>
            <a:endParaRPr lang="zh-CN" altLang="en-US" sz="1400" dirty="0">
              <a:solidFill>
                <a:srgbClr val="1772BF"/>
              </a:solidFill>
            </a:endParaRPr>
          </a:p>
          <a:p>
            <a:pPr>
              <a:tabLst>
                <a:tab pos="544195" algn="l"/>
              </a:tabLst>
            </a:pPr>
            <a:r>
              <a:rPr lang="en-US" altLang="zh-CN" sz="1400" dirty="0">
                <a:solidFill>
                  <a:srgbClr val="1772BF"/>
                </a:solidFill>
                <a:latin typeface="Verdana" panose="020B0604030504040204" pitchFamily="34" charset="0"/>
                <a:cs typeface="Times New Roman" panose="02020603050405020304" pitchFamily="18" charset="0"/>
              </a:rPr>
              <a:t>5. </a:t>
            </a:r>
            <a:r>
              <a:rPr lang="zh-CN" altLang="en-US" sz="1400" dirty="0">
                <a:solidFill>
                  <a:srgbClr val="1772BF"/>
                </a:solidFill>
                <a:latin typeface="Verdana" panose="020B0604030504040204" pitchFamily="34" charset="0"/>
                <a:cs typeface="Times New Roman" panose="02020603050405020304" pitchFamily="18" charset="0"/>
              </a:rPr>
              <a:t>所有表都必须要显式指定主键</a:t>
            </a:r>
            <a:endParaRPr lang="zh-CN" altLang="en-US" sz="1400" dirty="0">
              <a:solidFill>
                <a:srgbClr val="1772BF"/>
              </a:solidFill>
              <a:latin typeface="Tahoma" panose="020B0604030504040204" pitchFamily="34" charset="0"/>
              <a:cs typeface="Times New Roman" panose="02020603050405020304" pitchFamily="18" charset="0"/>
            </a:endParaRPr>
          </a:p>
          <a:p>
            <a:pPr lvl="1">
              <a:buFontTx/>
              <a:buChar char="•"/>
              <a:tabLst>
                <a:tab pos="544195" algn="l"/>
              </a:tabLst>
            </a:pPr>
            <a:r>
              <a:rPr lang="zh-CN" altLang="en-US" sz="1400" dirty="0">
                <a:solidFill>
                  <a:srgbClr val="1772BF"/>
                </a:solidFill>
                <a:latin typeface="Verdana" panose="020B0604030504040204" pitchFamily="34" charset="0"/>
                <a:ea typeface="微软雅黑" panose="020B0503020204020204" pitchFamily="34" charset="-122"/>
              </a:rPr>
              <a:t>主键尽量采用自增方式，</a:t>
            </a:r>
            <a:r>
              <a:rPr lang="en-US" altLang="zh-CN" sz="1400" dirty="0" err="1">
                <a:solidFill>
                  <a:srgbClr val="1772BF"/>
                </a:solidFill>
                <a:latin typeface="Verdana" panose="020B0604030504040204" pitchFamily="34" charset="0"/>
                <a:ea typeface="微软雅黑" panose="020B0503020204020204" pitchFamily="34" charset="-122"/>
              </a:rPr>
              <a:t>InnoDB</a:t>
            </a:r>
            <a:r>
              <a:rPr lang="zh-CN" altLang="en-US" sz="1400" dirty="0">
                <a:solidFill>
                  <a:srgbClr val="1772BF"/>
                </a:solidFill>
                <a:latin typeface="Verdana" panose="020B0604030504040204" pitchFamily="34" charset="0"/>
                <a:ea typeface="微软雅黑" panose="020B0503020204020204" pitchFamily="34" charset="-122"/>
              </a:rPr>
              <a:t>表实际是一棵索引组织表，顺序存储可以提高存取效率，充分利用磁盘空间。还有对一些复杂查询可能需要自连接来优化时需要用到。</a:t>
            </a:r>
            <a:endParaRPr lang="zh-CN" altLang="en-US" sz="1400" dirty="0">
              <a:solidFill>
                <a:srgbClr val="1772BF"/>
              </a:solidFill>
            </a:endParaRPr>
          </a:p>
          <a:p>
            <a:pPr lvl="1">
              <a:buFontTx/>
              <a:buChar char="•"/>
              <a:tabLst>
                <a:tab pos="544195" algn="l"/>
              </a:tabLst>
            </a:pPr>
            <a:r>
              <a:rPr lang="zh-CN" altLang="en-US" sz="1400" dirty="0">
                <a:solidFill>
                  <a:srgbClr val="1772BF"/>
                </a:solidFill>
                <a:latin typeface="Verdana" panose="020B0604030504040204" pitchFamily="34" charset="0"/>
                <a:ea typeface="微软雅黑" panose="020B0503020204020204" pitchFamily="34" charset="-122"/>
              </a:rPr>
              <a:t>如果没有主键或唯一索引，</a:t>
            </a:r>
            <a:r>
              <a:rPr lang="en-US" altLang="zh-CN" sz="1400" dirty="0">
                <a:solidFill>
                  <a:srgbClr val="1772BF"/>
                </a:solidFill>
                <a:latin typeface="Verdana" panose="020B0604030504040204" pitchFamily="34" charset="0"/>
                <a:ea typeface="微软雅黑" panose="020B0503020204020204" pitchFamily="34" charset="-122"/>
              </a:rPr>
              <a:t>update/delete</a:t>
            </a:r>
            <a:r>
              <a:rPr lang="zh-CN" altLang="en-US" sz="1400" dirty="0">
                <a:solidFill>
                  <a:srgbClr val="1772BF"/>
                </a:solidFill>
                <a:latin typeface="Verdana" panose="020B0604030504040204" pitchFamily="34" charset="0"/>
                <a:ea typeface="微软雅黑" panose="020B0503020204020204" pitchFamily="34" charset="-122"/>
              </a:rPr>
              <a:t>是通过所有字段来定位操作的行，相当于每行就是一次全表扫描</a:t>
            </a:r>
            <a:endParaRPr lang="zh-CN" altLang="en-US" sz="1400" dirty="0">
              <a:solidFill>
                <a:srgbClr val="1772BF"/>
              </a:solidFill>
            </a:endParaRPr>
          </a:p>
          <a:p>
            <a:pPr lvl="1">
              <a:buFontTx/>
              <a:buChar char="•"/>
              <a:tabLst>
                <a:tab pos="544195" algn="l"/>
              </a:tabLst>
            </a:pPr>
            <a:r>
              <a:rPr lang="zh-CN" altLang="en-US" sz="1400" dirty="0">
                <a:solidFill>
                  <a:srgbClr val="1772BF"/>
                </a:solidFill>
                <a:latin typeface="Verdana" panose="020B0604030504040204" pitchFamily="34" charset="0"/>
                <a:ea typeface="微软雅黑" panose="020B0503020204020204" pitchFamily="34" charset="-122"/>
              </a:rPr>
              <a:t>少数情况可以使用联合唯一主键，需与</a:t>
            </a:r>
            <a:r>
              <a:rPr lang="en-US" altLang="zh-CN" sz="1400" dirty="0">
                <a:solidFill>
                  <a:srgbClr val="1772BF"/>
                </a:solidFill>
                <a:latin typeface="Verdana" panose="020B0604030504040204" pitchFamily="34" charset="0"/>
                <a:ea typeface="微软雅黑" panose="020B0503020204020204" pitchFamily="34" charset="-122"/>
              </a:rPr>
              <a:t>DBA</a:t>
            </a:r>
            <a:r>
              <a:rPr lang="zh-CN" altLang="en-US" sz="1400" dirty="0">
                <a:solidFill>
                  <a:srgbClr val="1772BF"/>
                </a:solidFill>
                <a:latin typeface="Verdana" panose="020B0604030504040204" pitchFamily="34" charset="0"/>
                <a:ea typeface="微软雅黑" panose="020B0503020204020204" pitchFamily="34" charset="-122"/>
              </a:rPr>
              <a:t>协商</a:t>
            </a:r>
            <a:endParaRPr lang="zh-CN" altLang="en-US" sz="1400" dirty="0">
              <a:solidFill>
                <a:srgbClr val="1772BF"/>
              </a:solidFill>
            </a:endParaRPr>
          </a:p>
          <a:p>
            <a:pPr>
              <a:buFontTx/>
              <a:buChar char="•"/>
              <a:tabLst>
                <a:tab pos="544195" algn="l"/>
              </a:tabLst>
            </a:pPr>
            <a:endParaRPr lang="zh-CN" altLang="en-US" dirty="0">
              <a:solidFill>
                <a:srgbClr val="1772BF"/>
              </a:solidFill>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914282" y="1143265"/>
            <a:ext cx="10366084" cy="591470"/>
          </a:xfrm>
          <a:prstGeom prst="rect">
            <a:avLst/>
          </a:prstGeom>
          <a:noFill/>
          <a:ln>
            <a:noFill/>
          </a:ln>
          <a:effectLst/>
          <a:extLst>
            <a:ext uri="{909E8E84-426E-40DD-AFC4-6F175D3DCCD1}">
              <a14:hiddenFill xmlns:a14="http://schemas.microsoft.com/office/drawing/2010/main">
                <a:gradFill rotWithShape="1">
                  <a:gsLst>
                    <a:gs pos="0">
                      <a:srgbClr val="CFB787"/>
                    </a:gs>
                    <a:gs pos="100000">
                      <a:srgbClr val="CFB787">
                        <a:gamma/>
                        <a:shade val="46275"/>
                        <a:invGamma/>
                      </a:srgbClr>
                    </a:gs>
                  </a:gsLst>
                  <a:lin ang="27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3500000" sx="75000" sy="75000" algn="tl" rotWithShape="0">
                    <a:srgbClr val="808080">
                      <a:alpha val="50000"/>
                    </a:srgbClr>
                  </a:outerShdw>
                </a:effectLst>
              </a14:hiddenEffects>
            </a:ext>
          </a:extLst>
        </p:spPr>
        <p:txBody>
          <a:bodyPr lIns="108850" tIns="98565" rIns="108850" bIns="98565">
            <a:spAutoFit/>
          </a:bodyPr>
          <a:lstStyle/>
          <a:p>
            <a:pPr marL="544195" indent="-544195">
              <a:lnSpc>
                <a:spcPct val="150000"/>
              </a:lnSpc>
              <a:buClr>
                <a:srgbClr val="0000CC"/>
              </a:buClr>
              <a:buSzPct val="75000"/>
              <a:buFont typeface="Wingdings" panose="05000000000000000000" pitchFamily="2" charset="2"/>
              <a:buChar char="l"/>
              <a:defRPr/>
            </a:pPr>
            <a:endParaRPr lang="zh-CN" altLang="en-US" sz="1700">
              <a:effectLst>
                <a:outerShdw blurRad="38100" dist="38100" dir="2700000" algn="tl">
                  <a:srgbClr val="C0C0C0"/>
                </a:outerShdw>
              </a:effectLst>
              <a:latin typeface="宋体" panose="02010600030101010101" pitchFamily="2" charset="-122"/>
            </a:endParaRPr>
          </a:p>
        </p:txBody>
      </p:sp>
      <p:sp>
        <p:nvSpPr>
          <p:cNvPr id="8195" name="Text Box 3"/>
          <p:cNvSpPr txBox="1">
            <a:spLocks noChangeArrowheads="1"/>
          </p:cNvSpPr>
          <p:nvPr/>
        </p:nvSpPr>
        <p:spPr bwMode="auto">
          <a:xfrm>
            <a:off x="190012" y="119158"/>
            <a:ext cx="5456056" cy="600075"/>
          </a:xfrm>
          <a:prstGeom prst="rect">
            <a:avLst/>
          </a:prstGeom>
          <a:noFill/>
          <a:ln>
            <a:no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8850" tIns="54425" rIns="108850" bIns="54425">
            <a:spAutoFit/>
          </a:bodyPr>
          <a:lstStyle/>
          <a:p>
            <a:pPr lvl="0" algn="l">
              <a:buClr>
                <a:srgbClr val="0000CC"/>
              </a:buClr>
              <a:buSzPct val="75000"/>
              <a:buFont typeface="Wingdings" panose="05000000000000000000" pitchFamily="2" charset="2"/>
              <a:defRPr/>
            </a:pPr>
            <a:r>
              <a:rPr lang="zh-CN" altLang="en-US" sz="3200" dirty="0">
                <a:solidFill>
                  <a:srgbClr val="0070C0"/>
                </a:solidFill>
                <a:latin typeface="微软雅黑" panose="020B0503020204020204" pitchFamily="34" charset="-122"/>
                <a:ea typeface="微软雅黑" panose="020B0503020204020204" pitchFamily="34" charset="-122"/>
                <a:sym typeface="+mn-ea"/>
              </a:rPr>
              <a:t>MySQL库表基础规范</a:t>
            </a:r>
          </a:p>
        </p:txBody>
      </p:sp>
      <p:sp>
        <p:nvSpPr>
          <p:cNvPr id="8196" name="Text Box 4"/>
          <p:cNvSpPr txBox="1">
            <a:spLocks noChangeArrowheads="1"/>
          </p:cNvSpPr>
          <p:nvPr/>
        </p:nvSpPr>
        <p:spPr bwMode="auto">
          <a:xfrm>
            <a:off x="1219042" y="1524354"/>
            <a:ext cx="9648628" cy="338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tabLst>
                <a:tab pos="544195" algn="l"/>
              </a:tabLst>
              <a:defRPr/>
            </a:pPr>
            <a:r>
              <a:rPr lang="en-US" altLang="zh-CN" sz="1400" dirty="0">
                <a:solidFill>
                  <a:srgbClr val="1772BF"/>
                </a:solidFill>
                <a:latin typeface="Verdana" panose="020B0604030504040204" pitchFamily="34" charset="0"/>
                <a:cs typeface="Times New Roman" panose="02020603050405020304" pitchFamily="18" charset="0"/>
              </a:rPr>
              <a:t>6. </a:t>
            </a:r>
            <a:r>
              <a:rPr lang="zh-CN" altLang="en-US" sz="1400" dirty="0">
                <a:solidFill>
                  <a:srgbClr val="1772BF"/>
                </a:solidFill>
                <a:latin typeface="Verdana" panose="020B0604030504040204" pitchFamily="34" charset="0"/>
                <a:cs typeface="Times New Roman" panose="02020603050405020304" pitchFamily="18" charset="0"/>
              </a:rPr>
              <a:t>不强制使用外键参考</a:t>
            </a:r>
            <a:endParaRPr lang="zh-CN" altLang="en-US" sz="1400" dirty="0">
              <a:solidFill>
                <a:srgbClr val="1772BF"/>
              </a:solidFill>
              <a:latin typeface="Tahoma" panose="020B0604030504040204" pitchFamily="34" charset="0"/>
              <a:cs typeface="Times New Roman" panose="02020603050405020304" pitchFamily="18" charset="0"/>
            </a:endParaRPr>
          </a:p>
          <a:p>
            <a:pPr>
              <a:buFontTx/>
              <a:buChar char="•"/>
              <a:tabLst>
                <a:tab pos="544195" algn="l"/>
              </a:tabLst>
              <a:defRPr/>
            </a:pPr>
            <a:r>
              <a:rPr lang="zh-CN" altLang="en-US" sz="1400" dirty="0">
                <a:solidFill>
                  <a:srgbClr val="1772BF"/>
                </a:solidFill>
                <a:latin typeface="Verdana" panose="020B0604030504040204" pitchFamily="34" charset="0"/>
                <a:cs typeface="宋体" panose="02010600030101010101" pitchFamily="2" charset="-122"/>
              </a:rPr>
              <a:t>即使</a:t>
            </a:r>
            <a:r>
              <a:rPr lang="en-US" altLang="zh-CN" sz="1400" dirty="0">
                <a:solidFill>
                  <a:srgbClr val="1772BF"/>
                </a:solidFill>
                <a:latin typeface="Verdana" panose="020B0604030504040204" pitchFamily="34" charset="0"/>
                <a:cs typeface="宋体" panose="02010600030101010101" pitchFamily="2" charset="-122"/>
              </a:rPr>
              <a:t>2</a:t>
            </a:r>
            <a:r>
              <a:rPr lang="zh-CN" altLang="en-US" sz="1400" dirty="0">
                <a:solidFill>
                  <a:srgbClr val="1772BF"/>
                </a:solidFill>
                <a:latin typeface="Verdana" panose="020B0604030504040204" pitchFamily="34" charset="0"/>
                <a:cs typeface="宋体" panose="02010600030101010101" pitchFamily="2" charset="-122"/>
              </a:rPr>
              <a:t>个表的字段有明确的外键参考关系，也不使用 </a:t>
            </a:r>
            <a:r>
              <a:rPr lang="en-US" altLang="zh-CN" sz="1400" dirty="0">
                <a:solidFill>
                  <a:srgbClr val="1772BF"/>
                </a:solidFill>
                <a:latin typeface="Verdana" panose="020B0604030504040204" pitchFamily="34" charset="0"/>
                <a:cs typeface="宋体" panose="02010600030101010101" pitchFamily="2" charset="-122"/>
              </a:rPr>
              <a:t>FOREIGN KEY </a:t>
            </a:r>
            <a:r>
              <a:rPr lang="zh-CN" altLang="en-US" sz="1400" dirty="0">
                <a:solidFill>
                  <a:srgbClr val="1772BF"/>
                </a:solidFill>
                <a:latin typeface="Verdana" panose="020B0604030504040204" pitchFamily="34" charset="0"/>
                <a:cs typeface="宋体" panose="02010600030101010101" pitchFamily="2" charset="-122"/>
              </a:rPr>
              <a:t>，因为新记录会去主键表做校验，影响性能。</a:t>
            </a:r>
            <a:endParaRPr lang="zh-CN" altLang="en-US" sz="1400" dirty="0">
              <a:solidFill>
                <a:srgbClr val="1772BF"/>
              </a:solidFill>
            </a:endParaRPr>
          </a:p>
          <a:p>
            <a:pPr>
              <a:tabLst>
                <a:tab pos="544195" algn="l"/>
              </a:tabLst>
              <a:defRPr/>
            </a:pPr>
            <a:r>
              <a:rPr lang="en-US" altLang="zh-CN" sz="1400" dirty="0">
                <a:solidFill>
                  <a:srgbClr val="1772BF"/>
                </a:solidFill>
                <a:latin typeface="Verdana" panose="020B0604030504040204" pitchFamily="34" charset="0"/>
                <a:cs typeface="Times New Roman" panose="02020603050405020304" pitchFamily="18" charset="0"/>
              </a:rPr>
              <a:t>7. </a:t>
            </a:r>
            <a:r>
              <a:rPr lang="zh-CN" altLang="en-US" sz="1400" dirty="0">
                <a:solidFill>
                  <a:srgbClr val="1772BF"/>
                </a:solidFill>
                <a:latin typeface="Verdana" panose="020B0604030504040204" pitchFamily="34" charset="0"/>
                <a:cs typeface="Times New Roman" panose="02020603050405020304" pitchFamily="18" charset="0"/>
              </a:rPr>
              <a:t>适度使用存储过程、视图，禁止使用触发器、事件</a:t>
            </a:r>
            <a:endParaRPr lang="zh-CN" altLang="en-US" sz="1400" dirty="0">
              <a:solidFill>
                <a:srgbClr val="1772BF"/>
              </a:solidFill>
              <a:latin typeface="Tahoma" panose="020B0604030504040204" pitchFamily="34" charset="0"/>
              <a:cs typeface="Times New Roman" panose="02020603050405020304" pitchFamily="18" charset="0"/>
            </a:endParaRPr>
          </a:p>
          <a:p>
            <a:pPr>
              <a:buFontTx/>
              <a:buChar char="•"/>
              <a:tabLst>
                <a:tab pos="544195" algn="l"/>
              </a:tabLst>
              <a:defRPr/>
            </a:pPr>
            <a:r>
              <a:rPr lang="zh-CN" altLang="en-US" sz="1400" dirty="0">
                <a:solidFill>
                  <a:srgbClr val="1772BF"/>
                </a:solidFill>
                <a:latin typeface="Verdana" panose="020B0604030504040204" pitchFamily="34" charset="0"/>
                <a:ea typeface="微软雅黑" panose="020B0503020204020204" pitchFamily="34" charset="-122"/>
                <a:cs typeface="宋体" panose="02010600030101010101" pitchFamily="2" charset="-122"/>
              </a:rPr>
              <a:t>存储过程（</a:t>
            </a:r>
            <a:r>
              <a:rPr lang="en-US" altLang="zh-CN" sz="1400" dirty="0">
                <a:solidFill>
                  <a:srgbClr val="1772BF"/>
                </a:solidFill>
                <a:latin typeface="Verdana" panose="020B0604030504040204" pitchFamily="34" charset="0"/>
                <a:ea typeface="微软雅黑" panose="020B0503020204020204" pitchFamily="34" charset="-122"/>
                <a:cs typeface="宋体" panose="02010600030101010101" pitchFamily="2" charset="-122"/>
              </a:rPr>
              <a:t>procedure</a:t>
            </a:r>
            <a:r>
              <a:rPr lang="zh-CN" altLang="en-US" sz="1400" dirty="0">
                <a:solidFill>
                  <a:srgbClr val="1772BF"/>
                </a:solidFill>
                <a:latin typeface="Verdana" panose="020B0604030504040204" pitchFamily="34" charset="0"/>
                <a:ea typeface="微软雅黑" panose="020B0503020204020204" pitchFamily="34" charset="-122"/>
                <a:cs typeface="宋体" panose="02010600030101010101" pitchFamily="2" charset="-122"/>
              </a:rPr>
              <a:t>）虽然可以简化业务端代码，在传统企业写复杂逻辑时可能会用到，而在互联网企业变更是很频繁的，在分库分表的情况下要升级一个存储过程相当麻烦。又因为它是不记录</a:t>
            </a:r>
            <a:r>
              <a:rPr lang="en-US" altLang="zh-CN" sz="1400" dirty="0">
                <a:solidFill>
                  <a:srgbClr val="1772BF"/>
                </a:solidFill>
                <a:latin typeface="Verdana" panose="020B0604030504040204" pitchFamily="34" charset="0"/>
                <a:ea typeface="微软雅黑" panose="020B0503020204020204" pitchFamily="34" charset="-122"/>
                <a:cs typeface="宋体" panose="02010600030101010101" pitchFamily="2" charset="-122"/>
              </a:rPr>
              <a:t>log</a:t>
            </a:r>
            <a:r>
              <a:rPr lang="zh-CN" altLang="en-US" sz="1400" dirty="0">
                <a:solidFill>
                  <a:srgbClr val="1772BF"/>
                </a:solidFill>
                <a:latin typeface="Verdana" panose="020B0604030504040204" pitchFamily="34" charset="0"/>
                <a:ea typeface="微软雅黑" panose="020B0503020204020204" pitchFamily="34" charset="-122"/>
                <a:cs typeface="宋体" panose="02010600030101010101" pitchFamily="2" charset="-122"/>
              </a:rPr>
              <a:t>的，所以也不方便</a:t>
            </a:r>
            <a:r>
              <a:rPr lang="en-US" altLang="zh-CN" sz="1400" dirty="0">
                <a:solidFill>
                  <a:srgbClr val="1772BF"/>
                </a:solidFill>
                <a:latin typeface="Verdana" panose="020B0604030504040204" pitchFamily="34" charset="0"/>
                <a:ea typeface="微软雅黑" panose="020B0503020204020204" pitchFamily="34" charset="-122"/>
                <a:cs typeface="宋体" panose="02010600030101010101" pitchFamily="2" charset="-122"/>
              </a:rPr>
              <a:t>debug</a:t>
            </a:r>
            <a:r>
              <a:rPr lang="zh-CN" altLang="en-US" sz="1400" dirty="0">
                <a:solidFill>
                  <a:srgbClr val="1772BF"/>
                </a:solidFill>
                <a:latin typeface="Verdana" panose="020B0604030504040204" pitchFamily="34" charset="0"/>
                <a:ea typeface="微软雅黑" panose="020B0503020204020204" pitchFamily="34" charset="-122"/>
                <a:cs typeface="宋体" panose="02010600030101010101" pitchFamily="2" charset="-122"/>
              </a:rPr>
              <a:t>性能问题。如果使用过程，一定考虑如果执行失败的情况。</a:t>
            </a:r>
            <a:endParaRPr lang="zh-CN" altLang="en-US" sz="1400" dirty="0">
              <a:solidFill>
                <a:srgbClr val="1772BF"/>
              </a:solidFill>
              <a:cs typeface="宋体" panose="02010600030101010101" pitchFamily="2" charset="-122"/>
            </a:endParaRPr>
          </a:p>
          <a:p>
            <a:pPr lvl="1">
              <a:buSzPct val="100000"/>
              <a:buFont typeface="Symbol" panose="05050102010706020507" pitchFamily="18" charset="2"/>
              <a:buChar char=""/>
              <a:tabLst>
                <a:tab pos="544195" algn="l"/>
              </a:tabLst>
              <a:defRPr/>
            </a:pPr>
            <a:r>
              <a:rPr lang="zh-CN" altLang="en-US" sz="1400" dirty="0">
                <a:solidFill>
                  <a:srgbClr val="1772BF"/>
                </a:solidFill>
                <a:latin typeface="Verdana" panose="020B0604030504040204" pitchFamily="34" charset="0"/>
                <a:ea typeface="微软雅黑" panose="020B0503020204020204" pitchFamily="34" charset="-122"/>
                <a:cs typeface="宋体" panose="02010600030101010101" pitchFamily="2" charset="-122"/>
              </a:rPr>
              <a:t>使用视图一定程度上也是为了降低代码里</a:t>
            </a:r>
            <a:r>
              <a:rPr lang="en-US" altLang="zh-CN" sz="1400" dirty="0">
                <a:solidFill>
                  <a:srgbClr val="1772BF"/>
                </a:solidFill>
                <a:latin typeface="Verdana" panose="020B0604030504040204" pitchFamily="34" charset="0"/>
                <a:ea typeface="微软雅黑" panose="020B0503020204020204" pitchFamily="34" charset="-122"/>
                <a:cs typeface="宋体" panose="02010600030101010101" pitchFamily="2" charset="-122"/>
              </a:rPr>
              <a:t>SQL</a:t>
            </a:r>
            <a:r>
              <a:rPr lang="zh-CN" altLang="en-US" sz="1400" dirty="0">
                <a:solidFill>
                  <a:srgbClr val="1772BF"/>
                </a:solidFill>
                <a:latin typeface="Verdana" panose="020B0604030504040204" pitchFamily="34" charset="0"/>
                <a:ea typeface="微软雅黑" panose="020B0503020204020204" pitchFamily="34" charset="-122"/>
                <a:cs typeface="宋体" panose="02010600030101010101" pitchFamily="2" charset="-122"/>
              </a:rPr>
              <a:t>的复杂度，但有时候为了视图的通用性会损失性。</a:t>
            </a:r>
            <a:endParaRPr lang="zh-CN" altLang="en-US" sz="1400" dirty="0">
              <a:solidFill>
                <a:srgbClr val="1772BF"/>
              </a:solidFill>
              <a:cs typeface="宋体" panose="02010600030101010101" pitchFamily="2" charset="-122"/>
            </a:endParaRPr>
          </a:p>
          <a:p>
            <a:pPr>
              <a:buFontTx/>
              <a:buChar char="•"/>
              <a:tabLst>
                <a:tab pos="544195" algn="l"/>
              </a:tabLst>
              <a:defRPr/>
            </a:pPr>
            <a:r>
              <a:rPr lang="zh-CN" altLang="en-US" sz="1400" dirty="0">
                <a:solidFill>
                  <a:srgbClr val="1772BF"/>
                </a:solidFill>
                <a:latin typeface="Verdana" panose="020B0604030504040204" pitchFamily="34" charset="0"/>
                <a:ea typeface="微软雅黑" panose="020B0503020204020204" pitchFamily="34" charset="-122"/>
                <a:cs typeface="宋体" panose="02010600030101010101" pitchFamily="2" charset="-122"/>
              </a:rPr>
              <a:t>触发器（</a:t>
            </a:r>
            <a:r>
              <a:rPr lang="en-US" altLang="zh-CN" sz="1400" dirty="0">
                <a:solidFill>
                  <a:srgbClr val="1772BF"/>
                </a:solidFill>
                <a:latin typeface="Verdana" panose="020B0604030504040204" pitchFamily="34" charset="0"/>
                <a:ea typeface="微软雅黑" panose="020B0503020204020204" pitchFamily="34" charset="-122"/>
                <a:cs typeface="宋体" panose="02010600030101010101" pitchFamily="2" charset="-122"/>
              </a:rPr>
              <a:t>trigger</a:t>
            </a:r>
            <a:r>
              <a:rPr lang="zh-CN" altLang="en-US" sz="1400" dirty="0">
                <a:solidFill>
                  <a:srgbClr val="1772BF"/>
                </a:solidFill>
                <a:latin typeface="Verdana" panose="020B0604030504040204" pitchFamily="34" charset="0"/>
                <a:ea typeface="微软雅黑" panose="020B0503020204020204" pitchFamily="34" charset="-122"/>
                <a:cs typeface="宋体" panose="02010600030101010101" pitchFamily="2" charset="-122"/>
              </a:rPr>
              <a:t>）也是同样，但也不应该通过它去约束数据的强一致性，</a:t>
            </a:r>
            <a:r>
              <a:rPr lang="en-US" altLang="zh-CN" sz="1400" dirty="0" err="1">
                <a:solidFill>
                  <a:srgbClr val="1772BF"/>
                </a:solidFill>
                <a:latin typeface="Verdana" panose="020B0604030504040204" pitchFamily="34" charset="0"/>
                <a:ea typeface="微软雅黑" panose="020B0503020204020204" pitchFamily="34" charset="-122"/>
                <a:cs typeface="宋体" panose="02010600030101010101" pitchFamily="2" charset="-122"/>
              </a:rPr>
              <a:t>mysql</a:t>
            </a:r>
            <a:r>
              <a:rPr lang="zh-CN" altLang="en-US" sz="1400" dirty="0">
                <a:solidFill>
                  <a:srgbClr val="1772BF"/>
                </a:solidFill>
                <a:latin typeface="Verdana" panose="020B0604030504040204" pitchFamily="34" charset="0"/>
                <a:ea typeface="微软雅黑" panose="020B0503020204020204" pitchFamily="34" charset="-122"/>
                <a:cs typeface="宋体" panose="02010600030101010101" pitchFamily="2" charset="-122"/>
              </a:rPr>
              <a:t>只支持</a:t>
            </a:r>
            <a:r>
              <a:rPr lang="zh-CN" altLang="en-US" sz="1400" dirty="0">
                <a:solidFill>
                  <a:srgbClr val="1772BF"/>
                </a:solidFill>
                <a:ea typeface="微软雅黑" panose="020B0503020204020204" pitchFamily="34" charset="-122"/>
                <a:cs typeface="宋体" panose="02010600030101010101" pitchFamily="2" charset="-122"/>
              </a:rPr>
              <a:t>“</a:t>
            </a:r>
            <a:r>
              <a:rPr lang="zh-CN" altLang="en-US" sz="1400" dirty="0">
                <a:solidFill>
                  <a:srgbClr val="1772BF"/>
                </a:solidFill>
                <a:latin typeface="Verdana" panose="020B0604030504040204" pitchFamily="34" charset="0"/>
                <a:ea typeface="微软雅黑" panose="020B0503020204020204" pitchFamily="34" charset="-122"/>
                <a:cs typeface="宋体" panose="02010600030101010101" pitchFamily="2" charset="-122"/>
              </a:rPr>
              <a:t>基于行的触发</a:t>
            </a:r>
            <a:r>
              <a:rPr lang="zh-CN" altLang="en-US" sz="1400" dirty="0">
                <a:solidFill>
                  <a:srgbClr val="1772BF"/>
                </a:solidFill>
                <a:ea typeface="微软雅黑" panose="020B0503020204020204" pitchFamily="34" charset="-122"/>
                <a:cs typeface="宋体" panose="02010600030101010101" pitchFamily="2" charset="-122"/>
              </a:rPr>
              <a:t>”</a:t>
            </a:r>
            <a:r>
              <a:rPr lang="zh-CN" altLang="en-US" sz="1400" dirty="0">
                <a:solidFill>
                  <a:srgbClr val="1772BF"/>
                </a:solidFill>
                <a:latin typeface="Verdana" panose="020B0604030504040204" pitchFamily="34" charset="0"/>
                <a:ea typeface="微软雅黑" panose="020B0503020204020204" pitchFamily="34" charset="-122"/>
                <a:cs typeface="宋体" panose="02010600030101010101" pitchFamily="2" charset="-122"/>
              </a:rPr>
              <a:t>，也就是说，触发器始终是针对一条记录的，而不是针对整个</a:t>
            </a:r>
            <a:r>
              <a:rPr lang="en-US" altLang="zh-CN" sz="1400" dirty="0" err="1">
                <a:solidFill>
                  <a:srgbClr val="1772BF"/>
                </a:solidFill>
                <a:latin typeface="Verdana" panose="020B0604030504040204" pitchFamily="34" charset="0"/>
                <a:ea typeface="微软雅黑" panose="020B0503020204020204" pitchFamily="34" charset="-122"/>
                <a:cs typeface="宋体" panose="02010600030101010101" pitchFamily="2" charset="-122"/>
              </a:rPr>
              <a:t>sql</a:t>
            </a:r>
            <a:r>
              <a:rPr lang="zh-CN" altLang="en-US" sz="1400" dirty="0">
                <a:solidFill>
                  <a:srgbClr val="1772BF"/>
                </a:solidFill>
                <a:latin typeface="Verdana" panose="020B0604030504040204" pitchFamily="34" charset="0"/>
                <a:ea typeface="微软雅黑" panose="020B0503020204020204" pitchFamily="34" charset="-122"/>
                <a:cs typeface="宋体" panose="02010600030101010101" pitchFamily="2" charset="-122"/>
              </a:rPr>
              <a:t>语句的，如果变更的数据集非常大的话，效率会很低。掩盖一条</a:t>
            </a:r>
            <a:r>
              <a:rPr lang="en-US" altLang="zh-CN" sz="1400" dirty="0" err="1">
                <a:solidFill>
                  <a:srgbClr val="1772BF"/>
                </a:solidFill>
                <a:latin typeface="Verdana" panose="020B0604030504040204" pitchFamily="34" charset="0"/>
                <a:ea typeface="微软雅黑" panose="020B0503020204020204" pitchFamily="34" charset="-122"/>
                <a:cs typeface="宋体" panose="02010600030101010101" pitchFamily="2" charset="-122"/>
              </a:rPr>
              <a:t>sql</a:t>
            </a:r>
            <a:r>
              <a:rPr lang="zh-CN" altLang="en-US" sz="1400" dirty="0">
                <a:solidFill>
                  <a:srgbClr val="1772BF"/>
                </a:solidFill>
                <a:latin typeface="Verdana" panose="020B0604030504040204" pitchFamily="34" charset="0"/>
                <a:ea typeface="微软雅黑" panose="020B0503020204020204" pitchFamily="34" charset="-122"/>
                <a:cs typeface="宋体" panose="02010600030101010101" pitchFamily="2" charset="-122"/>
              </a:rPr>
              <a:t>背后的工作，一旦出现问题将是灾难性的，但又很难快速分析和定位。事件（</a:t>
            </a:r>
            <a:r>
              <a:rPr lang="en-US" altLang="zh-CN" sz="1400" dirty="0">
                <a:solidFill>
                  <a:srgbClr val="1772BF"/>
                </a:solidFill>
                <a:latin typeface="Verdana" panose="020B0604030504040204" pitchFamily="34" charset="0"/>
                <a:ea typeface="微软雅黑" panose="020B0503020204020204" pitchFamily="34" charset="-122"/>
                <a:cs typeface="宋体" panose="02010600030101010101" pitchFamily="2" charset="-122"/>
              </a:rPr>
              <a:t>event</a:t>
            </a:r>
            <a:r>
              <a:rPr lang="zh-CN" altLang="en-US" sz="1400" dirty="0">
                <a:solidFill>
                  <a:srgbClr val="1772BF"/>
                </a:solidFill>
                <a:latin typeface="Verdana" panose="020B0604030504040204" pitchFamily="34" charset="0"/>
                <a:ea typeface="微软雅黑" panose="020B0503020204020204" pitchFamily="34" charset="-122"/>
                <a:cs typeface="宋体" panose="02010600030101010101" pitchFamily="2" charset="-122"/>
              </a:rPr>
              <a:t>）也是一种偷懒的表现，而且</a:t>
            </a:r>
            <a:r>
              <a:rPr lang="en-US" altLang="zh-CN" sz="1400" dirty="0" err="1">
                <a:solidFill>
                  <a:srgbClr val="1772BF"/>
                </a:solidFill>
                <a:latin typeface="Verdana" panose="020B0604030504040204" pitchFamily="34" charset="0"/>
                <a:ea typeface="微软雅黑" panose="020B0503020204020204" pitchFamily="34" charset="-122"/>
                <a:cs typeface="宋体" panose="02010600030101010101" pitchFamily="2" charset="-122"/>
              </a:rPr>
              <a:t>mysql</a:t>
            </a:r>
            <a:r>
              <a:rPr lang="zh-CN" altLang="en-US" sz="1400" dirty="0">
                <a:solidFill>
                  <a:srgbClr val="1772BF"/>
                </a:solidFill>
                <a:latin typeface="Verdana" panose="020B0604030504040204" pitchFamily="34" charset="0"/>
                <a:ea typeface="微软雅黑" panose="020B0503020204020204" pitchFamily="34" charset="-122"/>
                <a:cs typeface="宋体" panose="02010600030101010101" pitchFamily="2" charset="-122"/>
              </a:rPr>
              <a:t>无法对它做失败预警。建议建立专门的 </a:t>
            </a:r>
            <a:r>
              <a:rPr lang="en-US" altLang="zh-CN" sz="1400" dirty="0">
                <a:solidFill>
                  <a:srgbClr val="1772BF"/>
                </a:solidFill>
                <a:latin typeface="Verdana" panose="020B0604030504040204" pitchFamily="34" charset="0"/>
                <a:ea typeface="微软雅黑" panose="020B0503020204020204" pitchFamily="34" charset="-122"/>
                <a:cs typeface="宋体" panose="02010600030101010101" pitchFamily="2" charset="-122"/>
              </a:rPr>
              <a:t>job scheduler </a:t>
            </a:r>
            <a:r>
              <a:rPr lang="zh-CN" altLang="en-US" sz="1400" dirty="0">
                <a:solidFill>
                  <a:srgbClr val="1772BF"/>
                </a:solidFill>
                <a:latin typeface="Verdana" panose="020B0604030504040204" pitchFamily="34" charset="0"/>
                <a:ea typeface="微软雅黑" panose="020B0503020204020204" pitchFamily="34" charset="-122"/>
                <a:cs typeface="宋体" panose="02010600030101010101" pitchFamily="2" charset="-122"/>
              </a:rPr>
              <a:t>平台。</a:t>
            </a:r>
            <a:endParaRPr lang="zh-CN" altLang="en-US" sz="1400" dirty="0">
              <a:solidFill>
                <a:srgbClr val="1772BF"/>
              </a:solidFill>
            </a:endParaRPr>
          </a:p>
          <a:p>
            <a:pPr>
              <a:tabLst>
                <a:tab pos="544195" algn="l"/>
              </a:tabLst>
              <a:defRPr/>
            </a:pPr>
            <a:r>
              <a:rPr lang="en-US" altLang="zh-CN" sz="1400" dirty="0">
                <a:solidFill>
                  <a:srgbClr val="1772BF"/>
                </a:solidFill>
                <a:latin typeface="Verdana" panose="020B0604030504040204" pitchFamily="34" charset="0"/>
                <a:cs typeface="Times New Roman" panose="02020603050405020304" pitchFamily="18" charset="0"/>
              </a:rPr>
              <a:t>8. </a:t>
            </a:r>
            <a:r>
              <a:rPr lang="zh-CN" altLang="en-US" sz="1400" dirty="0">
                <a:solidFill>
                  <a:srgbClr val="1772BF"/>
                </a:solidFill>
                <a:latin typeface="Verdana" panose="020B0604030504040204" pitchFamily="34" charset="0"/>
                <a:cs typeface="Times New Roman" panose="02020603050405020304" pitchFamily="18" charset="0"/>
              </a:rPr>
              <a:t>单表数据量控制在</a:t>
            </a:r>
            <a:r>
              <a:rPr lang="en-US" altLang="zh-CN" sz="1400" dirty="0">
                <a:solidFill>
                  <a:srgbClr val="1772BF"/>
                </a:solidFill>
                <a:latin typeface="Verdana" panose="020B0604030504040204" pitchFamily="34" charset="0"/>
                <a:cs typeface="Times New Roman" panose="02020603050405020304" pitchFamily="18" charset="0"/>
              </a:rPr>
              <a:t>5000w</a:t>
            </a:r>
            <a:r>
              <a:rPr lang="zh-CN" altLang="en-US" sz="1400" dirty="0">
                <a:solidFill>
                  <a:srgbClr val="1772BF"/>
                </a:solidFill>
                <a:latin typeface="Verdana" panose="020B0604030504040204" pitchFamily="34" charset="0"/>
                <a:cs typeface="Times New Roman" panose="02020603050405020304" pitchFamily="18" charset="0"/>
              </a:rPr>
              <a:t>以内</a:t>
            </a:r>
            <a:endParaRPr lang="zh-CN" altLang="en-US" sz="1400" dirty="0">
              <a:solidFill>
                <a:srgbClr val="1772BF"/>
              </a:solidFill>
              <a:latin typeface="Tahoma" panose="020B0604030504040204" pitchFamily="34" charset="0"/>
              <a:cs typeface="Times New Roman" panose="02020603050405020304" pitchFamily="18" charset="0"/>
            </a:endParaRPr>
          </a:p>
          <a:p>
            <a:pPr>
              <a:tabLst>
                <a:tab pos="544195" algn="l"/>
              </a:tabLst>
              <a:defRPr/>
            </a:pPr>
            <a:r>
              <a:rPr lang="en-US" altLang="zh-CN" sz="1400" dirty="0">
                <a:solidFill>
                  <a:srgbClr val="1772BF"/>
                </a:solidFill>
                <a:latin typeface="Verdana" panose="020B0604030504040204" pitchFamily="34" charset="0"/>
                <a:cs typeface="Times New Roman" panose="02020603050405020304" pitchFamily="18" charset="0"/>
              </a:rPr>
              <a:t>9. </a:t>
            </a:r>
            <a:r>
              <a:rPr lang="zh-CN" altLang="en-US" sz="1400" dirty="0">
                <a:solidFill>
                  <a:srgbClr val="1772BF"/>
                </a:solidFill>
                <a:latin typeface="Verdana" panose="020B0604030504040204" pitchFamily="34" charset="0"/>
                <a:cs typeface="Times New Roman" panose="02020603050405020304" pitchFamily="18" charset="0"/>
              </a:rPr>
              <a:t>数据库中不允许存储明文密码</a:t>
            </a:r>
            <a:endParaRPr lang="zh-CN" altLang="en-US" sz="1400" dirty="0">
              <a:solidFill>
                <a:srgbClr val="1772BF"/>
              </a:solidFill>
              <a:latin typeface="Tahoma" panose="020B0604030504040204" pitchFamily="34" charset="0"/>
              <a:cs typeface="Times New Roman" panose="02020603050405020304" pitchFamily="18" charset="0"/>
            </a:endParaRPr>
          </a:p>
          <a:p>
            <a:pPr eaLnBrk="1" hangingPunct="1">
              <a:defRPr/>
            </a:pPr>
            <a:endParaRPr lang="zh-CN" altLang="en-US" sz="3100" dirty="0">
              <a:solidFill>
                <a:srgbClr val="1772BF"/>
              </a:solidFill>
              <a:effectLst>
                <a:outerShdw blurRad="38100" dist="38100" dir="2700000" algn="tl">
                  <a:srgbClr val="C0C0C0"/>
                </a:outerShdw>
              </a:effectLst>
            </a:endParaRPr>
          </a:p>
        </p:txBody>
      </p:sp>
      <p:pic>
        <p:nvPicPr>
          <p:cNvPr id="922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93068" y="6023938"/>
            <a:ext cx="1574595" cy="6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914282" y="1143265"/>
            <a:ext cx="10366084" cy="591470"/>
          </a:xfrm>
          <a:prstGeom prst="rect">
            <a:avLst/>
          </a:prstGeom>
          <a:noFill/>
          <a:ln>
            <a:noFill/>
          </a:ln>
          <a:effectLst/>
          <a:extLst>
            <a:ext uri="{909E8E84-426E-40DD-AFC4-6F175D3DCCD1}">
              <a14:hiddenFill xmlns:a14="http://schemas.microsoft.com/office/drawing/2010/main">
                <a:gradFill rotWithShape="1">
                  <a:gsLst>
                    <a:gs pos="0">
                      <a:srgbClr val="CFB787"/>
                    </a:gs>
                    <a:gs pos="100000">
                      <a:srgbClr val="CFB787">
                        <a:gamma/>
                        <a:shade val="46275"/>
                        <a:invGamma/>
                      </a:srgbClr>
                    </a:gs>
                  </a:gsLst>
                  <a:lin ang="27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3500000" sx="75000" sy="75000" algn="tl" rotWithShape="0">
                    <a:srgbClr val="808080">
                      <a:alpha val="50000"/>
                    </a:srgbClr>
                  </a:outerShdw>
                </a:effectLst>
              </a14:hiddenEffects>
            </a:ext>
          </a:extLst>
        </p:spPr>
        <p:txBody>
          <a:bodyPr lIns="108850" tIns="98565" rIns="108850" bIns="98565">
            <a:spAutoFit/>
          </a:bodyPr>
          <a:lstStyle/>
          <a:p>
            <a:pPr marL="544195" indent="-544195">
              <a:lnSpc>
                <a:spcPct val="150000"/>
              </a:lnSpc>
              <a:buClr>
                <a:srgbClr val="0000CC"/>
              </a:buClr>
              <a:buSzPct val="75000"/>
              <a:buFont typeface="Wingdings" panose="05000000000000000000" pitchFamily="2" charset="2"/>
              <a:buChar char="l"/>
              <a:defRPr/>
            </a:pPr>
            <a:endParaRPr lang="zh-CN" altLang="en-US" sz="1700">
              <a:effectLst>
                <a:outerShdw blurRad="38100" dist="38100" dir="2700000" algn="tl">
                  <a:srgbClr val="C0C0C0"/>
                </a:outerShdw>
              </a:effectLst>
              <a:latin typeface="宋体" panose="02010600030101010101" pitchFamily="2" charset="-122"/>
            </a:endParaRPr>
          </a:p>
        </p:txBody>
      </p:sp>
      <p:sp>
        <p:nvSpPr>
          <p:cNvPr id="8195" name="Text Box 3"/>
          <p:cNvSpPr txBox="1">
            <a:spLocks noChangeArrowheads="1"/>
          </p:cNvSpPr>
          <p:nvPr/>
        </p:nvSpPr>
        <p:spPr bwMode="auto">
          <a:xfrm>
            <a:off x="389446" y="121036"/>
            <a:ext cx="5456056" cy="600075"/>
          </a:xfrm>
          <a:prstGeom prst="rect">
            <a:avLst/>
          </a:prstGeom>
          <a:noFill/>
          <a:ln>
            <a:no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8850" tIns="54425" rIns="108850" bIns="54425">
            <a:spAutoFit/>
          </a:bodyPr>
          <a:lstStyle/>
          <a:p>
            <a:pPr lvl="0" algn="l">
              <a:buClr>
                <a:srgbClr val="0000CC"/>
              </a:buClr>
              <a:buSzPct val="75000"/>
              <a:buFont typeface="Wingdings" panose="05000000000000000000" pitchFamily="2" charset="2"/>
              <a:defRPr/>
            </a:pPr>
            <a:r>
              <a:rPr lang="zh-CN" altLang="en-US" sz="3200" dirty="0">
                <a:solidFill>
                  <a:srgbClr val="0070C0"/>
                </a:solidFill>
                <a:latin typeface="微软雅黑" panose="020B0503020204020204" pitchFamily="34" charset="-122"/>
                <a:ea typeface="微软雅黑" panose="020B0503020204020204" pitchFamily="34" charset="-122"/>
                <a:sym typeface="+mn-ea"/>
              </a:rPr>
              <a:t>三.MySQL字段规范</a:t>
            </a:r>
          </a:p>
        </p:txBody>
      </p:sp>
      <p:sp>
        <p:nvSpPr>
          <p:cNvPr id="10244" name="Text Box 4"/>
          <p:cNvSpPr txBox="1">
            <a:spLocks noChangeArrowheads="1"/>
          </p:cNvSpPr>
          <p:nvPr/>
        </p:nvSpPr>
        <p:spPr bwMode="auto">
          <a:xfrm>
            <a:off x="1219042" y="1524353"/>
            <a:ext cx="9648628" cy="2246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lvl1pPr marL="514350" indent="-514350">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buFontTx/>
              <a:buAutoNum type="arabicPeriod"/>
            </a:pPr>
            <a:r>
              <a:rPr lang="en-US" altLang="zh-CN" dirty="0">
                <a:solidFill>
                  <a:srgbClr val="1772BF"/>
                </a:solidFill>
              </a:rPr>
              <a:t>char</a:t>
            </a:r>
            <a:r>
              <a:rPr lang="zh-CN" altLang="zh-CN" dirty="0">
                <a:solidFill>
                  <a:srgbClr val="1772BF"/>
                </a:solidFill>
              </a:rPr>
              <a:t>、</a:t>
            </a:r>
            <a:r>
              <a:rPr lang="en-US" altLang="zh-CN" dirty="0" err="1">
                <a:solidFill>
                  <a:srgbClr val="1772BF"/>
                </a:solidFill>
              </a:rPr>
              <a:t>varchar</a:t>
            </a:r>
            <a:r>
              <a:rPr lang="zh-CN" altLang="zh-CN" dirty="0">
                <a:solidFill>
                  <a:srgbClr val="1772BF"/>
                </a:solidFill>
              </a:rPr>
              <a:t>、</a:t>
            </a:r>
            <a:r>
              <a:rPr lang="en-US" altLang="zh-CN" dirty="0">
                <a:solidFill>
                  <a:srgbClr val="1772BF"/>
                </a:solidFill>
              </a:rPr>
              <a:t>text</a:t>
            </a:r>
            <a:r>
              <a:rPr lang="zh-CN" altLang="zh-CN" dirty="0">
                <a:solidFill>
                  <a:srgbClr val="1772BF"/>
                </a:solidFill>
              </a:rPr>
              <a:t>等字符串类型定义</a:t>
            </a:r>
            <a:endParaRPr lang="en-US" altLang="zh-CN" dirty="0">
              <a:solidFill>
                <a:srgbClr val="1772BF"/>
              </a:solidFill>
            </a:endParaRPr>
          </a:p>
          <a:p>
            <a:pPr eaLnBrk="1" hangingPunct="1">
              <a:buFontTx/>
              <a:buAutoNum type="arabicPeriod"/>
            </a:pPr>
            <a:r>
              <a:rPr lang="en-US" altLang="zh-CN" dirty="0" err="1">
                <a:solidFill>
                  <a:srgbClr val="1772BF"/>
                </a:solidFill>
              </a:rPr>
              <a:t>int</a:t>
            </a:r>
            <a:r>
              <a:rPr lang="zh-CN" altLang="zh-CN" dirty="0">
                <a:solidFill>
                  <a:srgbClr val="1772BF"/>
                </a:solidFill>
              </a:rPr>
              <a:t>、</a:t>
            </a:r>
            <a:r>
              <a:rPr lang="en-US" altLang="zh-CN" dirty="0" err="1">
                <a:solidFill>
                  <a:srgbClr val="1772BF"/>
                </a:solidFill>
              </a:rPr>
              <a:t>tinyint</a:t>
            </a:r>
            <a:r>
              <a:rPr lang="zh-CN" altLang="zh-CN" dirty="0">
                <a:solidFill>
                  <a:srgbClr val="1772BF"/>
                </a:solidFill>
              </a:rPr>
              <a:t>、</a:t>
            </a:r>
            <a:r>
              <a:rPr lang="en-US" altLang="zh-CN" dirty="0">
                <a:solidFill>
                  <a:srgbClr val="1772BF"/>
                </a:solidFill>
              </a:rPr>
              <a:t>decimal</a:t>
            </a:r>
            <a:r>
              <a:rPr lang="zh-CN" altLang="zh-CN" dirty="0">
                <a:solidFill>
                  <a:srgbClr val="1772BF"/>
                </a:solidFill>
              </a:rPr>
              <a:t>等数字类型定义</a:t>
            </a:r>
          </a:p>
          <a:p>
            <a:pPr eaLnBrk="1" hangingPunct="1">
              <a:buFontTx/>
              <a:buAutoNum type="arabicPeriod"/>
            </a:pPr>
            <a:r>
              <a:rPr lang="en-US" altLang="zh-CN" dirty="0">
                <a:solidFill>
                  <a:srgbClr val="1772BF"/>
                </a:solidFill>
              </a:rPr>
              <a:t>timestamp</a:t>
            </a:r>
            <a:r>
              <a:rPr lang="zh-CN" altLang="zh-CN" dirty="0">
                <a:solidFill>
                  <a:srgbClr val="1772BF"/>
                </a:solidFill>
              </a:rPr>
              <a:t>与</a:t>
            </a:r>
            <a:r>
              <a:rPr lang="en-US" altLang="zh-CN" dirty="0" err="1">
                <a:solidFill>
                  <a:srgbClr val="1772BF"/>
                </a:solidFill>
              </a:rPr>
              <a:t>datetime</a:t>
            </a:r>
            <a:r>
              <a:rPr lang="zh-CN" altLang="zh-CN" dirty="0">
                <a:solidFill>
                  <a:srgbClr val="1772BF"/>
                </a:solidFill>
              </a:rPr>
              <a:t>选择</a:t>
            </a:r>
          </a:p>
          <a:p>
            <a:pPr eaLnBrk="1" hangingPunct="1">
              <a:buFontTx/>
              <a:buAutoNum type="arabicPeriod"/>
            </a:pPr>
            <a:r>
              <a:rPr lang="zh-CN" altLang="zh-CN" dirty="0">
                <a:solidFill>
                  <a:srgbClr val="1772BF"/>
                </a:solidFill>
              </a:rPr>
              <a:t>建议字段都定义为</a:t>
            </a:r>
            <a:r>
              <a:rPr lang="en-US" altLang="zh-CN" dirty="0">
                <a:solidFill>
                  <a:srgbClr val="1772BF"/>
                </a:solidFill>
              </a:rPr>
              <a:t>NOT NULL</a:t>
            </a:r>
            <a:endParaRPr lang="zh-CN" altLang="zh-CN" dirty="0">
              <a:solidFill>
                <a:srgbClr val="1772BF"/>
              </a:solidFill>
            </a:endParaRPr>
          </a:p>
          <a:p>
            <a:pPr eaLnBrk="1" hangingPunct="1">
              <a:buFontTx/>
              <a:buAutoNum type="arabicPeriod"/>
            </a:pPr>
            <a:r>
              <a:rPr lang="zh-CN" altLang="zh-CN" dirty="0">
                <a:solidFill>
                  <a:srgbClr val="1772BF"/>
                </a:solidFill>
              </a:rPr>
              <a:t>同一意义的字段定义必须相同</a:t>
            </a:r>
          </a:p>
        </p:txBody>
      </p:sp>
      <p:pic>
        <p:nvPicPr>
          <p:cNvPr id="1024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98006" y="6029659"/>
            <a:ext cx="1574595" cy="6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914282" y="1143265"/>
            <a:ext cx="10366084" cy="591470"/>
          </a:xfrm>
          <a:prstGeom prst="rect">
            <a:avLst/>
          </a:prstGeom>
          <a:noFill/>
          <a:ln>
            <a:noFill/>
          </a:ln>
          <a:effectLst/>
          <a:extLst>
            <a:ext uri="{909E8E84-426E-40DD-AFC4-6F175D3DCCD1}">
              <a14:hiddenFill xmlns:a14="http://schemas.microsoft.com/office/drawing/2010/main">
                <a:gradFill rotWithShape="1">
                  <a:gsLst>
                    <a:gs pos="0">
                      <a:srgbClr val="CFB787"/>
                    </a:gs>
                    <a:gs pos="100000">
                      <a:srgbClr val="CFB787">
                        <a:gamma/>
                        <a:shade val="46275"/>
                        <a:invGamma/>
                      </a:srgbClr>
                    </a:gs>
                  </a:gsLst>
                  <a:lin ang="27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3500000" sx="75000" sy="75000" algn="tl" rotWithShape="0">
                    <a:srgbClr val="808080">
                      <a:alpha val="50000"/>
                    </a:srgbClr>
                  </a:outerShdw>
                </a:effectLst>
              </a14:hiddenEffects>
            </a:ext>
          </a:extLst>
        </p:spPr>
        <p:txBody>
          <a:bodyPr lIns="108850" tIns="98565" rIns="108850" bIns="98565">
            <a:spAutoFit/>
          </a:bodyPr>
          <a:lstStyle/>
          <a:p>
            <a:pPr marL="544195" indent="-544195">
              <a:lnSpc>
                <a:spcPct val="150000"/>
              </a:lnSpc>
              <a:buClr>
                <a:srgbClr val="0000CC"/>
              </a:buClr>
              <a:buSzPct val="75000"/>
              <a:buFont typeface="Wingdings" panose="05000000000000000000" pitchFamily="2" charset="2"/>
              <a:buChar char="l"/>
              <a:defRPr/>
            </a:pPr>
            <a:endParaRPr lang="zh-CN" altLang="en-US" sz="1700">
              <a:effectLst>
                <a:outerShdw blurRad="38100" dist="38100" dir="2700000" algn="tl">
                  <a:srgbClr val="C0C0C0"/>
                </a:outerShdw>
              </a:effectLst>
              <a:latin typeface="宋体" panose="02010600030101010101" pitchFamily="2" charset="-122"/>
            </a:endParaRPr>
          </a:p>
        </p:txBody>
      </p:sp>
      <p:sp>
        <p:nvSpPr>
          <p:cNvPr id="11267" name="Text Box 3"/>
          <p:cNvSpPr txBox="1">
            <a:spLocks noChangeArrowheads="1"/>
          </p:cNvSpPr>
          <p:nvPr/>
        </p:nvSpPr>
        <p:spPr bwMode="auto">
          <a:xfrm>
            <a:off x="392432" y="130831"/>
            <a:ext cx="3387360" cy="600075"/>
          </a:xfrm>
          <a:prstGeom prst="rect">
            <a:avLst/>
          </a:prstGeom>
          <a:noFill/>
          <a:ln>
            <a:no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8850" tIns="54425" rIns="108850" bIns="54425">
            <a:spAutoFit/>
          </a:bodyPr>
          <a:lstStyle/>
          <a:p>
            <a:pPr lvl="0" algn="l">
              <a:buClr>
                <a:srgbClr val="0000CC"/>
              </a:buClr>
              <a:buSzPct val="75000"/>
              <a:buFont typeface="Wingdings" panose="05000000000000000000" pitchFamily="2" charset="2"/>
              <a:defRPr/>
            </a:pPr>
            <a:r>
              <a:rPr lang="zh-CN" altLang="en-US" sz="3200" dirty="0">
                <a:solidFill>
                  <a:srgbClr val="0070C0"/>
                </a:solidFill>
                <a:latin typeface="微软雅黑" panose="020B0503020204020204" pitchFamily="34" charset="-122"/>
                <a:ea typeface="微软雅黑" panose="020B0503020204020204" pitchFamily="34" charset="-122"/>
                <a:sym typeface="+mn-ea"/>
              </a:rPr>
              <a:t>MySQL字段规范</a:t>
            </a:r>
          </a:p>
        </p:txBody>
      </p:sp>
      <p:sp>
        <p:nvSpPr>
          <p:cNvPr id="11268" name="Text Box 4"/>
          <p:cNvSpPr txBox="1">
            <a:spLocks noChangeArrowheads="1"/>
          </p:cNvSpPr>
          <p:nvPr/>
        </p:nvSpPr>
        <p:spPr bwMode="auto">
          <a:xfrm>
            <a:off x="1487824" y="1197253"/>
            <a:ext cx="10270846" cy="386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eaLnBrk="1" hangingPunct="1">
              <a:defRPr/>
            </a:pPr>
            <a:endParaRPr lang="zh-CN">
              <a:effectLst>
                <a:outerShdw blurRad="38100" dist="38100" dir="2700000" algn="tl">
                  <a:srgbClr val="C0C0C0"/>
                </a:outerShdw>
              </a:effectLst>
              <a:latin typeface="宋体" panose="02010600030101010101" pitchFamily="2" charset="-122"/>
            </a:endParaRPr>
          </a:p>
        </p:txBody>
      </p:sp>
      <p:pic>
        <p:nvPicPr>
          <p:cNvPr id="1126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93067" y="6010579"/>
            <a:ext cx="1574595" cy="6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70" name="矩形 1"/>
          <p:cNvSpPr>
            <a:spLocks noChangeArrowheads="1"/>
          </p:cNvSpPr>
          <p:nvPr/>
        </p:nvSpPr>
        <p:spPr bwMode="auto">
          <a:xfrm>
            <a:off x="1487824" y="1003533"/>
            <a:ext cx="9792541" cy="3747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50" tIns="54425" rIns="108850" bIns="54425">
            <a:spAutoFit/>
          </a:bodyPr>
          <a:lstStyle/>
          <a:p>
            <a:pPr marL="408305" indent="-408305">
              <a:lnSpc>
                <a:spcPct val="173000"/>
              </a:lnSpc>
              <a:spcBef>
                <a:spcPts val="895"/>
              </a:spcBef>
              <a:spcAft>
                <a:spcPts val="895"/>
              </a:spcAft>
              <a:tabLst>
                <a:tab pos="544195" algn="l"/>
              </a:tabLst>
            </a:pPr>
            <a:r>
              <a:rPr lang="en-US" altLang="zh-CN" sz="1900" dirty="0">
                <a:solidFill>
                  <a:srgbClr val="1772BF"/>
                </a:solidFill>
                <a:latin typeface="Verdana" panose="020B0604030504040204" pitchFamily="34" charset="0"/>
                <a:cs typeface="Times New Roman" panose="02020603050405020304" pitchFamily="18" charset="0"/>
              </a:rPr>
              <a:t>1. char</a:t>
            </a:r>
            <a:r>
              <a:rPr lang="zh-CN"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a:t>
            </a:r>
            <a:r>
              <a:rPr lang="en-US" altLang="zh-CN" sz="1900" dirty="0" err="1">
                <a:solidFill>
                  <a:srgbClr val="1772BF"/>
                </a:solidFill>
                <a:latin typeface="Verdana" panose="020B0604030504040204" pitchFamily="34" charset="0"/>
                <a:cs typeface="Times New Roman" panose="02020603050405020304" pitchFamily="18" charset="0"/>
              </a:rPr>
              <a:t>varchar</a:t>
            </a:r>
            <a:r>
              <a:rPr lang="zh-CN" altLang="zh-CN" sz="1900" dirty="0">
                <a:solidFill>
                  <a:srgbClr val="1772BF"/>
                </a:solidFill>
                <a:latin typeface="Verdana" panose="020B0604030504040204" pitchFamily="34" charset="0"/>
                <a:ea typeface="微软雅黑" panose="020B0503020204020204" pitchFamily="34" charset="-122"/>
              </a:rPr>
              <a:t>、</a:t>
            </a:r>
            <a:r>
              <a:rPr lang="en-US" altLang="zh-CN" sz="1900" dirty="0">
                <a:solidFill>
                  <a:srgbClr val="1772BF"/>
                </a:solidFill>
                <a:latin typeface="Verdana" panose="020B0604030504040204" pitchFamily="34" charset="0"/>
                <a:cs typeface="Times New Roman" panose="02020603050405020304" pitchFamily="18" charset="0"/>
              </a:rPr>
              <a:t>text</a:t>
            </a:r>
            <a:r>
              <a:rPr lang="zh-CN" altLang="zh-CN" sz="1900" dirty="0">
                <a:solidFill>
                  <a:srgbClr val="1772BF"/>
                </a:solidFill>
                <a:latin typeface="Verdana" panose="020B0604030504040204" pitchFamily="34" charset="0"/>
                <a:ea typeface="微软雅黑" panose="020B0503020204020204" pitchFamily="34" charset="-122"/>
              </a:rPr>
              <a:t>等字符串类型定义</a:t>
            </a:r>
            <a:endParaRPr lang="zh-CN" altLang="zh-CN" sz="1900" dirty="0">
              <a:solidFill>
                <a:srgbClr val="1772BF"/>
              </a:solidFill>
              <a:latin typeface="Tahoma" panose="020B0604030504040204" pitchFamily="34" charset="0"/>
              <a:cs typeface="Times New Roman" panose="02020603050405020304" pitchFamily="18" charset="0"/>
            </a:endParaRPr>
          </a:p>
          <a:p>
            <a:pPr marL="884555" lvl="1" indent="-340360">
              <a:spcAft>
                <a:spcPts val="1190"/>
              </a:spcAft>
              <a:buSzPts val="1000"/>
              <a:buFont typeface="Courier New" panose="02070309020205020404" pitchFamily="49" charset="0"/>
              <a:buChar char="o"/>
              <a:tabLst>
                <a:tab pos="544195" algn="l"/>
              </a:tabLst>
            </a:pPr>
            <a:r>
              <a:rPr lang="zh-CN" altLang="zh-CN" sz="1200" dirty="0">
                <a:solidFill>
                  <a:srgbClr val="1772BF"/>
                </a:solidFill>
                <a:latin typeface="Verdana" panose="020B0604030504040204" pitchFamily="34" charset="0"/>
                <a:ea typeface="微软雅黑" panose="020B0503020204020204" pitchFamily="34" charset="-122"/>
              </a:rPr>
              <a:t>对于长度基本固定的列，如果该列恰好更新又特别频繁，适合</a:t>
            </a:r>
            <a:r>
              <a:rPr lang="en-US" altLang="zh-CN" sz="1200" dirty="0">
                <a:solidFill>
                  <a:srgbClr val="1772BF"/>
                </a:solidFill>
                <a:latin typeface="Verdana" panose="020B0604030504040204" pitchFamily="34" charset="0"/>
                <a:ea typeface="微软雅黑" panose="020B0503020204020204" pitchFamily="34" charset="-122"/>
              </a:rPr>
              <a:t>char</a:t>
            </a:r>
            <a:endParaRPr lang="zh-CN" altLang="zh-CN" sz="1300" dirty="0">
              <a:solidFill>
                <a:srgbClr val="1772BF"/>
              </a:solidFill>
              <a:latin typeface="Tahoma" panose="020B0604030504040204" pitchFamily="34" charset="0"/>
              <a:ea typeface="微软雅黑" panose="020B0503020204020204" pitchFamily="34" charset="-122"/>
            </a:endParaRPr>
          </a:p>
          <a:p>
            <a:pPr marL="884555" lvl="1" indent="-340360">
              <a:spcAft>
                <a:spcPts val="1190"/>
              </a:spcAft>
              <a:buSzPts val="1000"/>
              <a:buFont typeface="Courier New" panose="02070309020205020404" pitchFamily="49" charset="0"/>
              <a:buChar char="o"/>
              <a:tabLst>
                <a:tab pos="544195" algn="l"/>
              </a:tabLst>
            </a:pPr>
            <a:r>
              <a:rPr lang="en-US" altLang="zh-CN" sz="1200" dirty="0" err="1">
                <a:solidFill>
                  <a:srgbClr val="1772BF"/>
                </a:solidFill>
                <a:latin typeface="Verdana" panose="020B0604030504040204" pitchFamily="34" charset="0"/>
                <a:ea typeface="微软雅黑" panose="020B0503020204020204" pitchFamily="34" charset="-122"/>
              </a:rPr>
              <a:t>varchar</a:t>
            </a:r>
            <a:r>
              <a:rPr lang="zh-CN" altLang="zh-CN" sz="1200" dirty="0">
                <a:solidFill>
                  <a:srgbClr val="1772BF"/>
                </a:solidFill>
                <a:latin typeface="Verdana" panose="020B0604030504040204" pitchFamily="34" charset="0"/>
                <a:ea typeface="微软雅黑" panose="020B0503020204020204" pitchFamily="34" charset="-122"/>
              </a:rPr>
              <a:t>虽然存储变长字符串，但不可太小也不可太大。</a:t>
            </a:r>
            <a:r>
              <a:rPr lang="en-US" altLang="zh-CN" sz="1200" dirty="0">
                <a:solidFill>
                  <a:srgbClr val="1772BF"/>
                </a:solidFill>
                <a:latin typeface="Verdana" panose="020B0604030504040204" pitchFamily="34" charset="0"/>
                <a:ea typeface="微软雅黑" panose="020B0503020204020204" pitchFamily="34" charset="-122"/>
              </a:rPr>
              <a:t>UTF8</a:t>
            </a:r>
            <a:r>
              <a:rPr lang="zh-CN" altLang="zh-CN" sz="1200" dirty="0">
                <a:solidFill>
                  <a:srgbClr val="1772BF"/>
                </a:solidFill>
                <a:latin typeface="Verdana" panose="020B0604030504040204" pitchFamily="34" charset="0"/>
                <a:ea typeface="微软雅黑" panose="020B0503020204020204" pitchFamily="34" charset="-122"/>
              </a:rPr>
              <a:t>最多能存</a:t>
            </a:r>
            <a:r>
              <a:rPr lang="en-US" altLang="zh-CN" sz="1200" dirty="0">
                <a:solidFill>
                  <a:srgbClr val="1772BF"/>
                </a:solidFill>
                <a:latin typeface="Verdana" panose="020B0604030504040204" pitchFamily="34" charset="0"/>
                <a:ea typeface="微软雅黑" panose="020B0503020204020204" pitchFamily="34" charset="-122"/>
              </a:rPr>
              <a:t>21844</a:t>
            </a:r>
            <a:r>
              <a:rPr lang="zh-CN" altLang="zh-CN" sz="1200" dirty="0">
                <a:solidFill>
                  <a:srgbClr val="1772BF"/>
                </a:solidFill>
                <a:latin typeface="Verdana" panose="020B0604030504040204" pitchFamily="34" charset="0"/>
                <a:ea typeface="微软雅黑" panose="020B0503020204020204" pitchFamily="34" charset="-122"/>
              </a:rPr>
              <a:t>个汉字，或</a:t>
            </a:r>
            <a:r>
              <a:rPr lang="en-US" altLang="zh-CN" sz="1200" dirty="0">
                <a:solidFill>
                  <a:srgbClr val="1772BF"/>
                </a:solidFill>
                <a:latin typeface="Verdana" panose="020B0604030504040204" pitchFamily="34" charset="0"/>
                <a:ea typeface="微软雅黑" panose="020B0503020204020204" pitchFamily="34" charset="-122"/>
              </a:rPr>
              <a:t>65532</a:t>
            </a:r>
            <a:r>
              <a:rPr lang="zh-CN" altLang="zh-CN" sz="1200" dirty="0">
                <a:solidFill>
                  <a:srgbClr val="1772BF"/>
                </a:solidFill>
                <a:latin typeface="Verdana" panose="020B0604030504040204" pitchFamily="34" charset="0"/>
                <a:ea typeface="微软雅黑" panose="020B0503020204020204" pitchFamily="34" charset="-122"/>
              </a:rPr>
              <a:t>个英文</a:t>
            </a:r>
            <a:endParaRPr lang="zh-CN" altLang="zh-CN" sz="1300" dirty="0">
              <a:solidFill>
                <a:srgbClr val="1772BF"/>
              </a:solidFill>
              <a:latin typeface="Tahoma" panose="020B0604030504040204" pitchFamily="34" charset="0"/>
              <a:ea typeface="微软雅黑" panose="020B0503020204020204" pitchFamily="34" charset="-122"/>
            </a:endParaRPr>
          </a:p>
          <a:p>
            <a:pPr marL="884555" lvl="1" indent="-340360">
              <a:spcAft>
                <a:spcPts val="1190"/>
              </a:spcAft>
              <a:buSzPts val="1000"/>
              <a:buFont typeface="Courier New" panose="02070309020205020404" pitchFamily="49" charset="0"/>
              <a:buChar char="o"/>
              <a:tabLst>
                <a:tab pos="544195" algn="l"/>
              </a:tabLst>
            </a:pPr>
            <a:r>
              <a:rPr lang="en-US" altLang="zh-CN" sz="1200" dirty="0" err="1">
                <a:solidFill>
                  <a:srgbClr val="1772BF"/>
                </a:solidFill>
                <a:latin typeface="Verdana" panose="020B0604030504040204" pitchFamily="34" charset="0"/>
                <a:ea typeface="微软雅黑" panose="020B0503020204020204" pitchFamily="34" charset="-122"/>
              </a:rPr>
              <a:t>varbinary</a:t>
            </a:r>
            <a:r>
              <a:rPr lang="en-US" altLang="zh-CN" sz="1200" dirty="0">
                <a:solidFill>
                  <a:srgbClr val="1772BF"/>
                </a:solidFill>
                <a:latin typeface="Verdana" panose="020B0604030504040204" pitchFamily="34" charset="0"/>
                <a:ea typeface="微软雅黑" panose="020B0503020204020204" pitchFamily="34" charset="-122"/>
              </a:rPr>
              <a:t>(M)</a:t>
            </a:r>
            <a:r>
              <a:rPr lang="zh-CN" altLang="zh-CN" sz="1200" dirty="0">
                <a:solidFill>
                  <a:srgbClr val="1772BF"/>
                </a:solidFill>
                <a:latin typeface="Verdana" panose="020B0604030504040204" pitchFamily="34" charset="0"/>
                <a:ea typeface="微软雅黑" panose="020B0503020204020204" pitchFamily="34" charset="-122"/>
              </a:rPr>
              <a:t>保存的是二进制字符串，它保存的是字节而不是字符，所以没有字符集的概念，</a:t>
            </a:r>
            <a:r>
              <a:rPr lang="en-US" altLang="zh-CN" sz="1200" dirty="0">
                <a:solidFill>
                  <a:srgbClr val="1772BF"/>
                </a:solidFill>
                <a:latin typeface="Verdana" panose="020B0604030504040204" pitchFamily="34" charset="0"/>
                <a:ea typeface="微软雅黑" panose="020B0503020204020204" pitchFamily="34" charset="-122"/>
              </a:rPr>
              <a:t>M</a:t>
            </a:r>
            <a:r>
              <a:rPr lang="zh-CN" altLang="zh-CN" sz="1200" dirty="0">
                <a:solidFill>
                  <a:srgbClr val="1772BF"/>
                </a:solidFill>
                <a:latin typeface="Verdana" panose="020B0604030504040204" pitchFamily="34" charset="0"/>
                <a:ea typeface="微软雅黑" panose="020B0503020204020204" pitchFamily="34" charset="-122"/>
              </a:rPr>
              <a:t>长度</a:t>
            </a:r>
            <a:r>
              <a:rPr lang="en-US" altLang="zh-CN" sz="1200" dirty="0">
                <a:solidFill>
                  <a:srgbClr val="1772BF"/>
                </a:solidFill>
                <a:latin typeface="Verdana" panose="020B0604030504040204" pitchFamily="34" charset="0"/>
                <a:ea typeface="微软雅黑" panose="020B0503020204020204" pitchFamily="34" charset="-122"/>
              </a:rPr>
              <a:t>0-255</a:t>
            </a:r>
            <a:r>
              <a:rPr lang="zh-CN" altLang="zh-CN" sz="1200" dirty="0">
                <a:solidFill>
                  <a:srgbClr val="1772BF"/>
                </a:solidFill>
                <a:latin typeface="Verdana" panose="020B0604030504040204" pitchFamily="34" charset="0"/>
                <a:ea typeface="微软雅黑" panose="020B0503020204020204" pitchFamily="34" charset="-122"/>
              </a:rPr>
              <a:t>（字节）。只用于排序或比较时大小写敏感的类型</a:t>
            </a:r>
            <a:endParaRPr lang="zh-CN" altLang="zh-CN" sz="1300" dirty="0">
              <a:solidFill>
                <a:srgbClr val="1772BF"/>
              </a:solidFill>
              <a:latin typeface="Tahoma" panose="020B0604030504040204" pitchFamily="34" charset="0"/>
              <a:ea typeface="微软雅黑" panose="020B0503020204020204" pitchFamily="34" charset="-122"/>
            </a:endParaRPr>
          </a:p>
          <a:p>
            <a:pPr marL="884555" lvl="1" indent="-340360">
              <a:spcAft>
                <a:spcPts val="1190"/>
              </a:spcAft>
              <a:buSzPts val="1000"/>
              <a:buFont typeface="Courier New" panose="02070309020205020404" pitchFamily="49" charset="0"/>
              <a:buChar char="o"/>
              <a:tabLst>
                <a:tab pos="544195" algn="l"/>
              </a:tabLst>
            </a:pPr>
            <a:r>
              <a:rPr lang="en-US" altLang="zh-CN" sz="1200" dirty="0">
                <a:solidFill>
                  <a:srgbClr val="1772BF"/>
                </a:solidFill>
                <a:latin typeface="Verdana" panose="020B0604030504040204" pitchFamily="34" charset="0"/>
                <a:ea typeface="微软雅黑" panose="020B0503020204020204" pitchFamily="34" charset="-122"/>
              </a:rPr>
              <a:t>TEXT</a:t>
            </a:r>
            <a:r>
              <a:rPr lang="zh-CN" altLang="zh-CN" sz="1200" dirty="0">
                <a:solidFill>
                  <a:srgbClr val="1772BF"/>
                </a:solidFill>
                <a:latin typeface="Verdana" panose="020B0604030504040204" pitchFamily="34" charset="0"/>
                <a:ea typeface="微软雅黑" panose="020B0503020204020204" pitchFamily="34" charset="-122"/>
              </a:rPr>
              <a:t>类型与</a:t>
            </a:r>
            <a:r>
              <a:rPr lang="en-US" altLang="zh-CN" sz="1200" dirty="0">
                <a:solidFill>
                  <a:srgbClr val="1772BF"/>
                </a:solidFill>
                <a:latin typeface="Verdana" panose="020B0604030504040204" pitchFamily="34" charset="0"/>
                <a:ea typeface="微软雅黑" panose="020B0503020204020204" pitchFamily="34" charset="-122"/>
              </a:rPr>
              <a:t>VARCHAR</a:t>
            </a:r>
            <a:r>
              <a:rPr lang="zh-CN" altLang="zh-CN" sz="1200" dirty="0">
                <a:solidFill>
                  <a:srgbClr val="1772BF"/>
                </a:solidFill>
                <a:latin typeface="Verdana" panose="020B0604030504040204" pitchFamily="34" charset="0"/>
                <a:ea typeface="微软雅黑" panose="020B0503020204020204" pitchFamily="34" charset="-122"/>
              </a:rPr>
              <a:t>都类似，存储可变长度，最大限制也是</a:t>
            </a:r>
            <a:r>
              <a:rPr lang="en-US" altLang="zh-CN" sz="1200" dirty="0">
                <a:solidFill>
                  <a:srgbClr val="1772BF"/>
                </a:solidFill>
                <a:latin typeface="Verdana" panose="020B0604030504040204" pitchFamily="34" charset="0"/>
                <a:ea typeface="微软雅黑" panose="020B0503020204020204" pitchFamily="34" charset="-122"/>
              </a:rPr>
              <a:t>2^16</a:t>
            </a:r>
            <a:r>
              <a:rPr lang="zh-CN" altLang="zh-CN" sz="1200" dirty="0">
                <a:solidFill>
                  <a:srgbClr val="1772BF"/>
                </a:solidFill>
                <a:latin typeface="Verdana" panose="020B0604030504040204" pitchFamily="34" charset="0"/>
                <a:ea typeface="微软雅黑" panose="020B0503020204020204" pitchFamily="34" charset="-122"/>
              </a:rPr>
              <a:t>，但是它</a:t>
            </a:r>
            <a:r>
              <a:rPr lang="en-US" altLang="zh-CN" sz="1200" dirty="0">
                <a:solidFill>
                  <a:srgbClr val="1772BF"/>
                </a:solidFill>
                <a:latin typeface="Verdana" panose="020B0604030504040204" pitchFamily="34" charset="0"/>
                <a:ea typeface="微软雅黑" panose="020B0503020204020204" pitchFamily="34" charset="-122"/>
              </a:rPr>
              <a:t>20bytes</a:t>
            </a:r>
            <a:r>
              <a:rPr lang="zh-CN" altLang="zh-CN" sz="1200" dirty="0">
                <a:solidFill>
                  <a:srgbClr val="1772BF"/>
                </a:solidFill>
                <a:latin typeface="Verdana" panose="020B0604030504040204" pitchFamily="34" charset="0"/>
                <a:ea typeface="微软雅黑" panose="020B0503020204020204" pitchFamily="34" charset="-122"/>
              </a:rPr>
              <a:t>以后的内容是在数据页以外的空间存储（</a:t>
            </a:r>
            <a:r>
              <a:rPr lang="en-US" altLang="zh-CN" sz="1200" dirty="0" err="1">
                <a:solidFill>
                  <a:srgbClr val="1772BF"/>
                </a:solidFill>
                <a:latin typeface="Verdana" panose="020B0604030504040204" pitchFamily="34" charset="0"/>
                <a:ea typeface="微软雅黑" panose="020B0503020204020204" pitchFamily="34" charset="-122"/>
              </a:rPr>
              <a:t>row_format</a:t>
            </a:r>
            <a:r>
              <a:rPr lang="en-US" altLang="zh-CN" sz="1200" dirty="0">
                <a:solidFill>
                  <a:srgbClr val="1772BF"/>
                </a:solidFill>
                <a:latin typeface="Verdana" panose="020B0604030504040204" pitchFamily="34" charset="0"/>
                <a:ea typeface="微软雅黑" panose="020B0503020204020204" pitchFamily="34" charset="-122"/>
              </a:rPr>
              <a:t>=dynamic</a:t>
            </a:r>
            <a:r>
              <a:rPr lang="zh-CN" altLang="zh-CN" sz="1200" dirty="0">
                <a:solidFill>
                  <a:srgbClr val="1772BF"/>
                </a:solidFill>
                <a:latin typeface="Verdana" panose="020B0604030504040204" pitchFamily="34" charset="0"/>
                <a:ea typeface="微软雅黑" panose="020B0503020204020204" pitchFamily="34" charset="-122"/>
              </a:rPr>
              <a:t>），对它的使用需要多一次寻址，没有默认值。</a:t>
            </a:r>
            <a:r>
              <a:rPr lang="en-US" altLang="zh-CN" sz="1200" dirty="0">
                <a:solidFill>
                  <a:srgbClr val="1772BF"/>
                </a:solidFill>
                <a:latin typeface="Verdana" panose="020B0604030504040204" pitchFamily="34" charset="0"/>
                <a:ea typeface="微软雅黑" panose="020B0503020204020204" pitchFamily="34" charset="-122"/>
              </a:rPr>
              <a:t/>
            </a:r>
            <a:br>
              <a:rPr lang="en-US" altLang="zh-CN" sz="1200" dirty="0">
                <a:solidFill>
                  <a:srgbClr val="1772BF"/>
                </a:solidFill>
                <a:latin typeface="Verdana" panose="020B0604030504040204" pitchFamily="34" charset="0"/>
                <a:ea typeface="微软雅黑" panose="020B0503020204020204" pitchFamily="34" charset="-122"/>
              </a:rPr>
            </a:br>
            <a:r>
              <a:rPr lang="zh-CN" altLang="zh-CN" sz="1200" dirty="0">
                <a:solidFill>
                  <a:srgbClr val="1772BF"/>
                </a:solidFill>
                <a:latin typeface="Verdana" panose="020B0604030504040204" pitchFamily="34" charset="0"/>
                <a:ea typeface="微软雅黑" panose="020B0503020204020204" pitchFamily="34" charset="-122"/>
              </a:rPr>
              <a:t>一般用于存放容量平均都很大、操作没有其它字段那样频繁的值。</a:t>
            </a:r>
            <a:r>
              <a:rPr lang="en-US" altLang="zh-CN" sz="1200" dirty="0">
                <a:solidFill>
                  <a:srgbClr val="1772BF"/>
                </a:solidFill>
                <a:latin typeface="Verdana" panose="020B0604030504040204" pitchFamily="34" charset="0"/>
                <a:ea typeface="微软雅黑" panose="020B0503020204020204" pitchFamily="34" charset="-122"/>
              </a:rPr>
              <a:t/>
            </a:r>
            <a:br>
              <a:rPr lang="en-US" altLang="zh-CN" sz="1200" dirty="0">
                <a:solidFill>
                  <a:srgbClr val="1772BF"/>
                </a:solidFill>
                <a:latin typeface="Verdana" panose="020B0604030504040204" pitchFamily="34" charset="0"/>
                <a:ea typeface="微软雅黑" panose="020B0503020204020204" pitchFamily="34" charset="-122"/>
              </a:rPr>
            </a:br>
            <a:r>
              <a:rPr lang="zh-CN" altLang="zh-CN" sz="1200" dirty="0">
                <a:solidFill>
                  <a:srgbClr val="1772BF"/>
                </a:solidFill>
                <a:latin typeface="Verdana" panose="020B0604030504040204" pitchFamily="34" charset="0"/>
                <a:ea typeface="微软雅黑" panose="020B0503020204020204" pitchFamily="34" charset="-122"/>
              </a:rPr>
              <a:t>网上部分文章说要避免使用</a:t>
            </a:r>
            <a:r>
              <a:rPr lang="en-US" altLang="zh-CN" sz="1200" dirty="0">
                <a:solidFill>
                  <a:srgbClr val="1772BF"/>
                </a:solidFill>
                <a:latin typeface="Verdana" panose="020B0604030504040204" pitchFamily="34" charset="0"/>
                <a:ea typeface="微软雅黑" panose="020B0503020204020204" pitchFamily="34" charset="-122"/>
              </a:rPr>
              <a:t>text</a:t>
            </a:r>
            <a:r>
              <a:rPr lang="zh-CN" altLang="zh-CN" sz="1200" dirty="0">
                <a:solidFill>
                  <a:srgbClr val="1772BF"/>
                </a:solidFill>
                <a:latin typeface="Verdana" panose="020B0604030504040204" pitchFamily="34" charset="0"/>
                <a:ea typeface="微软雅黑" panose="020B0503020204020204" pitchFamily="34" charset="-122"/>
              </a:rPr>
              <a:t>和</a:t>
            </a:r>
            <a:r>
              <a:rPr lang="en-US" altLang="zh-CN" sz="1200" dirty="0">
                <a:solidFill>
                  <a:srgbClr val="1772BF"/>
                </a:solidFill>
                <a:latin typeface="Verdana" panose="020B0604030504040204" pitchFamily="34" charset="0"/>
                <a:ea typeface="微软雅黑" panose="020B0503020204020204" pitchFamily="34" charset="-122"/>
              </a:rPr>
              <a:t>blob</a:t>
            </a:r>
            <a:r>
              <a:rPr lang="zh-CN" altLang="zh-CN" sz="1200" dirty="0">
                <a:solidFill>
                  <a:srgbClr val="1772BF"/>
                </a:solidFill>
                <a:latin typeface="Verdana" panose="020B0604030504040204" pitchFamily="34" charset="0"/>
                <a:ea typeface="微软雅黑" panose="020B0503020204020204" pitchFamily="34" charset="-122"/>
              </a:rPr>
              <a:t>，要知道如果纯用</a:t>
            </a:r>
            <a:r>
              <a:rPr lang="en-US" altLang="zh-CN" sz="1200" dirty="0" err="1">
                <a:solidFill>
                  <a:srgbClr val="1772BF"/>
                </a:solidFill>
                <a:latin typeface="Verdana" panose="020B0604030504040204" pitchFamily="34" charset="0"/>
                <a:ea typeface="微软雅黑" panose="020B0503020204020204" pitchFamily="34" charset="-122"/>
              </a:rPr>
              <a:t>varchar</a:t>
            </a:r>
            <a:r>
              <a:rPr lang="zh-CN" altLang="zh-CN" sz="1200" dirty="0">
                <a:solidFill>
                  <a:srgbClr val="1772BF"/>
                </a:solidFill>
                <a:latin typeface="Verdana" panose="020B0604030504040204" pitchFamily="34" charset="0"/>
                <a:ea typeface="微软雅黑" panose="020B0503020204020204" pitchFamily="34" charset="-122"/>
              </a:rPr>
              <a:t>可能会导致行溢出，效果差不多，但因为每行占用字节数过多，会导致</a:t>
            </a:r>
            <a:r>
              <a:rPr lang="en-US" altLang="zh-CN" sz="1200" dirty="0" err="1">
                <a:solidFill>
                  <a:srgbClr val="1772BF"/>
                </a:solidFill>
                <a:latin typeface="Verdana" panose="020B0604030504040204" pitchFamily="34" charset="0"/>
                <a:ea typeface="微软雅黑" panose="020B0503020204020204" pitchFamily="34" charset="-122"/>
              </a:rPr>
              <a:t>buffer_pool</a:t>
            </a:r>
            <a:r>
              <a:rPr lang="zh-CN" altLang="zh-CN" sz="1200" dirty="0">
                <a:solidFill>
                  <a:srgbClr val="1772BF"/>
                </a:solidFill>
                <a:latin typeface="Verdana" panose="020B0604030504040204" pitchFamily="34" charset="0"/>
                <a:ea typeface="微软雅黑" panose="020B0503020204020204" pitchFamily="34" charset="-122"/>
              </a:rPr>
              <a:t>能缓存的数据行、页下降。另外</a:t>
            </a:r>
            <a:r>
              <a:rPr lang="en-US" altLang="zh-CN" sz="1200" dirty="0">
                <a:solidFill>
                  <a:srgbClr val="1772BF"/>
                </a:solidFill>
                <a:latin typeface="Verdana" panose="020B0604030504040204" pitchFamily="34" charset="0"/>
                <a:ea typeface="微软雅黑" panose="020B0503020204020204" pitchFamily="34" charset="-122"/>
              </a:rPr>
              <a:t>text</a:t>
            </a:r>
            <a:r>
              <a:rPr lang="zh-CN" altLang="zh-CN" sz="1200" dirty="0">
                <a:solidFill>
                  <a:srgbClr val="1772BF"/>
                </a:solidFill>
                <a:latin typeface="Verdana" panose="020B0604030504040204" pitchFamily="34" charset="0"/>
                <a:ea typeface="微软雅黑" panose="020B0503020204020204" pitchFamily="34" charset="-122"/>
              </a:rPr>
              <a:t>和</a:t>
            </a:r>
            <a:r>
              <a:rPr lang="en-US" altLang="zh-CN" sz="1200" dirty="0">
                <a:solidFill>
                  <a:srgbClr val="1772BF"/>
                </a:solidFill>
                <a:latin typeface="Verdana" panose="020B0604030504040204" pitchFamily="34" charset="0"/>
                <a:ea typeface="微软雅黑" panose="020B0503020204020204" pitchFamily="34" charset="-122"/>
              </a:rPr>
              <a:t>blob</a:t>
            </a:r>
            <a:r>
              <a:rPr lang="zh-CN" altLang="zh-CN" sz="1200" dirty="0">
                <a:solidFill>
                  <a:srgbClr val="1772BF"/>
                </a:solidFill>
                <a:latin typeface="Verdana" panose="020B0604030504040204" pitchFamily="34" charset="0"/>
                <a:ea typeface="微软雅黑" panose="020B0503020204020204" pitchFamily="34" charset="-122"/>
              </a:rPr>
              <a:t>上面一般不会去建索引，如果确实要创建（前缀）索引，那就会影响性能。凡事看具体场景。</a:t>
            </a:r>
            <a:r>
              <a:rPr lang="en-US" altLang="zh-CN" sz="1200" dirty="0">
                <a:solidFill>
                  <a:srgbClr val="1772BF"/>
                </a:solidFill>
                <a:latin typeface="Verdana" panose="020B0604030504040204" pitchFamily="34" charset="0"/>
                <a:ea typeface="微软雅黑" panose="020B0503020204020204" pitchFamily="34" charset="-122"/>
              </a:rPr>
              <a:t/>
            </a:r>
            <a:br>
              <a:rPr lang="en-US" altLang="zh-CN" sz="1200" dirty="0">
                <a:solidFill>
                  <a:srgbClr val="1772BF"/>
                </a:solidFill>
                <a:latin typeface="Verdana" panose="020B0604030504040204" pitchFamily="34" charset="0"/>
                <a:ea typeface="微软雅黑" panose="020B0503020204020204" pitchFamily="34" charset="-122"/>
              </a:rPr>
            </a:br>
            <a:r>
              <a:rPr lang="zh-CN" altLang="zh-CN" sz="1200" dirty="0">
                <a:solidFill>
                  <a:srgbClr val="1772BF"/>
                </a:solidFill>
                <a:latin typeface="Verdana" panose="020B0604030504040204" pitchFamily="34" charset="0"/>
                <a:ea typeface="微软雅黑" panose="020B0503020204020204" pitchFamily="34" charset="-122"/>
              </a:rPr>
              <a:t>另外尽可能把</a:t>
            </a:r>
            <a:r>
              <a:rPr lang="en-US" altLang="zh-CN" sz="1200" dirty="0">
                <a:solidFill>
                  <a:srgbClr val="1772BF"/>
                </a:solidFill>
                <a:latin typeface="Verdana" panose="020B0604030504040204" pitchFamily="34" charset="0"/>
                <a:ea typeface="微软雅黑" panose="020B0503020204020204" pitchFamily="34" charset="-122"/>
              </a:rPr>
              <a:t>text/blob</a:t>
            </a:r>
            <a:r>
              <a:rPr lang="zh-CN" altLang="zh-CN" sz="1200" dirty="0">
                <a:solidFill>
                  <a:srgbClr val="1772BF"/>
                </a:solidFill>
                <a:latin typeface="Verdana" panose="020B0604030504040204" pitchFamily="34" charset="0"/>
                <a:ea typeface="微软雅黑" panose="020B0503020204020204" pitchFamily="34" charset="-122"/>
              </a:rPr>
              <a:t>拆到另一个表中</a:t>
            </a:r>
            <a:endParaRPr lang="zh-CN" altLang="zh-CN" sz="1300" dirty="0">
              <a:solidFill>
                <a:srgbClr val="1772BF"/>
              </a:solidFill>
              <a:latin typeface="Tahoma" panose="020B0604030504040204" pitchFamily="34" charset="0"/>
              <a:ea typeface="微软雅黑" panose="020B0503020204020204" pitchFamily="34" charset="-122"/>
            </a:endParaRPr>
          </a:p>
          <a:p>
            <a:pPr marL="884555" lvl="1" indent="-340360">
              <a:spcAft>
                <a:spcPts val="1190"/>
              </a:spcAft>
              <a:buSzPts val="1000"/>
              <a:buFont typeface="Courier New" panose="02070309020205020404" pitchFamily="49" charset="0"/>
              <a:buChar char="o"/>
              <a:tabLst>
                <a:tab pos="544195" algn="l"/>
              </a:tabLst>
            </a:pPr>
            <a:r>
              <a:rPr lang="en-US" altLang="zh-CN" sz="1200" dirty="0">
                <a:solidFill>
                  <a:srgbClr val="1772BF"/>
                </a:solidFill>
                <a:latin typeface="Verdana" panose="020B0604030504040204" pitchFamily="34" charset="0"/>
                <a:ea typeface="微软雅黑" panose="020B0503020204020204" pitchFamily="34" charset="-122"/>
              </a:rPr>
              <a:t>BLOB</a:t>
            </a:r>
            <a:r>
              <a:rPr lang="zh-CN" altLang="zh-CN" sz="1200" dirty="0">
                <a:solidFill>
                  <a:srgbClr val="1772BF"/>
                </a:solidFill>
                <a:latin typeface="Verdana" panose="020B0604030504040204" pitchFamily="34" charset="0"/>
                <a:ea typeface="微软雅黑" panose="020B0503020204020204" pitchFamily="34" charset="-122"/>
              </a:rPr>
              <a:t>可以看</a:t>
            </a:r>
            <a:r>
              <a:rPr lang="zh-CN" altLang="en-US" sz="1200" dirty="0">
                <a:solidFill>
                  <a:srgbClr val="1772BF"/>
                </a:solidFill>
                <a:latin typeface="Verdana" panose="020B0604030504040204" pitchFamily="34" charset="0"/>
                <a:ea typeface="微软雅黑" panose="020B0503020204020204" pitchFamily="34" charset="-122"/>
              </a:rPr>
              <a:t>成</a:t>
            </a:r>
            <a:r>
              <a:rPr lang="en-US" altLang="zh-CN" sz="1200" dirty="0" err="1">
                <a:solidFill>
                  <a:srgbClr val="1772BF"/>
                </a:solidFill>
                <a:latin typeface="Verdana" panose="020B0604030504040204" pitchFamily="34" charset="0"/>
                <a:ea typeface="微软雅黑" panose="020B0503020204020204" pitchFamily="34" charset="-122"/>
              </a:rPr>
              <a:t>varbinary</a:t>
            </a:r>
            <a:r>
              <a:rPr lang="zh-CN" altLang="zh-CN" sz="1200" dirty="0">
                <a:solidFill>
                  <a:srgbClr val="1772BF"/>
                </a:solidFill>
                <a:latin typeface="Verdana" panose="020B0604030504040204" pitchFamily="34" charset="0"/>
                <a:ea typeface="微软雅黑" panose="020B0503020204020204" pitchFamily="34" charset="-122"/>
              </a:rPr>
              <a:t>的扩展版本，内容以二进制字符串存储，无字符集，区分大小写，有一种经常提但不用的场景：不要在数据库里存储图片。</a:t>
            </a:r>
            <a:endParaRPr lang="zh-CN" altLang="zh-CN" sz="1300" dirty="0">
              <a:solidFill>
                <a:srgbClr val="1772BF"/>
              </a:solidFill>
              <a:latin typeface="Tahoma" panose="020B0604030504040204" pitchFamily="34" charset="0"/>
              <a:ea typeface="微软雅黑" panose="020B0503020204020204" pitchFamily="34" charset="-122"/>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梯形 1"/>
          <p:cNvSpPr/>
          <p:nvPr/>
        </p:nvSpPr>
        <p:spPr>
          <a:xfrm rot="10800000">
            <a:off x="304282" y="4052645"/>
            <a:ext cx="11581414" cy="1089662"/>
          </a:xfrm>
          <a:prstGeom prst="trapezoid">
            <a:avLst>
              <a:gd name="adj" fmla="val 0"/>
            </a:avLst>
          </a:prstGeom>
          <a:solidFill>
            <a:srgbClr val="0070C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465279" y="3710340"/>
            <a:ext cx="3259420" cy="1766298"/>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solidFill>
                  <a:schemeClr val="bg1"/>
                </a:solidFill>
                <a:latin typeface="微软雅黑" panose="020B0503020204020204" pitchFamily="34" charset="-122"/>
                <a:ea typeface="微软雅黑" panose="020B0503020204020204" pitchFamily="34" charset="-122"/>
              </a:rPr>
              <a:t>PART1</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563358" y="2017719"/>
            <a:ext cx="7040880" cy="1459195"/>
            <a:chOff x="4405681" y="2571318"/>
            <a:chExt cx="7040880" cy="1459195"/>
          </a:xfrm>
        </p:grpSpPr>
        <p:sp>
          <p:nvSpPr>
            <p:cNvPr id="5" name="矩形 4"/>
            <p:cNvSpPr/>
            <p:nvPr/>
          </p:nvSpPr>
          <p:spPr>
            <a:xfrm>
              <a:off x="4405681" y="2571318"/>
              <a:ext cx="7040880" cy="1014730"/>
            </a:xfrm>
            <a:prstGeom prst="rect">
              <a:avLst/>
            </a:prstGeom>
          </p:spPr>
          <p:txBody>
            <a:bodyPr wrap="none">
              <a:spAutoFit/>
            </a:bodyPr>
            <a:lstStyle/>
            <a:p>
              <a:pPr algn="ctr"/>
              <a:r>
                <a:rPr kumimoji="1" lang="zh-CN" altLang="en-US" sz="6000" b="1" dirty="0">
                  <a:solidFill>
                    <a:srgbClr val="0070C0"/>
                  </a:solidFill>
                  <a:latin typeface="微软雅黑" panose="020B0503020204020204" pitchFamily="34" charset="-122"/>
                  <a:ea typeface="微软雅黑" panose="020B0503020204020204" pitchFamily="34" charset="-122"/>
                </a:rPr>
                <a:t>产品交付规范与流程</a:t>
              </a:r>
            </a:p>
          </p:txBody>
        </p:sp>
        <p:sp>
          <p:nvSpPr>
            <p:cNvPr id="6" name="矩形 5"/>
            <p:cNvSpPr/>
            <p:nvPr/>
          </p:nvSpPr>
          <p:spPr>
            <a:xfrm>
              <a:off x="4459513" y="3671103"/>
              <a:ext cx="6933214" cy="359410"/>
            </a:xfrm>
            <a:prstGeom prst="rect">
              <a:avLst/>
            </a:prstGeom>
          </p:spPr>
          <p:txBody>
            <a:bodyPr wrap="square">
              <a:spAutoFit/>
            </a:bodyPr>
            <a:lstStyle/>
            <a:p>
              <a:pPr algn="ctr">
                <a:lnSpc>
                  <a:spcPct val="130000"/>
                </a:lnSpc>
              </a:pPr>
              <a:r>
                <a:rPr lang="zh-CN" altLang="en-US" sz="1335" dirty="0">
                  <a:solidFill>
                    <a:srgbClr val="0070C0"/>
                  </a:solidFill>
                  <a:latin typeface="微软雅黑" panose="020B0503020204020204" pitchFamily="34" charset="-122"/>
                  <a:ea typeface="微软雅黑" panose="020B0503020204020204" pitchFamily="34" charset="-122"/>
                </a:rPr>
                <a:t>百望云、大客户交付过程中代码、脚本、文档交付的规范与流程。</a:t>
              </a:r>
              <a:endParaRPr lang="en-US" altLang="zh-CN" sz="1335" dirty="0">
                <a:solidFill>
                  <a:srgbClr val="0070C0"/>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914282" y="1143265"/>
            <a:ext cx="10366084" cy="591470"/>
          </a:xfrm>
          <a:prstGeom prst="rect">
            <a:avLst/>
          </a:prstGeom>
          <a:noFill/>
          <a:ln>
            <a:noFill/>
          </a:ln>
          <a:effectLst/>
          <a:extLst>
            <a:ext uri="{909E8E84-426E-40DD-AFC4-6F175D3DCCD1}">
              <a14:hiddenFill xmlns:a14="http://schemas.microsoft.com/office/drawing/2010/main">
                <a:gradFill rotWithShape="1">
                  <a:gsLst>
                    <a:gs pos="0">
                      <a:srgbClr val="CFB787"/>
                    </a:gs>
                    <a:gs pos="100000">
                      <a:srgbClr val="CFB787">
                        <a:gamma/>
                        <a:shade val="46275"/>
                        <a:invGamma/>
                      </a:srgbClr>
                    </a:gs>
                  </a:gsLst>
                  <a:lin ang="27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3500000" sx="75000" sy="75000" algn="tl" rotWithShape="0">
                    <a:srgbClr val="808080">
                      <a:alpha val="50000"/>
                    </a:srgbClr>
                  </a:outerShdw>
                </a:effectLst>
              </a14:hiddenEffects>
            </a:ext>
          </a:extLst>
        </p:spPr>
        <p:txBody>
          <a:bodyPr lIns="108850" tIns="98565" rIns="108850" bIns="98565">
            <a:spAutoFit/>
          </a:bodyPr>
          <a:lstStyle/>
          <a:p>
            <a:pPr marL="544195" indent="-544195">
              <a:lnSpc>
                <a:spcPct val="150000"/>
              </a:lnSpc>
              <a:buClr>
                <a:srgbClr val="0000CC"/>
              </a:buClr>
              <a:buSzPct val="75000"/>
              <a:buFont typeface="Wingdings" panose="05000000000000000000" pitchFamily="2" charset="2"/>
              <a:buChar char="l"/>
              <a:defRPr/>
            </a:pPr>
            <a:endParaRPr lang="zh-CN" altLang="en-US" sz="1700">
              <a:effectLst>
                <a:outerShdw blurRad="38100" dist="38100" dir="2700000" algn="tl">
                  <a:srgbClr val="C0C0C0"/>
                </a:outerShdw>
              </a:effectLst>
              <a:latin typeface="宋体" panose="02010600030101010101" pitchFamily="2" charset="-122"/>
            </a:endParaRPr>
          </a:p>
        </p:txBody>
      </p:sp>
      <p:sp>
        <p:nvSpPr>
          <p:cNvPr id="11267" name="Text Box 3"/>
          <p:cNvSpPr txBox="1">
            <a:spLocks noChangeArrowheads="1"/>
          </p:cNvSpPr>
          <p:nvPr/>
        </p:nvSpPr>
        <p:spPr bwMode="auto">
          <a:xfrm>
            <a:off x="256509" y="173175"/>
            <a:ext cx="3387360" cy="600075"/>
          </a:xfrm>
          <a:prstGeom prst="rect">
            <a:avLst/>
          </a:prstGeom>
          <a:noFill/>
          <a:ln>
            <a:no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8850" tIns="54425" rIns="108850" bIns="54425">
            <a:spAutoFit/>
          </a:bodyPr>
          <a:lstStyle/>
          <a:p>
            <a:pPr lvl="0" algn="l">
              <a:buClr>
                <a:srgbClr val="0000CC"/>
              </a:buClr>
              <a:buSzPct val="75000"/>
              <a:buFont typeface="Wingdings" panose="05000000000000000000" pitchFamily="2" charset="2"/>
              <a:defRPr/>
            </a:pPr>
            <a:r>
              <a:rPr lang="zh-CN" altLang="en-US" sz="3200" dirty="0">
                <a:solidFill>
                  <a:srgbClr val="0070C0"/>
                </a:solidFill>
                <a:latin typeface="微软雅黑" panose="020B0503020204020204" pitchFamily="34" charset="-122"/>
                <a:ea typeface="微软雅黑" panose="020B0503020204020204" pitchFamily="34" charset="-122"/>
                <a:sym typeface="+mn-ea"/>
              </a:rPr>
              <a:t>MySQL字段规范</a:t>
            </a:r>
          </a:p>
        </p:txBody>
      </p:sp>
      <p:sp>
        <p:nvSpPr>
          <p:cNvPr id="11268" name="Text Box 4"/>
          <p:cNvSpPr txBox="1">
            <a:spLocks noChangeArrowheads="1"/>
          </p:cNvSpPr>
          <p:nvPr/>
        </p:nvSpPr>
        <p:spPr bwMode="auto">
          <a:xfrm>
            <a:off x="1487824" y="1197253"/>
            <a:ext cx="10270846" cy="386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eaLnBrk="1" hangingPunct="1">
              <a:defRPr/>
            </a:pPr>
            <a:endParaRPr lang="zh-CN">
              <a:effectLst>
                <a:outerShdw blurRad="38100" dist="38100" dir="2700000" algn="tl">
                  <a:srgbClr val="C0C0C0"/>
                </a:outerShdw>
              </a:effectLst>
              <a:latin typeface="宋体" panose="02010600030101010101" pitchFamily="2" charset="-122"/>
            </a:endParaRPr>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93068" y="6077955"/>
            <a:ext cx="1574595" cy="6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94" name="矩形 2"/>
          <p:cNvSpPr>
            <a:spLocks noChangeArrowheads="1"/>
          </p:cNvSpPr>
          <p:nvPr/>
        </p:nvSpPr>
        <p:spPr bwMode="auto">
          <a:xfrm>
            <a:off x="1487824" y="1290938"/>
            <a:ext cx="9504712" cy="2670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50" tIns="54425" rIns="108850" bIns="54425">
            <a:spAutoFit/>
          </a:bodyPr>
          <a:lstStyle/>
          <a:p>
            <a:pPr marL="408305" indent="-408305">
              <a:lnSpc>
                <a:spcPct val="173000"/>
              </a:lnSpc>
              <a:spcBef>
                <a:spcPts val="895"/>
              </a:spcBef>
              <a:spcAft>
                <a:spcPts val="895"/>
              </a:spcAft>
              <a:tabLst>
                <a:tab pos="544195" algn="l"/>
              </a:tabLst>
            </a:pPr>
            <a:r>
              <a:rPr lang="en-US" altLang="zh-CN" sz="1900" dirty="0">
                <a:solidFill>
                  <a:srgbClr val="1772BF"/>
                </a:solidFill>
                <a:latin typeface="Verdana" panose="020B0604030504040204" pitchFamily="34" charset="0"/>
                <a:cs typeface="Times New Roman" panose="02020603050405020304" pitchFamily="18" charset="0"/>
              </a:rPr>
              <a:t>2.int</a:t>
            </a:r>
            <a:r>
              <a:rPr lang="zh-CN"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a:t>
            </a:r>
            <a:r>
              <a:rPr lang="en-US" altLang="zh-CN" sz="1900" dirty="0" err="1">
                <a:solidFill>
                  <a:srgbClr val="1772BF"/>
                </a:solidFill>
                <a:latin typeface="Verdana" panose="020B0604030504040204" pitchFamily="34" charset="0"/>
                <a:cs typeface="Times New Roman" panose="02020603050405020304" pitchFamily="18" charset="0"/>
              </a:rPr>
              <a:t>tinyint</a:t>
            </a:r>
            <a:r>
              <a:rPr lang="zh-CN" altLang="zh-CN" sz="1900" dirty="0">
                <a:solidFill>
                  <a:srgbClr val="1772BF"/>
                </a:solidFill>
                <a:latin typeface="Verdana" panose="020B0604030504040204" pitchFamily="34" charset="0"/>
                <a:ea typeface="微软雅黑" panose="020B0503020204020204" pitchFamily="34" charset="-122"/>
              </a:rPr>
              <a:t>、</a:t>
            </a:r>
            <a:r>
              <a:rPr lang="en-US" altLang="zh-CN" sz="1900" dirty="0">
                <a:solidFill>
                  <a:srgbClr val="1772BF"/>
                </a:solidFill>
                <a:latin typeface="Verdana" panose="020B0604030504040204" pitchFamily="34" charset="0"/>
                <a:cs typeface="Times New Roman" panose="02020603050405020304" pitchFamily="18" charset="0"/>
              </a:rPr>
              <a:t>decimal</a:t>
            </a:r>
            <a:r>
              <a:rPr lang="zh-CN" altLang="zh-CN" sz="1900" dirty="0">
                <a:solidFill>
                  <a:srgbClr val="1772BF"/>
                </a:solidFill>
                <a:latin typeface="Verdana" panose="020B0604030504040204" pitchFamily="34" charset="0"/>
                <a:ea typeface="微软雅黑" panose="020B0503020204020204" pitchFamily="34" charset="-122"/>
              </a:rPr>
              <a:t>等数字类型定义</a:t>
            </a:r>
            <a:endParaRPr lang="zh-CN" altLang="zh-CN" sz="1900" dirty="0">
              <a:solidFill>
                <a:srgbClr val="1772BF"/>
              </a:solidFill>
              <a:latin typeface="Tahoma" panose="020B0604030504040204" pitchFamily="34" charset="0"/>
              <a:cs typeface="Times New Roman" panose="02020603050405020304" pitchFamily="18" charset="0"/>
            </a:endParaRPr>
          </a:p>
          <a:p>
            <a:pPr marL="884555" lvl="1" indent="-340360">
              <a:spcAft>
                <a:spcPts val="1190"/>
              </a:spcAft>
              <a:buSzPts val="1000"/>
              <a:buFont typeface="Courier New" panose="02070309020205020404" pitchFamily="49" charset="0"/>
              <a:buChar char="o"/>
              <a:tabLst>
                <a:tab pos="544195" algn="l"/>
              </a:tabLst>
            </a:pPr>
            <a:r>
              <a:rPr lang="zh-CN" altLang="zh-CN" sz="1200" dirty="0">
                <a:solidFill>
                  <a:srgbClr val="1772BF"/>
                </a:solidFill>
                <a:latin typeface="Verdana" panose="020B0604030504040204" pitchFamily="34" charset="0"/>
                <a:ea typeface="微软雅黑" panose="020B0503020204020204" pitchFamily="34" charset="-122"/>
              </a:rPr>
              <a:t>使用</a:t>
            </a:r>
            <a:r>
              <a:rPr lang="en-US" altLang="zh-CN" sz="1200" dirty="0" err="1">
                <a:solidFill>
                  <a:srgbClr val="1772BF"/>
                </a:solidFill>
                <a:latin typeface="Verdana" panose="020B0604030504040204" pitchFamily="34" charset="0"/>
                <a:ea typeface="微软雅黑" panose="020B0503020204020204" pitchFamily="34" charset="-122"/>
              </a:rPr>
              <a:t>tinyint</a:t>
            </a:r>
            <a:r>
              <a:rPr lang="zh-CN" altLang="zh-CN" sz="1200" dirty="0">
                <a:solidFill>
                  <a:srgbClr val="1772BF"/>
                </a:solidFill>
                <a:latin typeface="Verdana" panose="020B0604030504040204" pitchFamily="34" charset="0"/>
                <a:ea typeface="微软雅黑" panose="020B0503020204020204" pitchFamily="34" charset="-122"/>
              </a:rPr>
              <a:t>来代替</a:t>
            </a:r>
            <a:r>
              <a:rPr lang="en-US" altLang="zh-CN" sz="1200" dirty="0">
                <a:solidFill>
                  <a:srgbClr val="1772BF"/>
                </a:solidFill>
                <a:latin typeface="Verdana" panose="020B0604030504040204" pitchFamily="34" charset="0"/>
                <a:ea typeface="微软雅黑" panose="020B0503020204020204" pitchFamily="34" charset="-122"/>
              </a:rPr>
              <a:t> </a:t>
            </a:r>
            <a:r>
              <a:rPr lang="en-US" altLang="zh-CN" sz="1200" dirty="0" err="1">
                <a:solidFill>
                  <a:srgbClr val="1772BF"/>
                </a:solidFill>
                <a:latin typeface="Verdana" panose="020B0604030504040204" pitchFamily="34" charset="0"/>
                <a:ea typeface="微软雅黑" panose="020B0503020204020204" pitchFamily="34" charset="-122"/>
              </a:rPr>
              <a:t>enum</a:t>
            </a:r>
            <a:r>
              <a:rPr lang="zh-CN" altLang="zh-CN" sz="1200" dirty="0">
                <a:solidFill>
                  <a:srgbClr val="1772BF"/>
                </a:solidFill>
                <a:latin typeface="Verdana" panose="020B0604030504040204" pitchFamily="34" charset="0"/>
                <a:ea typeface="微软雅黑" panose="020B0503020204020204" pitchFamily="34" charset="-122"/>
              </a:rPr>
              <a:t>和</a:t>
            </a:r>
            <a:r>
              <a:rPr lang="en-US" altLang="zh-CN" sz="1200" dirty="0" err="1">
                <a:solidFill>
                  <a:srgbClr val="1772BF"/>
                </a:solidFill>
                <a:latin typeface="Verdana" panose="020B0604030504040204" pitchFamily="34" charset="0"/>
                <a:ea typeface="微软雅黑" panose="020B0503020204020204" pitchFamily="34" charset="-122"/>
              </a:rPr>
              <a:t>boolean</a:t>
            </a:r>
            <a:r>
              <a:rPr lang="en-US" altLang="zh-CN" sz="1200" dirty="0">
                <a:solidFill>
                  <a:srgbClr val="1772BF"/>
                </a:solidFill>
                <a:latin typeface="Verdana" panose="020B0604030504040204" pitchFamily="34" charset="0"/>
                <a:ea typeface="微软雅黑" panose="020B0503020204020204" pitchFamily="34" charset="-122"/>
              </a:rPr>
              <a:t/>
            </a:r>
            <a:br>
              <a:rPr lang="en-US" altLang="zh-CN" sz="1200" dirty="0">
                <a:solidFill>
                  <a:srgbClr val="1772BF"/>
                </a:solidFill>
                <a:latin typeface="Verdana" panose="020B0604030504040204" pitchFamily="34" charset="0"/>
                <a:ea typeface="微软雅黑" panose="020B0503020204020204" pitchFamily="34" charset="-122"/>
              </a:rPr>
            </a:br>
            <a:r>
              <a:rPr lang="en-US" altLang="zh-CN" sz="1200" dirty="0">
                <a:solidFill>
                  <a:srgbClr val="1772BF"/>
                </a:solidFill>
                <a:latin typeface="Verdana" panose="020B0604030504040204" pitchFamily="34" charset="0"/>
                <a:ea typeface="微软雅黑" panose="020B0503020204020204" pitchFamily="34" charset="-122"/>
              </a:rPr>
              <a:t>ENUM</a:t>
            </a:r>
            <a:r>
              <a:rPr lang="zh-CN" altLang="zh-CN" sz="1200" dirty="0">
                <a:solidFill>
                  <a:srgbClr val="1772BF"/>
                </a:solidFill>
                <a:latin typeface="Verdana" panose="020B0604030504040204" pitchFamily="34" charset="0"/>
                <a:ea typeface="微软雅黑" panose="020B0503020204020204" pitchFamily="34" charset="-122"/>
              </a:rPr>
              <a:t>类型在需要修改或增加枚举值时，需要在线</a:t>
            </a:r>
            <a:r>
              <a:rPr lang="en-US" altLang="zh-CN" sz="1200" dirty="0">
                <a:solidFill>
                  <a:srgbClr val="1772BF"/>
                </a:solidFill>
                <a:latin typeface="Verdana" panose="020B0604030504040204" pitchFamily="34" charset="0"/>
                <a:ea typeface="微软雅黑" panose="020B0503020204020204" pitchFamily="34" charset="-122"/>
              </a:rPr>
              <a:t>DDL</a:t>
            </a:r>
            <a:r>
              <a:rPr lang="zh-CN" altLang="zh-CN" sz="1200" dirty="0">
                <a:solidFill>
                  <a:srgbClr val="1772BF"/>
                </a:solidFill>
                <a:latin typeface="Verdana" panose="020B0604030504040204" pitchFamily="34" charset="0"/>
                <a:ea typeface="微软雅黑" panose="020B0503020204020204" pitchFamily="34" charset="-122"/>
              </a:rPr>
              <a:t>，成本较高；</a:t>
            </a:r>
            <a:r>
              <a:rPr lang="en-US" altLang="zh-CN" sz="1200" dirty="0">
                <a:solidFill>
                  <a:srgbClr val="1772BF"/>
                </a:solidFill>
                <a:latin typeface="Verdana" panose="020B0604030504040204" pitchFamily="34" charset="0"/>
                <a:ea typeface="微软雅黑" panose="020B0503020204020204" pitchFamily="34" charset="-122"/>
              </a:rPr>
              <a:t>ENUM</a:t>
            </a:r>
            <a:r>
              <a:rPr lang="zh-CN" altLang="zh-CN" sz="1200" dirty="0">
                <a:solidFill>
                  <a:srgbClr val="1772BF"/>
                </a:solidFill>
                <a:latin typeface="Verdana" panose="020B0604030504040204" pitchFamily="34" charset="0"/>
                <a:ea typeface="微软雅黑" panose="020B0503020204020204" pitchFamily="34" charset="-122"/>
              </a:rPr>
              <a:t>列值如果含有数字类型，可能会引起默认值混淆</a:t>
            </a:r>
            <a:r>
              <a:rPr lang="en-US" altLang="zh-CN" sz="1200" dirty="0">
                <a:solidFill>
                  <a:srgbClr val="1772BF"/>
                </a:solidFill>
                <a:latin typeface="Verdana" panose="020B0604030504040204" pitchFamily="34" charset="0"/>
                <a:ea typeface="微软雅黑" panose="020B0503020204020204" pitchFamily="34" charset="-122"/>
              </a:rPr>
              <a:t/>
            </a:r>
            <a:br>
              <a:rPr lang="en-US" altLang="zh-CN" sz="1200" dirty="0">
                <a:solidFill>
                  <a:srgbClr val="1772BF"/>
                </a:solidFill>
                <a:latin typeface="Verdana" panose="020B0604030504040204" pitchFamily="34" charset="0"/>
                <a:ea typeface="微软雅黑" panose="020B0503020204020204" pitchFamily="34" charset="-122"/>
              </a:rPr>
            </a:br>
            <a:r>
              <a:rPr lang="en-US" altLang="zh-CN" sz="1200" dirty="0" err="1">
                <a:solidFill>
                  <a:srgbClr val="1772BF"/>
                </a:solidFill>
                <a:latin typeface="Verdana" panose="020B0604030504040204" pitchFamily="34" charset="0"/>
                <a:ea typeface="微软雅黑" panose="020B0503020204020204" pitchFamily="34" charset="-122"/>
              </a:rPr>
              <a:t>tinyint</a:t>
            </a:r>
            <a:r>
              <a:rPr lang="zh-CN" altLang="zh-CN" sz="1200" dirty="0">
                <a:solidFill>
                  <a:srgbClr val="1772BF"/>
                </a:solidFill>
                <a:latin typeface="Verdana" panose="020B0604030504040204" pitchFamily="34" charset="0"/>
                <a:ea typeface="微软雅黑" panose="020B0503020204020204" pitchFamily="34" charset="-122"/>
              </a:rPr>
              <a:t>使用</a:t>
            </a:r>
            <a:r>
              <a:rPr lang="en-US" altLang="zh-CN" sz="1200" dirty="0">
                <a:solidFill>
                  <a:srgbClr val="1772BF"/>
                </a:solidFill>
                <a:latin typeface="Verdana" panose="020B0604030504040204" pitchFamily="34" charset="0"/>
                <a:ea typeface="微软雅黑" panose="020B0503020204020204" pitchFamily="34" charset="-122"/>
              </a:rPr>
              <a:t>1</a:t>
            </a:r>
            <a:r>
              <a:rPr lang="zh-CN" altLang="zh-CN" sz="1200" dirty="0">
                <a:solidFill>
                  <a:srgbClr val="1772BF"/>
                </a:solidFill>
                <a:latin typeface="Verdana" panose="020B0604030504040204" pitchFamily="34" charset="0"/>
                <a:ea typeface="微软雅黑" panose="020B0503020204020204" pitchFamily="34" charset="-122"/>
              </a:rPr>
              <a:t>个字节，一般用于</a:t>
            </a:r>
            <a:r>
              <a:rPr lang="en-US" altLang="zh-CN" sz="1200" dirty="0" err="1">
                <a:solidFill>
                  <a:srgbClr val="1772BF"/>
                </a:solidFill>
                <a:latin typeface="Verdana" panose="020B0604030504040204" pitchFamily="34" charset="0"/>
                <a:ea typeface="微软雅黑" panose="020B0503020204020204" pitchFamily="34" charset="-122"/>
              </a:rPr>
              <a:t>status,type,flag</a:t>
            </a:r>
            <a:r>
              <a:rPr lang="zh-CN" altLang="zh-CN" sz="1200" dirty="0">
                <a:solidFill>
                  <a:srgbClr val="1772BF"/>
                </a:solidFill>
                <a:latin typeface="Verdana" panose="020B0604030504040204" pitchFamily="34" charset="0"/>
                <a:ea typeface="微软雅黑" panose="020B0503020204020204" pitchFamily="34" charset="-122"/>
              </a:rPr>
              <a:t>的列</a:t>
            </a:r>
            <a:endParaRPr lang="zh-CN" altLang="zh-CN" sz="1300" dirty="0">
              <a:solidFill>
                <a:srgbClr val="1772BF"/>
              </a:solidFill>
              <a:latin typeface="Tahoma" panose="020B0604030504040204" pitchFamily="34" charset="0"/>
              <a:ea typeface="微软雅黑" panose="020B0503020204020204" pitchFamily="34" charset="-122"/>
            </a:endParaRPr>
          </a:p>
          <a:p>
            <a:pPr marL="884555" lvl="1" indent="-340360">
              <a:spcAft>
                <a:spcPts val="1190"/>
              </a:spcAft>
              <a:buSzPts val="1000"/>
              <a:buFont typeface="Courier New" panose="02070309020205020404" pitchFamily="49" charset="0"/>
              <a:buChar char="o"/>
              <a:tabLst>
                <a:tab pos="544195" algn="l"/>
              </a:tabLst>
            </a:pPr>
            <a:r>
              <a:rPr lang="zh-CN" altLang="zh-CN" sz="1200" dirty="0">
                <a:solidFill>
                  <a:srgbClr val="1772BF"/>
                </a:solidFill>
                <a:latin typeface="Verdana" panose="020B0604030504040204" pitchFamily="34" charset="0"/>
                <a:ea typeface="微软雅黑" panose="020B0503020204020204" pitchFamily="34" charset="-122"/>
              </a:rPr>
              <a:t>建议使用</a:t>
            </a:r>
            <a:r>
              <a:rPr lang="en-US" altLang="zh-CN" sz="1200" dirty="0">
                <a:solidFill>
                  <a:srgbClr val="1772BF"/>
                </a:solidFill>
                <a:latin typeface="Verdana" panose="020B0604030504040204" pitchFamily="34" charset="0"/>
                <a:ea typeface="微软雅黑" panose="020B0503020204020204" pitchFamily="34" charset="-122"/>
              </a:rPr>
              <a:t> UNSIGNED </a:t>
            </a:r>
            <a:r>
              <a:rPr lang="zh-CN" altLang="zh-CN" sz="1200" dirty="0">
                <a:solidFill>
                  <a:srgbClr val="1772BF"/>
                </a:solidFill>
                <a:latin typeface="Verdana" panose="020B0604030504040204" pitchFamily="34" charset="0"/>
                <a:ea typeface="微软雅黑" panose="020B0503020204020204" pitchFamily="34" charset="-122"/>
              </a:rPr>
              <a:t>存储非负数值</a:t>
            </a:r>
            <a:r>
              <a:rPr lang="en-US" altLang="zh-CN" sz="1200" dirty="0">
                <a:solidFill>
                  <a:srgbClr val="1772BF"/>
                </a:solidFill>
                <a:latin typeface="Verdana" panose="020B0604030504040204" pitchFamily="34" charset="0"/>
                <a:ea typeface="微软雅黑" panose="020B0503020204020204" pitchFamily="34" charset="-122"/>
              </a:rPr>
              <a:t/>
            </a:r>
            <a:br>
              <a:rPr lang="en-US" altLang="zh-CN" sz="1200" dirty="0">
                <a:solidFill>
                  <a:srgbClr val="1772BF"/>
                </a:solidFill>
                <a:latin typeface="Verdana" panose="020B0604030504040204" pitchFamily="34" charset="0"/>
                <a:ea typeface="微软雅黑" panose="020B0503020204020204" pitchFamily="34" charset="-122"/>
              </a:rPr>
            </a:br>
            <a:r>
              <a:rPr lang="zh-CN" altLang="zh-CN" sz="1200" dirty="0">
                <a:solidFill>
                  <a:srgbClr val="1772BF"/>
                </a:solidFill>
                <a:latin typeface="Verdana" panose="020B0604030504040204" pitchFamily="34" charset="0"/>
                <a:ea typeface="微软雅黑" panose="020B0503020204020204" pitchFamily="34" charset="-122"/>
              </a:rPr>
              <a:t>相比不使用</a:t>
            </a:r>
            <a:r>
              <a:rPr lang="en-US" altLang="zh-CN" sz="1200" dirty="0">
                <a:solidFill>
                  <a:srgbClr val="1772BF"/>
                </a:solidFill>
                <a:latin typeface="Verdana" panose="020B0604030504040204" pitchFamily="34" charset="0"/>
                <a:ea typeface="微软雅黑" panose="020B0503020204020204" pitchFamily="34" charset="-122"/>
              </a:rPr>
              <a:t> unsigned</a:t>
            </a:r>
            <a:r>
              <a:rPr lang="zh-CN" altLang="zh-CN" sz="1200" dirty="0">
                <a:solidFill>
                  <a:srgbClr val="1772BF"/>
                </a:solidFill>
                <a:latin typeface="Verdana" panose="020B0604030504040204" pitchFamily="34" charset="0"/>
                <a:ea typeface="微软雅黑" panose="020B0503020204020204" pitchFamily="34" charset="-122"/>
              </a:rPr>
              <a:t>，可以扩大一倍使用数值范围</a:t>
            </a:r>
            <a:endParaRPr lang="zh-CN" altLang="zh-CN" sz="1300" dirty="0">
              <a:solidFill>
                <a:srgbClr val="1772BF"/>
              </a:solidFill>
              <a:latin typeface="Tahoma" panose="020B0604030504040204" pitchFamily="34" charset="0"/>
              <a:ea typeface="微软雅黑" panose="020B0503020204020204" pitchFamily="34" charset="-122"/>
            </a:endParaRPr>
          </a:p>
          <a:p>
            <a:pPr marL="884555" lvl="1" indent="-340360">
              <a:spcAft>
                <a:spcPts val="1190"/>
              </a:spcAft>
              <a:buSzPts val="1000"/>
              <a:buFont typeface="Courier New" panose="02070309020205020404" pitchFamily="49" charset="0"/>
              <a:buChar char="o"/>
              <a:tabLst>
                <a:tab pos="544195" algn="l"/>
              </a:tabLst>
            </a:pPr>
            <a:r>
              <a:rPr lang="en-US" altLang="zh-CN" sz="1200" dirty="0" err="1">
                <a:solidFill>
                  <a:srgbClr val="1772BF"/>
                </a:solidFill>
                <a:latin typeface="Verdana" panose="020B0604030504040204" pitchFamily="34" charset="0"/>
                <a:ea typeface="微软雅黑" panose="020B0503020204020204" pitchFamily="34" charset="-122"/>
              </a:rPr>
              <a:t>int</a:t>
            </a:r>
            <a:r>
              <a:rPr lang="zh-CN" altLang="zh-CN" sz="1200" dirty="0">
                <a:solidFill>
                  <a:srgbClr val="1772BF"/>
                </a:solidFill>
                <a:latin typeface="Verdana" panose="020B0604030504040204" pitchFamily="34" charset="0"/>
                <a:ea typeface="微软雅黑" panose="020B0503020204020204" pitchFamily="34" charset="-122"/>
              </a:rPr>
              <a:t>使用固定</a:t>
            </a:r>
            <a:r>
              <a:rPr lang="en-US" altLang="zh-CN" sz="1200" dirty="0">
                <a:solidFill>
                  <a:srgbClr val="1772BF"/>
                </a:solidFill>
                <a:latin typeface="Verdana" panose="020B0604030504040204" pitchFamily="34" charset="0"/>
                <a:ea typeface="微软雅黑" panose="020B0503020204020204" pitchFamily="34" charset="-122"/>
              </a:rPr>
              <a:t>4</a:t>
            </a:r>
            <a:r>
              <a:rPr lang="zh-CN" altLang="zh-CN" sz="1200" dirty="0">
                <a:solidFill>
                  <a:srgbClr val="1772BF"/>
                </a:solidFill>
                <a:latin typeface="Verdana" panose="020B0604030504040204" pitchFamily="34" charset="0"/>
                <a:ea typeface="微软雅黑" panose="020B0503020204020204" pitchFamily="34" charset="-122"/>
              </a:rPr>
              <a:t>个字节存储，</a:t>
            </a:r>
            <a:r>
              <a:rPr lang="en-US" altLang="zh-CN" sz="1200" dirty="0" err="1">
                <a:solidFill>
                  <a:srgbClr val="1772BF"/>
                </a:solidFill>
                <a:latin typeface="Verdana" panose="020B0604030504040204" pitchFamily="34" charset="0"/>
                <a:ea typeface="微软雅黑" panose="020B0503020204020204" pitchFamily="34" charset="-122"/>
              </a:rPr>
              <a:t>int</a:t>
            </a:r>
            <a:r>
              <a:rPr lang="en-US" altLang="zh-CN" sz="1200" dirty="0">
                <a:solidFill>
                  <a:srgbClr val="1772BF"/>
                </a:solidFill>
                <a:latin typeface="Verdana" panose="020B0604030504040204" pitchFamily="34" charset="0"/>
                <a:ea typeface="微软雅黑" panose="020B0503020204020204" pitchFamily="34" charset="-122"/>
              </a:rPr>
              <a:t>(11)</a:t>
            </a:r>
            <a:r>
              <a:rPr lang="zh-CN" altLang="zh-CN" sz="1200" dirty="0">
                <a:solidFill>
                  <a:srgbClr val="1772BF"/>
                </a:solidFill>
                <a:latin typeface="Verdana" panose="020B0604030504040204" pitchFamily="34" charset="0"/>
                <a:ea typeface="微软雅黑" panose="020B0503020204020204" pitchFamily="34" charset="-122"/>
              </a:rPr>
              <a:t>与</a:t>
            </a:r>
            <a:r>
              <a:rPr lang="en-US" altLang="zh-CN" sz="1200" dirty="0" err="1">
                <a:solidFill>
                  <a:srgbClr val="1772BF"/>
                </a:solidFill>
                <a:latin typeface="Verdana" panose="020B0604030504040204" pitchFamily="34" charset="0"/>
                <a:ea typeface="微软雅黑" panose="020B0503020204020204" pitchFamily="34" charset="-122"/>
              </a:rPr>
              <a:t>int</a:t>
            </a:r>
            <a:r>
              <a:rPr lang="en-US" altLang="zh-CN" sz="1200" dirty="0">
                <a:solidFill>
                  <a:srgbClr val="1772BF"/>
                </a:solidFill>
                <a:latin typeface="Verdana" panose="020B0604030504040204" pitchFamily="34" charset="0"/>
                <a:ea typeface="微软雅黑" panose="020B0503020204020204" pitchFamily="34" charset="-122"/>
              </a:rPr>
              <a:t>(4)</a:t>
            </a:r>
            <a:r>
              <a:rPr lang="zh-CN" altLang="zh-CN" sz="1200" dirty="0">
                <a:solidFill>
                  <a:srgbClr val="1772BF"/>
                </a:solidFill>
                <a:latin typeface="Verdana" panose="020B0604030504040204" pitchFamily="34" charset="0"/>
                <a:ea typeface="微软雅黑" panose="020B0503020204020204" pitchFamily="34" charset="-122"/>
              </a:rPr>
              <a:t>只是显示宽度的区别</a:t>
            </a:r>
            <a:endParaRPr lang="zh-CN" altLang="zh-CN" sz="1300" dirty="0">
              <a:solidFill>
                <a:srgbClr val="1772BF"/>
              </a:solidFill>
              <a:latin typeface="Tahoma" panose="020B0604030504040204" pitchFamily="34" charset="0"/>
              <a:ea typeface="微软雅黑" panose="020B0503020204020204" pitchFamily="34" charset="-122"/>
            </a:endParaRPr>
          </a:p>
          <a:p>
            <a:pPr marL="884555" lvl="1" indent="-340360">
              <a:spcAft>
                <a:spcPts val="1190"/>
              </a:spcAft>
              <a:buSzPts val="1000"/>
              <a:buFont typeface="Courier New" panose="02070309020205020404" pitchFamily="49" charset="0"/>
              <a:buChar char="o"/>
              <a:tabLst>
                <a:tab pos="544195" algn="l"/>
              </a:tabLst>
            </a:pPr>
            <a:r>
              <a:rPr lang="zh-CN" altLang="zh-CN" sz="1200" dirty="0">
                <a:solidFill>
                  <a:srgbClr val="1772BF"/>
                </a:solidFill>
                <a:latin typeface="Verdana" panose="020B0604030504040204" pitchFamily="34" charset="0"/>
                <a:ea typeface="微软雅黑" panose="020B0503020204020204" pitchFamily="34" charset="-122"/>
              </a:rPr>
              <a:t>使用</a:t>
            </a:r>
            <a:r>
              <a:rPr lang="en-US" altLang="zh-CN" sz="1200" dirty="0">
                <a:solidFill>
                  <a:srgbClr val="1772BF"/>
                </a:solidFill>
                <a:latin typeface="Verdana" panose="020B0604030504040204" pitchFamily="34" charset="0"/>
                <a:ea typeface="微软雅黑" panose="020B0503020204020204" pitchFamily="34" charset="-122"/>
              </a:rPr>
              <a:t>Decimal </a:t>
            </a:r>
            <a:r>
              <a:rPr lang="zh-CN" altLang="zh-CN" sz="1200" dirty="0">
                <a:solidFill>
                  <a:srgbClr val="1772BF"/>
                </a:solidFill>
                <a:latin typeface="Verdana" panose="020B0604030504040204" pitchFamily="34" charset="0"/>
                <a:ea typeface="微软雅黑" panose="020B0503020204020204" pitchFamily="34" charset="-122"/>
              </a:rPr>
              <a:t>代替</a:t>
            </a:r>
            <a:r>
              <a:rPr lang="en-US" altLang="zh-CN" sz="1200" dirty="0">
                <a:solidFill>
                  <a:srgbClr val="1772BF"/>
                </a:solidFill>
                <a:latin typeface="Verdana" panose="020B0604030504040204" pitchFamily="34" charset="0"/>
                <a:ea typeface="微软雅黑" panose="020B0503020204020204" pitchFamily="34" charset="-122"/>
              </a:rPr>
              <a:t>float/double</a:t>
            </a:r>
            <a:r>
              <a:rPr lang="zh-CN" altLang="zh-CN" sz="1200" dirty="0">
                <a:solidFill>
                  <a:srgbClr val="1772BF"/>
                </a:solidFill>
                <a:latin typeface="Verdana" panose="020B0604030504040204" pitchFamily="34" charset="0"/>
                <a:ea typeface="微软雅黑" panose="020B0503020204020204" pitchFamily="34" charset="-122"/>
              </a:rPr>
              <a:t>存储精确浮点数</a:t>
            </a:r>
            <a:r>
              <a:rPr lang="en-US" altLang="zh-CN" sz="1200" dirty="0">
                <a:solidFill>
                  <a:srgbClr val="1772BF"/>
                </a:solidFill>
                <a:latin typeface="Verdana" panose="020B0604030504040204" pitchFamily="34" charset="0"/>
                <a:ea typeface="微软雅黑" panose="020B0503020204020204" pitchFamily="34" charset="-122"/>
              </a:rPr>
              <a:t/>
            </a:r>
            <a:br>
              <a:rPr lang="en-US" altLang="zh-CN" sz="1200" dirty="0">
                <a:solidFill>
                  <a:srgbClr val="1772BF"/>
                </a:solidFill>
                <a:latin typeface="Verdana" panose="020B0604030504040204" pitchFamily="34" charset="0"/>
                <a:ea typeface="微软雅黑" panose="020B0503020204020204" pitchFamily="34" charset="-122"/>
              </a:rPr>
            </a:br>
            <a:r>
              <a:rPr lang="zh-CN" altLang="zh-CN" sz="1200" dirty="0">
                <a:solidFill>
                  <a:srgbClr val="1772BF"/>
                </a:solidFill>
                <a:latin typeface="Verdana" panose="020B0604030504040204" pitchFamily="34" charset="0"/>
                <a:ea typeface="微软雅黑" panose="020B0503020204020204" pitchFamily="34" charset="-122"/>
              </a:rPr>
              <a:t>对于货币、金额这样的类型，使用</a:t>
            </a:r>
            <a:r>
              <a:rPr lang="en-US" altLang="zh-CN" sz="1200" dirty="0">
                <a:solidFill>
                  <a:srgbClr val="1772BF"/>
                </a:solidFill>
                <a:latin typeface="Verdana" panose="020B0604030504040204" pitchFamily="34" charset="0"/>
                <a:ea typeface="微软雅黑" panose="020B0503020204020204" pitchFamily="34" charset="-122"/>
              </a:rPr>
              <a:t>decimal</a:t>
            </a:r>
            <a:r>
              <a:rPr lang="zh-CN" altLang="zh-CN" sz="1200" dirty="0">
                <a:solidFill>
                  <a:srgbClr val="1772BF"/>
                </a:solidFill>
                <a:latin typeface="Verdana" panose="020B0604030504040204" pitchFamily="34" charset="0"/>
                <a:ea typeface="微软雅黑" panose="020B0503020204020204" pitchFamily="34" charset="-122"/>
              </a:rPr>
              <a:t>，如</a:t>
            </a:r>
            <a:r>
              <a:rPr lang="en-US" altLang="zh-CN" sz="1200" dirty="0">
                <a:solidFill>
                  <a:srgbClr val="1772BF"/>
                </a:solidFill>
                <a:latin typeface="Verdana" panose="020B0604030504040204" pitchFamily="34" charset="0"/>
                <a:ea typeface="微软雅黑" panose="020B0503020204020204" pitchFamily="34" charset="-122"/>
              </a:rPr>
              <a:t> decimal(9,2)</a:t>
            </a:r>
            <a:r>
              <a:rPr lang="zh-CN" altLang="zh-CN" sz="1200" dirty="0">
                <a:solidFill>
                  <a:srgbClr val="1772BF"/>
                </a:solidFill>
                <a:latin typeface="Verdana" panose="020B0604030504040204" pitchFamily="34" charset="0"/>
                <a:ea typeface="微软雅黑" panose="020B0503020204020204" pitchFamily="34" charset="-122"/>
              </a:rPr>
              <a:t>。</a:t>
            </a:r>
            <a:r>
              <a:rPr lang="en-US" altLang="zh-CN" sz="1200" dirty="0">
                <a:solidFill>
                  <a:srgbClr val="1772BF"/>
                </a:solidFill>
                <a:latin typeface="Verdana" panose="020B0604030504040204" pitchFamily="34" charset="0"/>
                <a:ea typeface="微软雅黑" panose="020B0503020204020204" pitchFamily="34" charset="-122"/>
              </a:rPr>
              <a:t>float</a:t>
            </a:r>
            <a:r>
              <a:rPr lang="zh-CN" altLang="zh-CN" sz="1200" dirty="0">
                <a:solidFill>
                  <a:srgbClr val="1772BF"/>
                </a:solidFill>
                <a:latin typeface="Verdana" panose="020B0604030504040204" pitchFamily="34" charset="0"/>
                <a:ea typeface="微软雅黑" panose="020B0503020204020204" pitchFamily="34" charset="-122"/>
              </a:rPr>
              <a:t>默认只能能精确到</a:t>
            </a:r>
            <a:r>
              <a:rPr lang="en-US" altLang="zh-CN" sz="1200" dirty="0">
                <a:solidFill>
                  <a:srgbClr val="1772BF"/>
                </a:solidFill>
                <a:latin typeface="Verdana" panose="020B0604030504040204" pitchFamily="34" charset="0"/>
                <a:ea typeface="微软雅黑" panose="020B0503020204020204" pitchFamily="34" charset="-122"/>
              </a:rPr>
              <a:t>6</a:t>
            </a:r>
            <a:r>
              <a:rPr lang="zh-CN" altLang="zh-CN" sz="1200" dirty="0">
                <a:solidFill>
                  <a:srgbClr val="1772BF"/>
                </a:solidFill>
                <a:latin typeface="Verdana" panose="020B0604030504040204" pitchFamily="34" charset="0"/>
                <a:ea typeface="微软雅黑" panose="020B0503020204020204" pitchFamily="34" charset="-122"/>
              </a:rPr>
              <a:t>位有效数字</a:t>
            </a:r>
            <a:endParaRPr lang="zh-CN" altLang="zh-CN" sz="1300" dirty="0">
              <a:solidFill>
                <a:srgbClr val="1772BF"/>
              </a:solidFill>
              <a:latin typeface="Tahoma" panose="020B0604030504040204" pitchFamily="34" charset="0"/>
              <a:ea typeface="微软雅黑" panose="020B0503020204020204" pitchFamily="34" charset="-122"/>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914282" y="1143265"/>
            <a:ext cx="10366084" cy="591470"/>
          </a:xfrm>
          <a:prstGeom prst="rect">
            <a:avLst/>
          </a:prstGeom>
          <a:noFill/>
          <a:ln>
            <a:noFill/>
          </a:ln>
          <a:effectLst/>
          <a:extLst>
            <a:ext uri="{909E8E84-426E-40DD-AFC4-6F175D3DCCD1}">
              <a14:hiddenFill xmlns:a14="http://schemas.microsoft.com/office/drawing/2010/main">
                <a:gradFill rotWithShape="1">
                  <a:gsLst>
                    <a:gs pos="0">
                      <a:srgbClr val="CFB787"/>
                    </a:gs>
                    <a:gs pos="100000">
                      <a:srgbClr val="CFB787">
                        <a:gamma/>
                        <a:shade val="46275"/>
                        <a:invGamma/>
                      </a:srgbClr>
                    </a:gs>
                  </a:gsLst>
                  <a:lin ang="27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3500000" sx="75000" sy="75000" algn="tl" rotWithShape="0">
                    <a:srgbClr val="808080">
                      <a:alpha val="50000"/>
                    </a:srgbClr>
                  </a:outerShdw>
                </a:effectLst>
              </a14:hiddenEffects>
            </a:ext>
          </a:extLst>
        </p:spPr>
        <p:txBody>
          <a:bodyPr lIns="108850" tIns="98565" rIns="108850" bIns="98565">
            <a:spAutoFit/>
          </a:bodyPr>
          <a:lstStyle/>
          <a:p>
            <a:pPr marL="544195" indent="-544195">
              <a:lnSpc>
                <a:spcPct val="150000"/>
              </a:lnSpc>
              <a:buClr>
                <a:srgbClr val="0000CC"/>
              </a:buClr>
              <a:buSzPct val="75000"/>
              <a:buFont typeface="Wingdings" panose="05000000000000000000" pitchFamily="2" charset="2"/>
              <a:buChar char="l"/>
              <a:defRPr/>
            </a:pPr>
            <a:endParaRPr lang="zh-CN" altLang="en-US" sz="1700">
              <a:effectLst>
                <a:outerShdw blurRad="38100" dist="38100" dir="2700000" algn="tl">
                  <a:srgbClr val="C0C0C0"/>
                </a:outerShdw>
              </a:effectLst>
              <a:latin typeface="宋体" panose="02010600030101010101" pitchFamily="2" charset="-122"/>
            </a:endParaRPr>
          </a:p>
        </p:txBody>
      </p:sp>
      <p:sp>
        <p:nvSpPr>
          <p:cNvPr id="11267" name="Text Box 3"/>
          <p:cNvSpPr txBox="1">
            <a:spLocks noChangeArrowheads="1"/>
          </p:cNvSpPr>
          <p:nvPr/>
        </p:nvSpPr>
        <p:spPr bwMode="auto">
          <a:xfrm>
            <a:off x="325055" y="190399"/>
            <a:ext cx="3387360" cy="600075"/>
          </a:xfrm>
          <a:prstGeom prst="rect">
            <a:avLst/>
          </a:prstGeom>
          <a:noFill/>
          <a:ln>
            <a:no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8850" tIns="54425" rIns="108850" bIns="54425">
            <a:spAutoFit/>
          </a:bodyPr>
          <a:lstStyle/>
          <a:p>
            <a:pPr lvl="0" algn="l">
              <a:buClr>
                <a:srgbClr val="0000CC"/>
              </a:buClr>
              <a:buSzPct val="75000"/>
              <a:buFont typeface="Wingdings" panose="05000000000000000000" pitchFamily="2" charset="2"/>
              <a:defRPr/>
            </a:pPr>
            <a:r>
              <a:rPr lang="zh-CN" altLang="en-US" sz="3200" dirty="0">
                <a:solidFill>
                  <a:srgbClr val="0070C0"/>
                </a:solidFill>
                <a:latin typeface="微软雅黑" panose="020B0503020204020204" pitchFamily="34" charset="-122"/>
                <a:ea typeface="微软雅黑" panose="020B0503020204020204" pitchFamily="34" charset="-122"/>
                <a:sym typeface="+mn-ea"/>
              </a:rPr>
              <a:t>MySQL字段规范</a:t>
            </a:r>
          </a:p>
        </p:txBody>
      </p:sp>
      <p:sp>
        <p:nvSpPr>
          <p:cNvPr id="11268" name="Text Box 4"/>
          <p:cNvSpPr txBox="1">
            <a:spLocks noChangeArrowheads="1"/>
          </p:cNvSpPr>
          <p:nvPr/>
        </p:nvSpPr>
        <p:spPr bwMode="auto">
          <a:xfrm>
            <a:off x="1487824" y="1197253"/>
            <a:ext cx="10270846" cy="386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eaLnBrk="1" hangingPunct="1">
              <a:defRPr/>
            </a:pPr>
            <a:endParaRPr lang="zh-CN">
              <a:effectLst>
                <a:outerShdw blurRad="38100" dist="38100" dir="2700000" algn="tl">
                  <a:srgbClr val="C0C0C0"/>
                </a:outerShdw>
              </a:effectLst>
              <a:latin typeface="宋体" panose="02010600030101010101" pitchFamily="2" charset="-122"/>
            </a:endParaRPr>
          </a:p>
        </p:txBody>
      </p:sp>
      <p:pic>
        <p:nvPicPr>
          <p:cNvPr id="1331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0846" y="6016316"/>
            <a:ext cx="1574595" cy="6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18" name="矩形 1"/>
          <p:cNvSpPr>
            <a:spLocks noChangeArrowheads="1"/>
          </p:cNvSpPr>
          <p:nvPr/>
        </p:nvSpPr>
        <p:spPr bwMode="auto">
          <a:xfrm>
            <a:off x="1487824" y="1651382"/>
            <a:ext cx="7654986" cy="3193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50" tIns="54425" rIns="108850" bIns="54425">
            <a:spAutoFit/>
          </a:bodyPr>
          <a:lstStyle/>
          <a:p>
            <a:pPr marL="408305" indent="-408305">
              <a:lnSpc>
                <a:spcPct val="173000"/>
              </a:lnSpc>
              <a:spcBef>
                <a:spcPts val="895"/>
              </a:spcBef>
              <a:spcAft>
                <a:spcPts val="895"/>
              </a:spcAft>
              <a:tabLst>
                <a:tab pos="544195" algn="l"/>
              </a:tabLst>
            </a:pPr>
            <a:r>
              <a:rPr lang="en-US" altLang="zh-CN" sz="1900" dirty="0">
                <a:solidFill>
                  <a:srgbClr val="1772BF"/>
                </a:solidFill>
                <a:latin typeface="Verdana" panose="020B0604030504040204" pitchFamily="34" charset="0"/>
                <a:cs typeface="Times New Roman" panose="02020603050405020304" pitchFamily="18" charset="0"/>
              </a:rPr>
              <a:t>3.timestamp</a:t>
            </a:r>
            <a:r>
              <a:rPr lang="zh-CN"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与</a:t>
            </a:r>
            <a:r>
              <a:rPr lang="en-US" altLang="zh-CN" sz="1900" dirty="0">
                <a:solidFill>
                  <a:srgbClr val="1772BF"/>
                </a:solidFill>
                <a:latin typeface="Verdana" panose="020B0604030504040204" pitchFamily="34" charset="0"/>
                <a:cs typeface="Times New Roman" panose="02020603050405020304" pitchFamily="18" charset="0"/>
              </a:rPr>
              <a:t>datetime</a:t>
            </a:r>
            <a:r>
              <a:rPr lang="zh-CN" altLang="zh-CN" sz="1900" dirty="0">
                <a:solidFill>
                  <a:srgbClr val="1772BF"/>
                </a:solidFill>
                <a:latin typeface="Verdana" panose="020B0604030504040204" pitchFamily="34" charset="0"/>
                <a:ea typeface="微软雅黑" panose="020B0503020204020204" pitchFamily="34" charset="-122"/>
              </a:rPr>
              <a:t>选择</a:t>
            </a:r>
            <a:endParaRPr lang="zh-CN" altLang="zh-CN" sz="1900" dirty="0">
              <a:solidFill>
                <a:srgbClr val="1772BF"/>
              </a:solidFill>
              <a:latin typeface="Tahoma" panose="020B0604030504040204" pitchFamily="34" charset="0"/>
              <a:cs typeface="Times New Roman" panose="02020603050405020304" pitchFamily="18" charset="0"/>
            </a:endParaRPr>
          </a:p>
          <a:p>
            <a:pPr marL="884555" lvl="1" indent="-340360">
              <a:spcAft>
                <a:spcPts val="1190"/>
              </a:spcAft>
              <a:buSzPts val="1000"/>
              <a:buFont typeface="Courier New" panose="02070309020205020404" pitchFamily="49" charset="0"/>
              <a:buChar char="o"/>
              <a:tabLst>
                <a:tab pos="544195" algn="l"/>
              </a:tabLst>
            </a:pPr>
            <a:r>
              <a:rPr lang="en-US" altLang="zh-CN" sz="1200" dirty="0">
                <a:solidFill>
                  <a:srgbClr val="1772BF"/>
                </a:solidFill>
                <a:latin typeface="Verdana" panose="020B0604030504040204" pitchFamily="34" charset="0"/>
                <a:ea typeface="微软雅黑" panose="020B0503020204020204" pitchFamily="34" charset="-122"/>
              </a:rPr>
              <a:t>datetime </a:t>
            </a:r>
            <a:r>
              <a:rPr lang="zh-CN" altLang="zh-CN" sz="1200" dirty="0">
                <a:solidFill>
                  <a:srgbClr val="1772BF"/>
                </a:solidFill>
                <a:latin typeface="Verdana" panose="020B0604030504040204" pitchFamily="34" charset="0"/>
                <a:ea typeface="微软雅黑" panose="020B0503020204020204" pitchFamily="34" charset="-122"/>
              </a:rPr>
              <a:t>和</a:t>
            </a:r>
            <a:r>
              <a:rPr lang="en-US" altLang="zh-CN" sz="1200" dirty="0">
                <a:solidFill>
                  <a:srgbClr val="1772BF"/>
                </a:solidFill>
                <a:latin typeface="Verdana" panose="020B0604030504040204" pitchFamily="34" charset="0"/>
                <a:ea typeface="微软雅黑" panose="020B0503020204020204" pitchFamily="34" charset="-122"/>
              </a:rPr>
              <a:t> timestamp</a:t>
            </a:r>
            <a:r>
              <a:rPr lang="zh-CN" altLang="zh-CN" sz="1200" dirty="0">
                <a:solidFill>
                  <a:srgbClr val="1772BF"/>
                </a:solidFill>
                <a:latin typeface="Verdana" panose="020B0604030504040204" pitchFamily="34" charset="0"/>
                <a:ea typeface="微软雅黑" panose="020B0503020204020204" pitchFamily="34" charset="-122"/>
              </a:rPr>
              <a:t>类型所占的存储空间不同，前者</a:t>
            </a:r>
            <a:r>
              <a:rPr lang="en-US" altLang="zh-CN" sz="1200" dirty="0">
                <a:solidFill>
                  <a:srgbClr val="1772BF"/>
                </a:solidFill>
                <a:latin typeface="Verdana" panose="020B0604030504040204" pitchFamily="34" charset="0"/>
                <a:ea typeface="微软雅黑" panose="020B0503020204020204" pitchFamily="34" charset="-122"/>
              </a:rPr>
              <a:t>8</a:t>
            </a:r>
            <a:r>
              <a:rPr lang="zh-CN" altLang="zh-CN" sz="1200" dirty="0">
                <a:solidFill>
                  <a:srgbClr val="1772BF"/>
                </a:solidFill>
                <a:latin typeface="Verdana" panose="020B0604030504040204" pitchFamily="34" charset="0"/>
                <a:ea typeface="微软雅黑" panose="020B0503020204020204" pitchFamily="34" charset="-122"/>
              </a:rPr>
              <a:t>个字节，后者</a:t>
            </a:r>
            <a:r>
              <a:rPr lang="en-US" altLang="zh-CN" sz="1200" dirty="0">
                <a:solidFill>
                  <a:srgbClr val="1772BF"/>
                </a:solidFill>
                <a:latin typeface="Verdana" panose="020B0604030504040204" pitchFamily="34" charset="0"/>
                <a:ea typeface="微软雅黑" panose="020B0503020204020204" pitchFamily="34" charset="-122"/>
              </a:rPr>
              <a:t>4</a:t>
            </a:r>
            <a:r>
              <a:rPr lang="zh-CN" altLang="zh-CN" sz="1200" dirty="0">
                <a:solidFill>
                  <a:srgbClr val="1772BF"/>
                </a:solidFill>
                <a:latin typeface="Verdana" panose="020B0604030504040204" pitchFamily="34" charset="0"/>
                <a:ea typeface="微软雅黑" panose="020B0503020204020204" pitchFamily="34" charset="-122"/>
              </a:rPr>
              <a:t>个字节，这样造成的后果是两者能表示的时间范围不同。前者范围为</a:t>
            </a:r>
            <a:r>
              <a:rPr lang="en-US" altLang="zh-CN" sz="1200" dirty="0">
                <a:solidFill>
                  <a:srgbClr val="1772BF"/>
                </a:solidFill>
                <a:latin typeface="Verdana" panose="020B0604030504040204" pitchFamily="34" charset="0"/>
                <a:ea typeface="微软雅黑" panose="020B0503020204020204" pitchFamily="34" charset="-122"/>
              </a:rPr>
              <a:t>1000-01-01 00:00:00 ~ 9999-12-31 23:59:59</a:t>
            </a:r>
            <a:r>
              <a:rPr lang="zh-CN" altLang="zh-CN" sz="1200" dirty="0">
                <a:solidFill>
                  <a:srgbClr val="1772BF"/>
                </a:solidFill>
                <a:latin typeface="Verdana" panose="020B0604030504040204" pitchFamily="34" charset="0"/>
                <a:ea typeface="微软雅黑" panose="020B0503020204020204" pitchFamily="34" charset="-122"/>
              </a:rPr>
              <a:t>，后者范围为</a:t>
            </a:r>
            <a:r>
              <a:rPr lang="en-US" altLang="zh-CN" sz="1200" dirty="0">
                <a:solidFill>
                  <a:srgbClr val="1772BF"/>
                </a:solidFill>
                <a:latin typeface="Verdana" panose="020B0604030504040204" pitchFamily="34" charset="0"/>
                <a:ea typeface="微软雅黑" panose="020B0503020204020204" pitchFamily="34" charset="-122"/>
              </a:rPr>
              <a:t> 1970-01-01 08:00:01 </a:t>
            </a:r>
            <a:r>
              <a:rPr lang="zh-CN" altLang="zh-CN" sz="1200" dirty="0">
                <a:solidFill>
                  <a:srgbClr val="1772BF"/>
                </a:solidFill>
                <a:latin typeface="Verdana" panose="020B0604030504040204" pitchFamily="34" charset="0"/>
                <a:ea typeface="微软雅黑" panose="020B0503020204020204" pitchFamily="34" charset="-122"/>
              </a:rPr>
              <a:t>到</a:t>
            </a:r>
            <a:r>
              <a:rPr lang="en-US" altLang="zh-CN" sz="1200" dirty="0">
                <a:solidFill>
                  <a:srgbClr val="1772BF"/>
                </a:solidFill>
                <a:latin typeface="Verdana" panose="020B0604030504040204" pitchFamily="34" charset="0"/>
                <a:ea typeface="微软雅黑" panose="020B0503020204020204" pitchFamily="34" charset="-122"/>
              </a:rPr>
              <a:t> 2038-01-19 11:14:07 </a:t>
            </a:r>
            <a:r>
              <a:rPr lang="zh-CN" altLang="zh-CN" sz="1200" dirty="0">
                <a:solidFill>
                  <a:srgbClr val="1772BF"/>
                </a:solidFill>
                <a:latin typeface="Verdana" panose="020B0604030504040204" pitchFamily="34" charset="0"/>
                <a:ea typeface="微软雅黑" panose="020B0503020204020204" pitchFamily="34" charset="-122"/>
              </a:rPr>
              <a:t>。所以</a:t>
            </a:r>
            <a:r>
              <a:rPr lang="en-US" altLang="zh-CN" sz="1200" dirty="0">
                <a:solidFill>
                  <a:srgbClr val="1772BF"/>
                </a:solidFill>
                <a:latin typeface="Verdana" panose="020B0604030504040204" pitchFamily="34" charset="0"/>
                <a:ea typeface="微软雅黑" panose="020B0503020204020204" pitchFamily="34" charset="-122"/>
              </a:rPr>
              <a:t> TIMESTAMP </a:t>
            </a:r>
            <a:r>
              <a:rPr lang="zh-CN" altLang="zh-CN" sz="1200" dirty="0">
                <a:solidFill>
                  <a:srgbClr val="1772BF"/>
                </a:solidFill>
                <a:latin typeface="Verdana" panose="020B0604030504040204" pitchFamily="34" charset="0"/>
                <a:ea typeface="微软雅黑" panose="020B0503020204020204" pitchFamily="34" charset="-122"/>
              </a:rPr>
              <a:t>支持的范围比</a:t>
            </a:r>
            <a:r>
              <a:rPr lang="en-US" altLang="zh-CN" sz="1200" dirty="0">
                <a:solidFill>
                  <a:srgbClr val="1772BF"/>
                </a:solidFill>
                <a:latin typeface="Verdana" panose="020B0604030504040204" pitchFamily="34" charset="0"/>
                <a:ea typeface="微软雅黑" panose="020B0503020204020204" pitchFamily="34" charset="-122"/>
              </a:rPr>
              <a:t> DATATIME </a:t>
            </a:r>
            <a:r>
              <a:rPr lang="zh-CN" altLang="zh-CN" sz="1200" dirty="0">
                <a:solidFill>
                  <a:srgbClr val="1772BF"/>
                </a:solidFill>
                <a:latin typeface="Verdana" panose="020B0604030504040204" pitchFamily="34" charset="0"/>
                <a:ea typeface="微软雅黑" panose="020B0503020204020204" pitchFamily="34" charset="-122"/>
              </a:rPr>
              <a:t>要小。</a:t>
            </a:r>
            <a:endParaRPr lang="zh-CN" altLang="zh-CN" sz="1300" dirty="0">
              <a:solidFill>
                <a:srgbClr val="1772BF"/>
              </a:solidFill>
              <a:latin typeface="Tahoma" panose="020B0604030504040204" pitchFamily="34" charset="0"/>
              <a:ea typeface="微软雅黑" panose="020B0503020204020204" pitchFamily="34" charset="-122"/>
            </a:endParaRPr>
          </a:p>
          <a:p>
            <a:pPr marL="884555" lvl="1" indent="-340360">
              <a:spcAft>
                <a:spcPts val="1190"/>
              </a:spcAft>
              <a:buSzPts val="1000"/>
              <a:buFont typeface="Courier New" panose="02070309020205020404" pitchFamily="49" charset="0"/>
              <a:buChar char="o"/>
              <a:tabLst>
                <a:tab pos="544195" algn="l"/>
              </a:tabLst>
            </a:pPr>
            <a:r>
              <a:rPr lang="en-US" altLang="zh-CN" sz="1200" dirty="0">
                <a:solidFill>
                  <a:srgbClr val="1772BF"/>
                </a:solidFill>
                <a:latin typeface="Verdana" panose="020B0604030504040204" pitchFamily="34" charset="0"/>
                <a:ea typeface="微软雅黑" panose="020B0503020204020204" pitchFamily="34" charset="-122"/>
              </a:rPr>
              <a:t>timestamp</a:t>
            </a:r>
            <a:r>
              <a:rPr lang="zh-CN" altLang="zh-CN" sz="1200" dirty="0">
                <a:solidFill>
                  <a:srgbClr val="1772BF"/>
                </a:solidFill>
                <a:latin typeface="Verdana" panose="020B0604030504040204" pitchFamily="34" charset="0"/>
                <a:ea typeface="微软雅黑" panose="020B0503020204020204" pitchFamily="34" charset="-122"/>
              </a:rPr>
              <a:t>可以在</a:t>
            </a:r>
            <a:r>
              <a:rPr lang="en-US" altLang="zh-CN" sz="1200" dirty="0">
                <a:solidFill>
                  <a:srgbClr val="1772BF"/>
                </a:solidFill>
                <a:latin typeface="Verdana" panose="020B0604030504040204" pitchFamily="34" charset="0"/>
                <a:ea typeface="微软雅黑" panose="020B0503020204020204" pitchFamily="34" charset="-122"/>
              </a:rPr>
              <a:t>insert/update</a:t>
            </a:r>
            <a:r>
              <a:rPr lang="zh-CN" altLang="zh-CN" sz="1200" dirty="0">
                <a:solidFill>
                  <a:srgbClr val="1772BF"/>
                </a:solidFill>
                <a:latin typeface="Verdana" panose="020B0604030504040204" pitchFamily="34" charset="0"/>
                <a:ea typeface="微软雅黑" panose="020B0503020204020204" pitchFamily="34" charset="-122"/>
              </a:rPr>
              <a:t>行时，自动更新时间字段（如</a:t>
            </a:r>
            <a:r>
              <a:rPr lang="en-US" altLang="zh-CN" sz="1200" dirty="0">
                <a:solidFill>
                  <a:srgbClr val="1772BF"/>
                </a:solidFill>
                <a:latin typeface="Verdana" panose="020B0604030504040204" pitchFamily="34" charset="0"/>
                <a:ea typeface="微软雅黑" panose="020B0503020204020204" pitchFamily="34" charset="-122"/>
              </a:rPr>
              <a:t> </a:t>
            </a:r>
            <a:r>
              <a:rPr lang="en-US" altLang="zh-CN" sz="1200" dirty="0" err="1">
                <a:solidFill>
                  <a:srgbClr val="1772BF"/>
                </a:solidFill>
                <a:latin typeface="Verdana" panose="020B0604030504040204" pitchFamily="34" charset="0"/>
                <a:ea typeface="微软雅黑" panose="020B0503020204020204" pitchFamily="34" charset="-122"/>
              </a:rPr>
              <a:t>f_set_time</a:t>
            </a:r>
            <a:r>
              <a:rPr lang="en-US" altLang="zh-CN" sz="1200" dirty="0">
                <a:solidFill>
                  <a:srgbClr val="1772BF"/>
                </a:solidFill>
                <a:latin typeface="Verdana" panose="020B0604030504040204" pitchFamily="34" charset="0"/>
                <a:ea typeface="微软雅黑" panose="020B0503020204020204" pitchFamily="34" charset="-122"/>
              </a:rPr>
              <a:t> timestamp NOT NULL DEFAULT CURRENT_TIMESTAMP ON UPDATE CURRENT_TIMESTAMP</a:t>
            </a:r>
            <a:r>
              <a:rPr lang="zh-CN" altLang="zh-CN" sz="1200" dirty="0">
                <a:solidFill>
                  <a:srgbClr val="1772BF"/>
                </a:solidFill>
                <a:latin typeface="Verdana" panose="020B0604030504040204" pitchFamily="34" charset="0"/>
                <a:ea typeface="微软雅黑" panose="020B0503020204020204" pitchFamily="34" charset="-122"/>
              </a:rPr>
              <a:t>），但一个表只能有一个这样的定义。</a:t>
            </a:r>
            <a:endParaRPr lang="zh-CN" altLang="zh-CN" sz="1300" dirty="0">
              <a:solidFill>
                <a:srgbClr val="1772BF"/>
              </a:solidFill>
              <a:latin typeface="Tahoma" panose="020B0604030504040204" pitchFamily="34" charset="0"/>
              <a:ea typeface="微软雅黑" panose="020B0503020204020204" pitchFamily="34" charset="-122"/>
            </a:endParaRPr>
          </a:p>
          <a:p>
            <a:pPr marL="884555" lvl="1" indent="-340360">
              <a:spcAft>
                <a:spcPts val="1190"/>
              </a:spcAft>
              <a:buSzPts val="1000"/>
              <a:buFont typeface="Courier New" panose="02070309020205020404" pitchFamily="49" charset="0"/>
              <a:buChar char="o"/>
              <a:tabLst>
                <a:tab pos="544195" algn="l"/>
              </a:tabLst>
            </a:pPr>
            <a:r>
              <a:rPr lang="en-US" altLang="zh-CN" sz="1200" dirty="0">
                <a:solidFill>
                  <a:srgbClr val="1772BF"/>
                </a:solidFill>
                <a:latin typeface="Verdana" panose="020B0604030504040204" pitchFamily="34" charset="0"/>
                <a:ea typeface="微软雅黑" panose="020B0503020204020204" pitchFamily="34" charset="-122"/>
              </a:rPr>
              <a:t>timestamp</a:t>
            </a:r>
            <a:r>
              <a:rPr lang="zh-CN" altLang="zh-CN" sz="1200" dirty="0">
                <a:solidFill>
                  <a:srgbClr val="1772BF"/>
                </a:solidFill>
                <a:latin typeface="Verdana" panose="020B0604030504040204" pitchFamily="34" charset="0"/>
                <a:ea typeface="微软雅黑" panose="020B0503020204020204" pitchFamily="34" charset="-122"/>
              </a:rPr>
              <a:t>显示与时区有关，内部总是以</a:t>
            </a:r>
            <a:r>
              <a:rPr lang="en-US" altLang="zh-CN" sz="1200" dirty="0">
                <a:solidFill>
                  <a:srgbClr val="1772BF"/>
                </a:solidFill>
                <a:latin typeface="Verdana" panose="020B0604030504040204" pitchFamily="34" charset="0"/>
                <a:ea typeface="微软雅黑" panose="020B0503020204020204" pitchFamily="34" charset="-122"/>
              </a:rPr>
              <a:t> UTC </a:t>
            </a:r>
            <a:r>
              <a:rPr lang="zh-CN" altLang="zh-CN" sz="1200" dirty="0">
                <a:solidFill>
                  <a:srgbClr val="1772BF"/>
                </a:solidFill>
                <a:latin typeface="Verdana" panose="020B0604030504040204" pitchFamily="34" charset="0"/>
                <a:ea typeface="微软雅黑" panose="020B0503020204020204" pitchFamily="34" charset="-122"/>
              </a:rPr>
              <a:t>毫秒</a:t>
            </a:r>
            <a:r>
              <a:rPr lang="zh-CN" altLang="zh-CN" sz="1200" dirty="0">
                <a:solidFill>
                  <a:srgbClr val="1772BF"/>
                </a:solidFill>
                <a:latin typeface="Tahoma" panose="020B0604030504040204" pitchFamily="34" charset="0"/>
              </a:rPr>
              <a:t> </a:t>
            </a:r>
            <a:r>
              <a:rPr lang="zh-CN" altLang="zh-CN" sz="1200" dirty="0">
                <a:solidFill>
                  <a:srgbClr val="1772BF"/>
                </a:solidFill>
                <a:latin typeface="Verdana" panose="020B0604030504040204" pitchFamily="34" charset="0"/>
                <a:ea typeface="微软雅黑" panose="020B0503020204020204" pitchFamily="34" charset="-122"/>
              </a:rPr>
              <a:t>来存的。还受到严格模式的限制</a:t>
            </a:r>
            <a:endParaRPr lang="zh-CN" altLang="zh-CN" sz="1300" dirty="0">
              <a:solidFill>
                <a:srgbClr val="1772BF"/>
              </a:solidFill>
              <a:latin typeface="Tahoma" panose="020B0604030504040204" pitchFamily="34" charset="0"/>
              <a:ea typeface="微软雅黑" panose="020B0503020204020204" pitchFamily="34" charset="-122"/>
            </a:endParaRPr>
          </a:p>
          <a:p>
            <a:pPr marL="884555" lvl="1" indent="-340360">
              <a:spcAft>
                <a:spcPts val="1190"/>
              </a:spcAft>
              <a:buSzPts val="1000"/>
              <a:buFont typeface="Courier New" panose="02070309020205020404" pitchFamily="49" charset="0"/>
              <a:buChar char="o"/>
              <a:tabLst>
                <a:tab pos="544195" algn="l"/>
              </a:tabLst>
            </a:pPr>
            <a:r>
              <a:rPr lang="zh-CN" altLang="zh-CN" sz="1200" dirty="0">
                <a:solidFill>
                  <a:srgbClr val="1772BF"/>
                </a:solidFill>
                <a:latin typeface="Verdana" panose="020B0604030504040204" pitchFamily="34" charset="0"/>
                <a:ea typeface="微软雅黑" panose="020B0503020204020204" pitchFamily="34" charset="-122"/>
              </a:rPr>
              <a:t>优先使用</a:t>
            </a:r>
            <a:r>
              <a:rPr lang="en-US" altLang="zh-CN" sz="1200" dirty="0">
                <a:solidFill>
                  <a:srgbClr val="1772BF"/>
                </a:solidFill>
                <a:latin typeface="Verdana" panose="020B0604030504040204" pitchFamily="34" charset="0"/>
                <a:ea typeface="微软雅黑" panose="020B0503020204020204" pitchFamily="34" charset="-122"/>
              </a:rPr>
              <a:t>datetime</a:t>
            </a:r>
            <a:endParaRPr lang="zh-CN" altLang="zh-CN" sz="1300" dirty="0">
              <a:solidFill>
                <a:srgbClr val="1772BF"/>
              </a:solidFill>
              <a:latin typeface="Tahoma" panose="020B0604030504040204" pitchFamily="34" charset="0"/>
              <a:ea typeface="微软雅黑" panose="020B0503020204020204" pitchFamily="34" charset="-122"/>
            </a:endParaRPr>
          </a:p>
          <a:p>
            <a:pPr marL="884555" lvl="1" indent="-340360">
              <a:spcAft>
                <a:spcPts val="1190"/>
              </a:spcAft>
              <a:buSzPts val="1000"/>
              <a:buFont typeface="Courier New" panose="02070309020205020404" pitchFamily="49" charset="0"/>
              <a:buChar char="o"/>
              <a:tabLst>
                <a:tab pos="544195" algn="l"/>
              </a:tabLst>
            </a:pPr>
            <a:r>
              <a:rPr lang="en-US" altLang="zh-CN" sz="1200" dirty="0">
                <a:solidFill>
                  <a:srgbClr val="1772BF"/>
                </a:solidFill>
                <a:latin typeface="Verdana" panose="020B0604030504040204" pitchFamily="34" charset="0"/>
                <a:ea typeface="微软雅黑" panose="020B0503020204020204" pitchFamily="34" charset="-122"/>
              </a:rPr>
              <a:t>where</a:t>
            </a:r>
            <a:r>
              <a:rPr lang="zh-CN" altLang="zh-CN" sz="1200" dirty="0">
                <a:solidFill>
                  <a:srgbClr val="1772BF"/>
                </a:solidFill>
                <a:latin typeface="Verdana" panose="020B0604030504040204" pitchFamily="34" charset="0"/>
                <a:ea typeface="微软雅黑" panose="020B0503020204020204" pitchFamily="34" charset="-122"/>
              </a:rPr>
              <a:t>条件里不要对时间列上使用时间函数</a:t>
            </a:r>
            <a:endParaRPr lang="zh-CN" altLang="zh-CN" sz="1300" dirty="0">
              <a:solidFill>
                <a:srgbClr val="1772BF"/>
              </a:solidFill>
              <a:latin typeface="Tahoma" panose="020B0604030504040204" pitchFamily="34" charset="0"/>
              <a:ea typeface="微软雅黑" panose="020B0503020204020204" pitchFamily="34" charset="-122"/>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914282" y="1143265"/>
            <a:ext cx="10366084" cy="591470"/>
          </a:xfrm>
          <a:prstGeom prst="rect">
            <a:avLst/>
          </a:prstGeom>
          <a:noFill/>
          <a:ln>
            <a:noFill/>
          </a:ln>
          <a:effectLst/>
          <a:extLst>
            <a:ext uri="{909E8E84-426E-40DD-AFC4-6F175D3DCCD1}">
              <a14:hiddenFill xmlns:a14="http://schemas.microsoft.com/office/drawing/2010/main">
                <a:gradFill rotWithShape="1">
                  <a:gsLst>
                    <a:gs pos="0">
                      <a:srgbClr val="CFB787"/>
                    </a:gs>
                    <a:gs pos="100000">
                      <a:srgbClr val="CFB787">
                        <a:gamma/>
                        <a:shade val="46275"/>
                        <a:invGamma/>
                      </a:srgbClr>
                    </a:gs>
                  </a:gsLst>
                  <a:lin ang="27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3500000" sx="75000" sy="75000" algn="tl" rotWithShape="0">
                    <a:srgbClr val="808080">
                      <a:alpha val="50000"/>
                    </a:srgbClr>
                  </a:outerShdw>
                </a:effectLst>
              </a14:hiddenEffects>
            </a:ext>
          </a:extLst>
        </p:spPr>
        <p:txBody>
          <a:bodyPr lIns="108850" tIns="98565" rIns="108850" bIns="98565">
            <a:spAutoFit/>
          </a:bodyPr>
          <a:lstStyle/>
          <a:p>
            <a:pPr marL="544195" indent="-544195">
              <a:lnSpc>
                <a:spcPct val="150000"/>
              </a:lnSpc>
              <a:buClr>
                <a:srgbClr val="0000CC"/>
              </a:buClr>
              <a:buSzPct val="75000"/>
              <a:buFont typeface="Wingdings" panose="05000000000000000000" pitchFamily="2" charset="2"/>
              <a:buChar char="l"/>
              <a:defRPr/>
            </a:pPr>
            <a:endParaRPr lang="zh-CN" altLang="en-US" sz="1700">
              <a:effectLst>
                <a:outerShdw blurRad="38100" dist="38100" dir="2700000" algn="tl">
                  <a:srgbClr val="C0C0C0"/>
                </a:outerShdw>
              </a:effectLst>
              <a:latin typeface="宋体" panose="02010600030101010101" pitchFamily="2" charset="-122"/>
            </a:endParaRPr>
          </a:p>
        </p:txBody>
      </p:sp>
      <p:sp>
        <p:nvSpPr>
          <p:cNvPr id="11267" name="Text Box 3"/>
          <p:cNvSpPr txBox="1">
            <a:spLocks noChangeArrowheads="1"/>
          </p:cNvSpPr>
          <p:nvPr/>
        </p:nvSpPr>
        <p:spPr bwMode="auto">
          <a:xfrm>
            <a:off x="315430" y="171727"/>
            <a:ext cx="3387360" cy="600075"/>
          </a:xfrm>
          <a:prstGeom prst="rect">
            <a:avLst/>
          </a:prstGeom>
          <a:noFill/>
          <a:ln>
            <a:no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8850" tIns="54425" rIns="108850" bIns="54425">
            <a:spAutoFit/>
          </a:bodyPr>
          <a:lstStyle/>
          <a:p>
            <a:pPr lvl="0" algn="l">
              <a:buClr>
                <a:srgbClr val="0000CC"/>
              </a:buClr>
              <a:buSzPct val="75000"/>
              <a:buFont typeface="Wingdings" panose="05000000000000000000" pitchFamily="2" charset="2"/>
              <a:defRPr/>
            </a:pPr>
            <a:r>
              <a:rPr lang="zh-CN" altLang="en-US" sz="3200" dirty="0">
                <a:solidFill>
                  <a:srgbClr val="0070C0"/>
                </a:solidFill>
                <a:latin typeface="微软雅黑" panose="020B0503020204020204" pitchFamily="34" charset="-122"/>
                <a:ea typeface="微软雅黑" panose="020B0503020204020204" pitchFamily="34" charset="-122"/>
                <a:sym typeface="+mn-ea"/>
              </a:rPr>
              <a:t>MySQL字段规范</a:t>
            </a:r>
          </a:p>
        </p:txBody>
      </p:sp>
      <p:sp>
        <p:nvSpPr>
          <p:cNvPr id="11268" name="Text Box 4"/>
          <p:cNvSpPr txBox="1">
            <a:spLocks noChangeArrowheads="1"/>
          </p:cNvSpPr>
          <p:nvPr/>
        </p:nvSpPr>
        <p:spPr bwMode="auto">
          <a:xfrm>
            <a:off x="1487824" y="1197253"/>
            <a:ext cx="10270846" cy="386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eaLnBrk="1" hangingPunct="1">
              <a:defRPr/>
            </a:pPr>
            <a:endParaRPr lang="zh-CN">
              <a:effectLst>
                <a:outerShdw blurRad="38100" dist="38100" dir="2700000" algn="tl">
                  <a:srgbClr val="C0C0C0"/>
                </a:outerShdw>
              </a:effectLst>
              <a:latin typeface="宋体" panose="02010600030101010101" pitchFamily="2" charset="-122"/>
            </a:endParaRPr>
          </a:p>
        </p:txBody>
      </p:sp>
      <p:pic>
        <p:nvPicPr>
          <p:cNvPr id="1434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529" y="6063572"/>
            <a:ext cx="1574595" cy="6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342" name="矩形 2"/>
          <p:cNvSpPr>
            <a:spLocks noChangeArrowheads="1"/>
          </p:cNvSpPr>
          <p:nvPr/>
        </p:nvSpPr>
        <p:spPr bwMode="auto">
          <a:xfrm>
            <a:off x="1219042" y="1386209"/>
            <a:ext cx="7923768" cy="2629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50" tIns="54425" rIns="108850" bIns="54425">
            <a:spAutoFit/>
          </a:bodyPr>
          <a:lstStyle/>
          <a:p>
            <a:pPr marL="408305" indent="-408305">
              <a:lnSpc>
                <a:spcPct val="173000"/>
              </a:lnSpc>
              <a:spcBef>
                <a:spcPts val="895"/>
              </a:spcBef>
              <a:spcAft>
                <a:spcPts val="895"/>
              </a:spcAft>
              <a:tabLst>
                <a:tab pos="544195" algn="l"/>
              </a:tabLst>
            </a:pPr>
            <a:r>
              <a:rPr lang="en-US"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4.</a:t>
            </a:r>
            <a:r>
              <a:rPr lang="zh-CN"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建议字段都定义为</a:t>
            </a:r>
            <a:r>
              <a:rPr lang="en-US"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NOT NULL</a:t>
            </a:r>
            <a:endParaRPr lang="zh-CN" altLang="zh-CN" sz="1900" dirty="0">
              <a:solidFill>
                <a:srgbClr val="1772BF"/>
              </a:solidFill>
              <a:latin typeface="Tahoma" panose="020B0604030504040204" pitchFamily="34" charset="0"/>
              <a:ea typeface="微软雅黑" panose="020B0503020204020204" pitchFamily="34" charset="-122"/>
              <a:cs typeface="Times New Roman" panose="02020603050405020304" pitchFamily="18" charset="0"/>
            </a:endParaRPr>
          </a:p>
          <a:p>
            <a:pPr marL="884555" lvl="1" indent="-340360">
              <a:spcAft>
                <a:spcPts val="1190"/>
              </a:spcAft>
              <a:buSzPts val="1000"/>
              <a:buFont typeface="Courier New" panose="02070309020205020404" pitchFamily="49" charset="0"/>
              <a:buChar char="o"/>
              <a:tabLst>
                <a:tab pos="544195" algn="l"/>
              </a:tabLst>
            </a:pP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如果是索引字段，一定要定义为</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not null </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。因为</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null</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值会影响</a:t>
            </a:r>
            <a:r>
              <a:rPr lang="en-US" altLang="zh-CN" sz="1200" dirty="0" err="1">
                <a:solidFill>
                  <a:srgbClr val="1772BF"/>
                </a:solidFill>
                <a:latin typeface="Verdana" panose="020B0604030504040204" pitchFamily="34" charset="0"/>
                <a:ea typeface="微软雅黑" panose="020B0503020204020204" pitchFamily="34" charset="-122"/>
                <a:cs typeface="Times New Roman" panose="02020603050405020304" pitchFamily="18" charset="0"/>
              </a:rPr>
              <a:t>cordinate</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统计，影响优化器对索引的选择</a:t>
            </a:r>
            <a:endParaRPr lang="zh-CN" altLang="zh-CN" sz="1300" dirty="0">
              <a:solidFill>
                <a:srgbClr val="1772BF"/>
              </a:solidFill>
              <a:latin typeface="Tahoma" panose="020B0604030504040204" pitchFamily="34" charset="0"/>
              <a:ea typeface="微软雅黑" panose="020B0503020204020204" pitchFamily="34" charset="-122"/>
              <a:cs typeface="Times New Roman" panose="02020603050405020304" pitchFamily="18" charset="0"/>
            </a:endParaRPr>
          </a:p>
          <a:p>
            <a:pPr marL="884555" lvl="1" indent="-340360">
              <a:spcAft>
                <a:spcPts val="1190"/>
              </a:spcAft>
              <a:buSzPts val="1000"/>
              <a:buFont typeface="Courier New" panose="02070309020205020404" pitchFamily="49" charset="0"/>
              <a:buChar char="o"/>
              <a:tabLst>
                <a:tab pos="544195" algn="l"/>
              </a:tabLst>
            </a:pP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如果不能保证</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insert</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时一定有值过来，定义时使用</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default ‘’ </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，或</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 0</a:t>
            </a:r>
            <a:endParaRPr lang="zh-CN" altLang="zh-CN" sz="1300" dirty="0">
              <a:solidFill>
                <a:srgbClr val="1772BF"/>
              </a:solidFill>
              <a:latin typeface="Tahoma" panose="020B0604030504040204" pitchFamily="34" charset="0"/>
              <a:ea typeface="微软雅黑" panose="020B0503020204020204" pitchFamily="34" charset="-122"/>
              <a:cs typeface="Times New Roman" panose="02020603050405020304" pitchFamily="18" charset="0"/>
            </a:endParaRPr>
          </a:p>
          <a:p>
            <a:pPr marL="408305" indent="-408305">
              <a:lnSpc>
                <a:spcPct val="173000"/>
              </a:lnSpc>
              <a:spcBef>
                <a:spcPts val="895"/>
              </a:spcBef>
              <a:spcAft>
                <a:spcPts val="895"/>
              </a:spcAft>
              <a:tabLst>
                <a:tab pos="544195" algn="l"/>
              </a:tabLst>
            </a:pPr>
            <a:r>
              <a:rPr lang="en-US"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5.</a:t>
            </a:r>
            <a:r>
              <a:rPr lang="zh-CN"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同一意义的字段定义必须相同</a:t>
            </a:r>
            <a:endParaRPr lang="zh-CN" altLang="zh-CN" sz="1900" dirty="0">
              <a:solidFill>
                <a:srgbClr val="1772BF"/>
              </a:solidFill>
              <a:latin typeface="Tahoma" panose="020B0604030504040204" pitchFamily="34" charset="0"/>
              <a:ea typeface="微软雅黑" panose="020B0503020204020204" pitchFamily="34" charset="-122"/>
              <a:cs typeface="Times New Roman" panose="02020603050405020304" pitchFamily="18" charset="0"/>
            </a:endParaRPr>
          </a:p>
          <a:p>
            <a:pPr marL="408305" indent="-408305">
              <a:spcBef>
                <a:spcPts val="895"/>
              </a:spcBef>
              <a:spcAft>
                <a:spcPts val="895"/>
              </a:spcAft>
              <a:tabLst>
                <a:tab pos="544195" algn="l"/>
              </a:tabLst>
            </a:pP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比如不同表中都有</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 </a:t>
            </a:r>
            <a:r>
              <a:rPr lang="en-US" altLang="zh-CN" sz="1200" dirty="0" err="1">
                <a:solidFill>
                  <a:srgbClr val="1772BF"/>
                </a:solidFill>
                <a:latin typeface="Verdana" panose="020B0604030504040204" pitchFamily="34" charset="0"/>
                <a:ea typeface="微软雅黑" panose="020B0503020204020204" pitchFamily="34" charset="-122"/>
                <a:cs typeface="Times New Roman" panose="02020603050405020304" pitchFamily="18" charset="0"/>
              </a:rPr>
              <a:t>f_user_id</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 </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字段，那么它的类型、字段长度要设计成一样</a:t>
            </a:r>
            <a:endParaRPr lang="zh-CN" altLang="zh-CN" sz="1400" dirty="0">
              <a:solidFill>
                <a:srgbClr val="1772BF"/>
              </a:solidFill>
              <a:latin typeface="宋体" panose="02010600030101010101" pitchFamily="2" charset="-122"/>
              <a:ea typeface="微软雅黑" panose="020B0503020204020204" pitchFamily="34" charset="-122"/>
              <a:cs typeface="Times New Roman" panose="02020603050405020304" pitchFamily="18" charset="0"/>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ext Box 3"/>
          <p:cNvSpPr txBox="1">
            <a:spLocks noChangeArrowheads="1"/>
          </p:cNvSpPr>
          <p:nvPr/>
        </p:nvSpPr>
        <p:spPr bwMode="auto">
          <a:xfrm>
            <a:off x="189258" y="143706"/>
            <a:ext cx="5856055" cy="600075"/>
          </a:xfrm>
          <a:prstGeom prst="rect">
            <a:avLst/>
          </a:prstGeom>
          <a:noFill/>
          <a:ln>
            <a:no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8850" tIns="54425" rIns="108850" bIns="54425">
            <a:spAutoFit/>
          </a:bodyPr>
          <a:lstStyle/>
          <a:p>
            <a:pPr lvl="0" algn="l">
              <a:buClr>
                <a:srgbClr val="0000CC"/>
              </a:buClr>
              <a:buSzPct val="75000"/>
              <a:buFont typeface="Wingdings" panose="05000000000000000000" pitchFamily="2" charset="2"/>
              <a:defRPr/>
            </a:pPr>
            <a:r>
              <a:rPr lang="zh-CN" altLang="en-US" sz="3200" dirty="0">
                <a:solidFill>
                  <a:srgbClr val="0070C0"/>
                </a:solidFill>
                <a:latin typeface="微软雅黑" panose="020B0503020204020204" pitchFamily="34" charset="-122"/>
                <a:ea typeface="微软雅黑" panose="020B0503020204020204" pitchFamily="34" charset="-122"/>
                <a:sym typeface="+mn-ea"/>
              </a:rPr>
              <a:t>四.MySql索引规范 </a:t>
            </a:r>
          </a:p>
        </p:txBody>
      </p:sp>
      <p:pic>
        <p:nvPicPr>
          <p:cNvPr id="1536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231" y="6144523"/>
            <a:ext cx="1574595" cy="6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64" name="矩形 1"/>
          <p:cNvSpPr>
            <a:spLocks noChangeArrowheads="1"/>
          </p:cNvSpPr>
          <p:nvPr/>
        </p:nvSpPr>
        <p:spPr bwMode="auto">
          <a:xfrm>
            <a:off x="736735" y="1338907"/>
            <a:ext cx="11072958" cy="4266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50" tIns="54425" rIns="108850" bIns="54425">
            <a:spAutoFit/>
          </a:bodyPr>
          <a:lstStyle/>
          <a:p>
            <a:pPr marL="408305" indent="-408305">
              <a:lnSpc>
                <a:spcPct val="173000"/>
              </a:lnSpc>
              <a:spcBef>
                <a:spcPts val="895"/>
              </a:spcBef>
              <a:spcAft>
                <a:spcPts val="895"/>
              </a:spcAft>
              <a:tabLst>
                <a:tab pos="544195" algn="l"/>
              </a:tabLst>
            </a:pPr>
            <a:r>
              <a:rPr lang="en-US"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1.</a:t>
            </a:r>
            <a:r>
              <a:rPr lang="zh-CN"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索引个数限制</a:t>
            </a:r>
            <a:endParaRPr lang="zh-CN" altLang="zh-CN" sz="1900" dirty="0">
              <a:solidFill>
                <a:srgbClr val="1772BF"/>
              </a:solidFill>
              <a:latin typeface="Tahoma" panose="020B0604030504040204" pitchFamily="34" charset="0"/>
              <a:ea typeface="微软雅黑" panose="020B0503020204020204" pitchFamily="34" charset="-122"/>
              <a:cs typeface="Times New Roman" panose="02020603050405020304" pitchFamily="18" charset="0"/>
            </a:endParaRPr>
          </a:p>
          <a:p>
            <a:pPr marL="884555" lvl="1" indent="-340360">
              <a:spcAft>
                <a:spcPts val="1190"/>
              </a:spcAft>
              <a:buSzPts val="1000"/>
              <a:buFont typeface="Courier New" panose="02070309020205020404" pitchFamily="49" charset="0"/>
              <a:buChar char="o"/>
              <a:tabLst>
                <a:tab pos="544195" algn="l"/>
              </a:tabLst>
            </a:pP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索引是双刃剑，会增加维护负担，增大</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IO</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压力，索引占用空间是成倍增加的</a:t>
            </a:r>
            <a:endParaRPr lang="zh-CN" altLang="zh-CN" sz="1300" dirty="0">
              <a:solidFill>
                <a:srgbClr val="1772BF"/>
              </a:solidFill>
              <a:latin typeface="Tahoma" panose="020B0604030504040204" pitchFamily="34" charset="0"/>
              <a:ea typeface="微软雅黑" panose="020B0503020204020204" pitchFamily="34" charset="-122"/>
              <a:cs typeface="Times New Roman" panose="02020603050405020304" pitchFamily="18" charset="0"/>
            </a:endParaRPr>
          </a:p>
          <a:p>
            <a:pPr marL="884555" lvl="1" indent="-340360">
              <a:spcAft>
                <a:spcPts val="1190"/>
              </a:spcAft>
              <a:buSzPts val="1000"/>
              <a:buFont typeface="Courier New" panose="02070309020205020404" pitchFamily="49" charset="0"/>
              <a:buChar char="o"/>
              <a:tabLst>
                <a:tab pos="544195" algn="l"/>
              </a:tabLst>
            </a:pP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单张表的索引数量控制在</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5</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个以内，或不超过表字段个数的</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20%</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。若单张表多个字段在查询需求上都要单独用到索引，需要经过</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DBA</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评估。</a:t>
            </a:r>
            <a:endParaRPr lang="zh-CN" altLang="zh-CN" sz="1300" dirty="0">
              <a:solidFill>
                <a:srgbClr val="1772BF"/>
              </a:solidFill>
              <a:latin typeface="Tahoma" panose="020B0604030504040204" pitchFamily="34" charset="0"/>
              <a:ea typeface="微软雅黑" panose="020B0503020204020204" pitchFamily="34" charset="-122"/>
              <a:cs typeface="Times New Roman" panose="02020603050405020304" pitchFamily="18" charset="0"/>
            </a:endParaRPr>
          </a:p>
          <a:p>
            <a:pPr marL="408305" indent="-408305">
              <a:lnSpc>
                <a:spcPct val="173000"/>
              </a:lnSpc>
              <a:spcBef>
                <a:spcPts val="895"/>
              </a:spcBef>
              <a:spcAft>
                <a:spcPts val="895"/>
              </a:spcAft>
              <a:tabLst>
                <a:tab pos="544195" algn="l"/>
              </a:tabLst>
            </a:pPr>
            <a:r>
              <a:rPr lang="en-US"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2.</a:t>
            </a:r>
            <a:r>
              <a:rPr lang="zh-CN"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避免冗余索引</a:t>
            </a:r>
            <a:endParaRPr lang="zh-CN" altLang="zh-CN" sz="1900" dirty="0">
              <a:solidFill>
                <a:srgbClr val="1772BF"/>
              </a:solidFill>
              <a:latin typeface="Tahoma" panose="020B0604030504040204" pitchFamily="34" charset="0"/>
              <a:cs typeface="Times New Roman" panose="02020603050405020304" pitchFamily="18" charset="0"/>
            </a:endParaRPr>
          </a:p>
          <a:p>
            <a:pPr marL="884555" lvl="1" indent="-340360">
              <a:spcAft>
                <a:spcPts val="1190"/>
              </a:spcAft>
              <a:buSzPts val="1000"/>
              <a:buFont typeface="Courier New" panose="02070309020205020404" pitchFamily="49" charset="0"/>
              <a:buChar char="o"/>
              <a:tabLst>
                <a:tab pos="544195" algn="l"/>
              </a:tabLst>
            </a:pPr>
            <a:r>
              <a:rPr lang="en-US" altLang="zh-CN" sz="1200" dirty="0" err="1">
                <a:solidFill>
                  <a:srgbClr val="1772BF"/>
                </a:solidFill>
                <a:latin typeface="Verdana" panose="020B0604030504040204" pitchFamily="34" charset="0"/>
                <a:ea typeface="微软雅黑" panose="020B0503020204020204" pitchFamily="34" charset="-122"/>
              </a:rPr>
              <a:t>InnoDB</a:t>
            </a:r>
            <a:r>
              <a:rPr lang="zh-CN" altLang="zh-CN" sz="1200" dirty="0">
                <a:solidFill>
                  <a:srgbClr val="1772BF"/>
                </a:solidFill>
                <a:latin typeface="Verdana" panose="020B0604030504040204" pitchFamily="34" charset="0"/>
                <a:ea typeface="微软雅黑" panose="020B0503020204020204" pitchFamily="34" charset="-122"/>
              </a:rPr>
              <a:t>表是一棵索引组织表，主键是和数据放在一起的聚集索引，普通索引最终指向的是主键地址，所以把主键做最后一列是多余的。如</a:t>
            </a:r>
            <a:r>
              <a:rPr lang="en-US" altLang="zh-CN" sz="1200" dirty="0" err="1">
                <a:solidFill>
                  <a:srgbClr val="1772BF"/>
                </a:solidFill>
                <a:latin typeface="Verdana" panose="020B0604030504040204" pitchFamily="34" charset="0"/>
                <a:ea typeface="微软雅黑" panose="020B0503020204020204" pitchFamily="34" charset="-122"/>
              </a:rPr>
              <a:t>f_crm_id</a:t>
            </a:r>
            <a:r>
              <a:rPr lang="zh-CN" altLang="zh-CN" sz="1200" dirty="0">
                <a:solidFill>
                  <a:srgbClr val="1772BF"/>
                </a:solidFill>
                <a:latin typeface="Verdana" panose="020B0604030504040204" pitchFamily="34" charset="0"/>
                <a:ea typeface="微软雅黑" panose="020B0503020204020204" pitchFamily="34" charset="-122"/>
              </a:rPr>
              <a:t>作为主键，联合索引</a:t>
            </a:r>
            <a:r>
              <a:rPr lang="en-US" altLang="zh-CN" sz="1200" dirty="0">
                <a:solidFill>
                  <a:srgbClr val="1772BF"/>
                </a:solidFill>
                <a:latin typeface="Verdana" panose="020B0604030504040204" pitchFamily="34" charset="0"/>
                <a:ea typeface="微软雅黑" panose="020B0503020204020204" pitchFamily="34" charset="-122"/>
              </a:rPr>
              <a:t>(</a:t>
            </a:r>
            <a:r>
              <a:rPr lang="en-US" altLang="zh-CN" sz="1200" dirty="0" err="1">
                <a:solidFill>
                  <a:srgbClr val="1772BF"/>
                </a:solidFill>
                <a:latin typeface="Verdana" panose="020B0604030504040204" pitchFamily="34" charset="0"/>
                <a:ea typeface="微软雅黑" panose="020B0503020204020204" pitchFamily="34" charset="-122"/>
              </a:rPr>
              <a:t>f_user_id,f_crm_id</a:t>
            </a:r>
            <a:r>
              <a:rPr lang="en-US" altLang="zh-CN" sz="1200" dirty="0">
                <a:solidFill>
                  <a:srgbClr val="1772BF"/>
                </a:solidFill>
                <a:latin typeface="Verdana" panose="020B0604030504040204" pitchFamily="34" charset="0"/>
                <a:ea typeface="微软雅黑" panose="020B0503020204020204" pitchFamily="34" charset="-122"/>
              </a:rPr>
              <a:t>)</a:t>
            </a:r>
            <a:r>
              <a:rPr lang="zh-CN" altLang="zh-CN" sz="1200" dirty="0">
                <a:solidFill>
                  <a:srgbClr val="1772BF"/>
                </a:solidFill>
                <a:latin typeface="Verdana" panose="020B0604030504040204" pitchFamily="34" charset="0"/>
                <a:ea typeface="微软雅黑" panose="020B0503020204020204" pitchFamily="34" charset="-122"/>
              </a:rPr>
              <a:t>上的</a:t>
            </a:r>
            <a:r>
              <a:rPr lang="en-US" altLang="zh-CN" sz="1200" dirty="0" err="1">
                <a:solidFill>
                  <a:srgbClr val="1772BF"/>
                </a:solidFill>
                <a:latin typeface="Verdana" panose="020B0604030504040204" pitchFamily="34" charset="0"/>
                <a:ea typeface="微软雅黑" panose="020B0503020204020204" pitchFamily="34" charset="-122"/>
              </a:rPr>
              <a:t>f_crm_id</a:t>
            </a:r>
            <a:r>
              <a:rPr lang="zh-CN" altLang="zh-CN" sz="1200" dirty="0">
                <a:solidFill>
                  <a:srgbClr val="1772BF"/>
                </a:solidFill>
                <a:latin typeface="Verdana" panose="020B0604030504040204" pitchFamily="34" charset="0"/>
                <a:ea typeface="微软雅黑" panose="020B0503020204020204" pitchFamily="34" charset="-122"/>
              </a:rPr>
              <a:t>就完全多余</a:t>
            </a:r>
            <a:endParaRPr lang="zh-CN" altLang="zh-CN" sz="1300" dirty="0">
              <a:solidFill>
                <a:srgbClr val="1772BF"/>
              </a:solidFill>
              <a:latin typeface="Tahoma" panose="020B0604030504040204" pitchFamily="34" charset="0"/>
              <a:ea typeface="微软雅黑" panose="020B0503020204020204" pitchFamily="34" charset="-122"/>
            </a:endParaRPr>
          </a:p>
          <a:p>
            <a:pPr marL="884555" lvl="1" indent="-340360">
              <a:spcAft>
                <a:spcPts val="1190"/>
              </a:spcAft>
              <a:buSzPts val="1000"/>
              <a:buFont typeface="Courier New" panose="02070309020205020404" pitchFamily="49" charset="0"/>
              <a:buChar char="o"/>
              <a:tabLst>
                <a:tab pos="544195" algn="l"/>
              </a:tabLst>
            </a:pPr>
            <a:r>
              <a:rPr lang="en-US" altLang="zh-CN" sz="1200" dirty="0">
                <a:solidFill>
                  <a:srgbClr val="1772BF"/>
                </a:solidFill>
                <a:latin typeface="Verdana" panose="020B0604030504040204" pitchFamily="34" charset="0"/>
                <a:ea typeface="微软雅黑" panose="020B0503020204020204" pitchFamily="34" charset="-122"/>
              </a:rPr>
              <a:t>(</a:t>
            </a:r>
            <a:r>
              <a:rPr lang="en-US" altLang="zh-CN" sz="1200" dirty="0" err="1">
                <a:solidFill>
                  <a:srgbClr val="1772BF"/>
                </a:solidFill>
                <a:latin typeface="Verdana" panose="020B0604030504040204" pitchFamily="34" charset="0"/>
                <a:ea typeface="微软雅黑" panose="020B0503020204020204" pitchFamily="34" charset="-122"/>
              </a:rPr>
              <a:t>a,b,c</a:t>
            </a:r>
            <a:r>
              <a:rPr lang="en-US" altLang="zh-CN" sz="1200" dirty="0">
                <a:solidFill>
                  <a:srgbClr val="1772BF"/>
                </a:solidFill>
                <a:latin typeface="Verdana" panose="020B0604030504040204" pitchFamily="34" charset="0"/>
                <a:ea typeface="微软雅黑" panose="020B0503020204020204" pitchFamily="34" charset="-122"/>
              </a:rPr>
              <a:t>)</a:t>
            </a:r>
            <a:r>
              <a:rPr lang="zh-CN" altLang="zh-CN" sz="1200" dirty="0">
                <a:solidFill>
                  <a:srgbClr val="1772BF"/>
                </a:solidFill>
                <a:latin typeface="Verdana" panose="020B0604030504040204" pitchFamily="34" charset="0"/>
                <a:ea typeface="微软雅黑" panose="020B0503020204020204" pitchFamily="34" charset="-122"/>
              </a:rPr>
              <a:t>、</a:t>
            </a:r>
            <a:r>
              <a:rPr lang="en-US" altLang="zh-CN" sz="1200" dirty="0">
                <a:solidFill>
                  <a:srgbClr val="1772BF"/>
                </a:solidFill>
                <a:latin typeface="Verdana" panose="020B0604030504040204" pitchFamily="34" charset="0"/>
                <a:ea typeface="微软雅黑" panose="020B0503020204020204" pitchFamily="34" charset="-122"/>
              </a:rPr>
              <a:t>(</a:t>
            </a:r>
            <a:r>
              <a:rPr lang="en-US" altLang="zh-CN" sz="1200" dirty="0" err="1">
                <a:solidFill>
                  <a:srgbClr val="1772BF"/>
                </a:solidFill>
                <a:latin typeface="Verdana" panose="020B0604030504040204" pitchFamily="34" charset="0"/>
                <a:ea typeface="微软雅黑" panose="020B0503020204020204" pitchFamily="34" charset="-122"/>
              </a:rPr>
              <a:t>a,b</a:t>
            </a:r>
            <a:r>
              <a:rPr lang="en-US" altLang="zh-CN" sz="1200" dirty="0">
                <a:solidFill>
                  <a:srgbClr val="1772BF"/>
                </a:solidFill>
                <a:latin typeface="Verdana" panose="020B0604030504040204" pitchFamily="34" charset="0"/>
                <a:ea typeface="微软雅黑" panose="020B0503020204020204" pitchFamily="34" charset="-122"/>
              </a:rPr>
              <a:t>)</a:t>
            </a:r>
            <a:r>
              <a:rPr lang="zh-CN" altLang="zh-CN" sz="1200" dirty="0">
                <a:solidFill>
                  <a:srgbClr val="1772BF"/>
                </a:solidFill>
                <a:latin typeface="Verdana" panose="020B0604030504040204" pitchFamily="34" charset="0"/>
                <a:ea typeface="微软雅黑" panose="020B0503020204020204" pitchFamily="34" charset="-122"/>
              </a:rPr>
              <a:t>，后者为冗余索引。可以利用前缀索引来达到加速目的，减轻维护负担</a:t>
            </a:r>
            <a:endParaRPr lang="zh-CN" altLang="zh-CN" sz="1300" dirty="0">
              <a:solidFill>
                <a:srgbClr val="1772BF"/>
              </a:solidFill>
              <a:latin typeface="Tahoma" panose="020B0604030504040204" pitchFamily="34" charset="0"/>
              <a:ea typeface="微软雅黑" panose="020B0503020204020204" pitchFamily="34" charset="-122"/>
            </a:endParaRPr>
          </a:p>
          <a:p>
            <a:pPr marL="408305" indent="-408305">
              <a:lnSpc>
                <a:spcPct val="173000"/>
              </a:lnSpc>
              <a:spcBef>
                <a:spcPts val="895"/>
              </a:spcBef>
              <a:spcAft>
                <a:spcPts val="895"/>
              </a:spcAft>
              <a:tabLst>
                <a:tab pos="544195" algn="l"/>
              </a:tabLst>
            </a:pPr>
            <a:r>
              <a:rPr lang="en-US" altLang="zh-CN" sz="1900" dirty="0">
                <a:solidFill>
                  <a:srgbClr val="1772BF"/>
                </a:solidFill>
                <a:latin typeface="Verdana" panose="020B0604030504040204" pitchFamily="34" charset="0"/>
                <a:ea typeface="微软雅黑" panose="020B0503020204020204" pitchFamily="34" charset="-122"/>
              </a:rPr>
              <a:t>3.</a:t>
            </a:r>
            <a:r>
              <a:rPr lang="zh-CN" altLang="zh-CN" sz="1900" dirty="0">
                <a:solidFill>
                  <a:srgbClr val="1772BF"/>
                </a:solidFill>
                <a:latin typeface="Verdana" panose="020B0604030504040204" pitchFamily="34" charset="0"/>
                <a:ea typeface="微软雅黑" panose="020B0503020204020204" pitchFamily="34" charset="-122"/>
              </a:rPr>
              <a:t>没有特殊要求，使用自增</a:t>
            </a:r>
            <a:r>
              <a:rPr lang="en-US" altLang="zh-CN" sz="1900" dirty="0">
                <a:solidFill>
                  <a:srgbClr val="1772BF"/>
                </a:solidFill>
                <a:latin typeface="Verdana" panose="020B0604030504040204" pitchFamily="34" charset="0"/>
                <a:cs typeface="Times New Roman" panose="02020603050405020304" pitchFamily="18" charset="0"/>
              </a:rPr>
              <a:t>id</a:t>
            </a:r>
            <a:r>
              <a:rPr lang="zh-CN" altLang="zh-CN" sz="1900" dirty="0">
                <a:solidFill>
                  <a:srgbClr val="1772BF"/>
                </a:solidFill>
                <a:latin typeface="Verdana" panose="020B0604030504040204" pitchFamily="34" charset="0"/>
                <a:ea typeface="微软雅黑" panose="020B0503020204020204" pitchFamily="34" charset="-122"/>
              </a:rPr>
              <a:t>作为主键</a:t>
            </a:r>
            <a:endParaRPr lang="zh-CN" altLang="zh-CN" sz="1900" dirty="0">
              <a:solidFill>
                <a:srgbClr val="1772BF"/>
              </a:solidFill>
              <a:latin typeface="Tahoma" panose="020B0604030504040204" pitchFamily="34" charset="0"/>
              <a:cs typeface="Times New Roman" panose="02020603050405020304" pitchFamily="18" charset="0"/>
            </a:endParaRPr>
          </a:p>
          <a:p>
            <a:pPr marL="884555" lvl="1" indent="-340360">
              <a:spcAft>
                <a:spcPts val="1190"/>
              </a:spcAft>
              <a:buSzPts val="1000"/>
              <a:buFont typeface="Courier New" panose="02070309020205020404" pitchFamily="49" charset="0"/>
              <a:buChar char="o"/>
              <a:tabLst>
                <a:tab pos="544195" algn="l"/>
              </a:tabLst>
            </a:pPr>
            <a:r>
              <a:rPr lang="zh-CN" altLang="zh-CN" sz="1200" dirty="0">
                <a:solidFill>
                  <a:srgbClr val="1772BF"/>
                </a:solidFill>
                <a:latin typeface="Verdana" panose="020B0604030504040204" pitchFamily="34" charset="0"/>
                <a:ea typeface="微软雅黑" panose="020B0503020204020204" pitchFamily="34" charset="-122"/>
              </a:rPr>
              <a:t>主键是一种聚集索引，顺序写入。组合唯一索引作为主键的话，是随机写入，适合写少读多的表</a:t>
            </a:r>
            <a:endParaRPr lang="zh-CN" altLang="zh-CN" sz="1300" dirty="0">
              <a:solidFill>
                <a:srgbClr val="1772BF"/>
              </a:solidFill>
              <a:latin typeface="Tahoma" panose="020B0604030504040204" pitchFamily="34" charset="0"/>
              <a:ea typeface="微软雅黑" panose="020B0503020204020204" pitchFamily="34" charset="-122"/>
            </a:endParaRPr>
          </a:p>
          <a:p>
            <a:pPr marL="884555" lvl="1" indent="-340360">
              <a:spcAft>
                <a:spcPts val="1190"/>
              </a:spcAft>
              <a:buSzPts val="1000"/>
              <a:buFont typeface="Courier New" panose="02070309020205020404" pitchFamily="49" charset="0"/>
              <a:buChar char="o"/>
              <a:tabLst>
                <a:tab pos="544195" algn="l"/>
              </a:tabLst>
            </a:pPr>
            <a:r>
              <a:rPr lang="zh-CN" altLang="zh-CN" sz="1200" dirty="0">
                <a:solidFill>
                  <a:srgbClr val="1772BF"/>
                </a:solidFill>
                <a:latin typeface="Verdana" panose="020B0604030504040204" pitchFamily="34" charset="0"/>
                <a:ea typeface="微软雅黑" panose="020B0503020204020204" pitchFamily="34" charset="-122"/>
              </a:rPr>
              <a:t>主键不允许更新</a:t>
            </a:r>
            <a:endParaRPr lang="zh-CN" altLang="zh-CN" sz="1300" dirty="0">
              <a:solidFill>
                <a:srgbClr val="1772BF"/>
              </a:solidFill>
              <a:latin typeface="Tahoma" panose="020B0604030504040204" pitchFamily="34" charset="0"/>
              <a:ea typeface="微软雅黑" panose="020B0503020204020204" pitchFamily="34" charset="-122"/>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ext Box 3"/>
          <p:cNvSpPr txBox="1">
            <a:spLocks noChangeArrowheads="1"/>
          </p:cNvSpPr>
          <p:nvPr/>
        </p:nvSpPr>
        <p:spPr bwMode="auto">
          <a:xfrm>
            <a:off x="179632" y="158642"/>
            <a:ext cx="5856055" cy="600075"/>
          </a:xfrm>
          <a:prstGeom prst="rect">
            <a:avLst/>
          </a:prstGeom>
          <a:noFill/>
          <a:ln>
            <a:no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8850" tIns="54425" rIns="108850" bIns="54425">
            <a:spAutoFit/>
          </a:bodyPr>
          <a:lstStyle/>
          <a:p>
            <a:pPr lvl="0" algn="l">
              <a:buClr>
                <a:srgbClr val="0000CC"/>
              </a:buClr>
              <a:buSzPct val="75000"/>
              <a:buFont typeface="Wingdings" panose="05000000000000000000" pitchFamily="2" charset="2"/>
              <a:defRPr/>
            </a:pPr>
            <a:r>
              <a:rPr lang="zh-CN" altLang="en-US" sz="3200" dirty="0">
                <a:solidFill>
                  <a:srgbClr val="0070C0"/>
                </a:solidFill>
                <a:latin typeface="微软雅黑" panose="020B0503020204020204" pitchFamily="34" charset="-122"/>
                <a:ea typeface="微软雅黑" panose="020B0503020204020204" pitchFamily="34" charset="-122"/>
                <a:sym typeface="+mn-ea"/>
              </a:rPr>
              <a:t>MySql索引规范 </a:t>
            </a:r>
          </a:p>
        </p:txBody>
      </p:sp>
      <p:pic>
        <p:nvPicPr>
          <p:cNvPr id="1638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99309" y="5943425"/>
            <a:ext cx="1574595" cy="6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388" name="矩形 2"/>
          <p:cNvSpPr>
            <a:spLocks noChangeArrowheads="1"/>
          </p:cNvSpPr>
          <p:nvPr/>
        </p:nvSpPr>
        <p:spPr bwMode="auto">
          <a:xfrm>
            <a:off x="666027" y="1387819"/>
            <a:ext cx="11307877" cy="408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50" tIns="54425" rIns="108850" bIns="54425">
            <a:spAutoFit/>
          </a:bodyPr>
          <a:lstStyle/>
          <a:p>
            <a:pPr marL="408305" indent="-408305">
              <a:lnSpc>
                <a:spcPct val="173000"/>
              </a:lnSpc>
              <a:spcBef>
                <a:spcPts val="895"/>
              </a:spcBef>
              <a:spcAft>
                <a:spcPts val="895"/>
              </a:spcAft>
              <a:tabLst>
                <a:tab pos="544195" algn="l"/>
              </a:tabLst>
            </a:pPr>
            <a:r>
              <a:rPr lang="en-US"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4.</a:t>
            </a:r>
            <a:r>
              <a:rPr lang="zh-CN"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索引尽量建在选择性高的列上</a:t>
            </a:r>
            <a:endParaRPr lang="zh-CN" altLang="zh-CN" sz="1900" dirty="0">
              <a:solidFill>
                <a:srgbClr val="1772BF"/>
              </a:solidFill>
              <a:latin typeface="Tahoma" panose="020B0604030504040204" pitchFamily="34" charset="0"/>
              <a:ea typeface="微软雅黑" panose="020B0503020204020204" pitchFamily="34" charset="-122"/>
              <a:cs typeface="Times New Roman" panose="02020603050405020304" pitchFamily="18" charset="0"/>
            </a:endParaRPr>
          </a:p>
          <a:p>
            <a:pPr marL="884555" lvl="1" indent="-340360">
              <a:spcAft>
                <a:spcPts val="1190"/>
              </a:spcAft>
              <a:buSzPts val="1000"/>
              <a:buFont typeface="Courier New" panose="02070309020205020404" pitchFamily="49" charset="0"/>
              <a:buChar char="o"/>
              <a:tabLst>
                <a:tab pos="544195" algn="l"/>
              </a:tabLst>
            </a:pP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不在低基数列上建立索引，例如性别、类型。但有一种情况，</a:t>
            </a:r>
            <a:r>
              <a:rPr lang="en-US" altLang="zh-CN" sz="1200" dirty="0" err="1">
                <a:solidFill>
                  <a:srgbClr val="1772BF"/>
                </a:solidFill>
                <a:latin typeface="Verdana" panose="020B0604030504040204" pitchFamily="34" charset="0"/>
                <a:ea typeface="微软雅黑" panose="020B0503020204020204" pitchFamily="34" charset="-122"/>
                <a:cs typeface="Times New Roman" panose="02020603050405020304" pitchFamily="18" charset="0"/>
              </a:rPr>
              <a:t>idx_feedbackid_type</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 (</a:t>
            </a:r>
            <a:r>
              <a:rPr lang="en-US" altLang="zh-CN" sz="1200" dirty="0" err="1">
                <a:solidFill>
                  <a:srgbClr val="1772BF"/>
                </a:solidFill>
                <a:latin typeface="Verdana" panose="020B0604030504040204" pitchFamily="34" charset="0"/>
                <a:ea typeface="微软雅黑" panose="020B0503020204020204" pitchFamily="34" charset="-122"/>
                <a:cs typeface="Times New Roman" panose="02020603050405020304" pitchFamily="18" charset="0"/>
              </a:rPr>
              <a:t>f_feedback_id,f_type</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，如果经常用</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 </a:t>
            </a:r>
            <a:r>
              <a:rPr lang="en-US" altLang="zh-CN" sz="1200" dirty="0" err="1">
                <a:solidFill>
                  <a:srgbClr val="1772BF"/>
                </a:solidFill>
                <a:latin typeface="Verdana" panose="020B0604030504040204" pitchFamily="34" charset="0"/>
                <a:ea typeface="微软雅黑" panose="020B0503020204020204" pitchFamily="34" charset="-122"/>
                <a:cs typeface="Times New Roman" panose="02020603050405020304" pitchFamily="18" charset="0"/>
              </a:rPr>
              <a:t>f_type</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=1 </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比较，而且能过滤掉</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90%</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行，那这个组合索引就值得创建。有时候同样的查询语句，由于条件取值不同导致使用不同的索引，也是这个道理。</a:t>
            </a:r>
            <a:endParaRPr lang="zh-CN" altLang="zh-CN" sz="1300" dirty="0">
              <a:solidFill>
                <a:srgbClr val="1772BF"/>
              </a:solidFill>
              <a:latin typeface="Tahoma" panose="020B0604030504040204" pitchFamily="34" charset="0"/>
              <a:ea typeface="微软雅黑" panose="020B0503020204020204" pitchFamily="34" charset="-122"/>
              <a:cs typeface="Times New Roman" panose="02020603050405020304" pitchFamily="18" charset="0"/>
            </a:endParaRPr>
          </a:p>
          <a:p>
            <a:pPr marL="884555" lvl="1" indent="-340360">
              <a:spcAft>
                <a:spcPts val="1190"/>
              </a:spcAft>
              <a:buSzPts val="1000"/>
              <a:buFont typeface="Courier New" panose="02070309020205020404" pitchFamily="49" charset="0"/>
              <a:buChar char="o"/>
              <a:tabLst>
                <a:tab pos="544195" algn="l"/>
              </a:tabLst>
            </a:pP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索引选择性计算方法（基数</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 ÷ </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数据行数）</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
            </a:r>
            <a:b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b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Selectivity = Cardinality / Total Rows = select count(distinct col1)/count(*) from </a:t>
            </a:r>
            <a:r>
              <a:rPr lang="en-US" altLang="zh-CN" sz="1200" dirty="0" err="1">
                <a:solidFill>
                  <a:srgbClr val="1772BF"/>
                </a:solidFill>
                <a:latin typeface="Verdana" panose="020B0604030504040204" pitchFamily="34" charset="0"/>
                <a:ea typeface="微软雅黑" panose="020B0503020204020204" pitchFamily="34" charset="-122"/>
                <a:cs typeface="Times New Roman" panose="02020603050405020304" pitchFamily="18" charset="0"/>
              </a:rPr>
              <a:t>tbname</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，越接近</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1</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说明</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col1</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上使用索引的过滤效果越好</a:t>
            </a:r>
            <a:endParaRPr lang="zh-CN" altLang="zh-CN" sz="1300" dirty="0">
              <a:solidFill>
                <a:srgbClr val="1772BF"/>
              </a:solidFill>
              <a:latin typeface="Tahoma" panose="020B0604030504040204" pitchFamily="34" charset="0"/>
              <a:ea typeface="微软雅黑" panose="020B0503020204020204" pitchFamily="34" charset="-122"/>
              <a:cs typeface="Times New Roman" panose="02020603050405020304" pitchFamily="18" charset="0"/>
            </a:endParaRPr>
          </a:p>
          <a:p>
            <a:pPr marL="884555" lvl="1" indent="-340360">
              <a:spcAft>
                <a:spcPts val="1190"/>
              </a:spcAft>
              <a:buSzPts val="1000"/>
              <a:buFont typeface="Courier New" panose="02070309020205020404" pitchFamily="49" charset="0"/>
              <a:buChar char="o"/>
              <a:tabLst>
                <a:tab pos="544195" algn="l"/>
              </a:tabLst>
            </a:pP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走索引扫描行数超过</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30%</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时，改全表扫描</a:t>
            </a:r>
            <a:endParaRPr lang="en-US"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endParaRPr>
          </a:p>
          <a:p>
            <a:pPr marL="408305" indent="-408305">
              <a:lnSpc>
                <a:spcPct val="173000"/>
              </a:lnSpc>
              <a:spcBef>
                <a:spcPts val="895"/>
              </a:spcBef>
              <a:spcAft>
                <a:spcPts val="895"/>
              </a:spcAft>
              <a:tabLst>
                <a:tab pos="544195" algn="l"/>
              </a:tabLst>
            </a:pPr>
            <a:r>
              <a:rPr lang="en-US"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5.</a:t>
            </a:r>
            <a:r>
              <a:rPr lang="zh-CN"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最左前缀原则</a:t>
            </a:r>
            <a:endParaRPr lang="zh-CN" altLang="zh-CN" sz="1900" dirty="0">
              <a:solidFill>
                <a:srgbClr val="1772BF"/>
              </a:solidFill>
              <a:latin typeface="Tahoma" panose="020B0604030504040204" pitchFamily="34" charset="0"/>
              <a:ea typeface="微软雅黑" panose="020B0503020204020204" pitchFamily="34" charset="-122"/>
              <a:cs typeface="Times New Roman" panose="02020603050405020304" pitchFamily="18" charset="0"/>
            </a:endParaRPr>
          </a:p>
          <a:p>
            <a:pPr marL="884555" lvl="1" indent="-340360">
              <a:spcAft>
                <a:spcPts val="1190"/>
              </a:spcAft>
              <a:buSzPts val="1000"/>
              <a:buFont typeface="Courier New" panose="02070309020205020404" pitchFamily="49" charset="0"/>
              <a:buChar char="o"/>
              <a:tabLst>
                <a:tab pos="544195" algn="l"/>
              </a:tabLst>
            </a:pPr>
            <a:r>
              <a:rPr lang="en-US" altLang="zh-CN" sz="1200" dirty="0" err="1">
                <a:solidFill>
                  <a:srgbClr val="1772BF"/>
                </a:solidFill>
                <a:latin typeface="Verdana" panose="020B0604030504040204" pitchFamily="34" charset="0"/>
                <a:ea typeface="微软雅黑" panose="020B0503020204020204" pitchFamily="34" charset="-122"/>
                <a:cs typeface="Times New Roman" panose="02020603050405020304" pitchFamily="18" charset="0"/>
              </a:rPr>
              <a:t>mysql</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使用联合索引时，从左向右匹配，遇到断开或者范围查询时，无法用到后续的索引列</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
            </a:r>
            <a:b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b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比如索引</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idx_c1_c2_c3 (c1,c2,c3)</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，相当于创建了</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(c1)</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(c1,c2)</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(c1,c2,c3)</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三个索引，</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where</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条件包含上面三种情况的字段比较则可以用到索引，但像</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 where c1=a and c3=c </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只能用到</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c1</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列的索引，像</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 c2=b and c3=c</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等情况就完全用不到这个索引</a:t>
            </a:r>
            <a:endParaRPr lang="zh-CN" altLang="zh-CN" sz="1300" dirty="0">
              <a:solidFill>
                <a:srgbClr val="1772BF"/>
              </a:solidFill>
              <a:latin typeface="Tahoma" panose="020B0604030504040204" pitchFamily="34" charset="0"/>
              <a:ea typeface="微软雅黑" panose="020B0503020204020204" pitchFamily="34" charset="-122"/>
              <a:cs typeface="Times New Roman" panose="02020603050405020304" pitchFamily="18" charset="0"/>
            </a:endParaRPr>
          </a:p>
          <a:p>
            <a:pPr marL="884555" lvl="1" indent="-340360">
              <a:spcAft>
                <a:spcPts val="1190"/>
              </a:spcAft>
              <a:buSzPts val="1000"/>
              <a:buFont typeface="Courier New" panose="02070309020205020404" pitchFamily="49" charset="0"/>
              <a:buChar char="o"/>
              <a:tabLst>
                <a:tab pos="544195" algn="l"/>
              </a:tabLst>
            </a:pP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遇到范围查询</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(&gt;</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&lt;</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between</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like)</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也会停止索引匹配，比如</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 c1=a and c2 &gt; 2 and c3=c</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，只有</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c1,c2</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列上的比较能用到索引</a:t>
            </a:r>
            <a:endParaRPr lang="zh-CN" altLang="zh-CN" sz="1300" dirty="0">
              <a:solidFill>
                <a:srgbClr val="1772BF"/>
              </a:solidFill>
              <a:latin typeface="Tahoma" panose="020B0604030504040204" pitchFamily="34" charset="0"/>
              <a:ea typeface="微软雅黑" panose="020B0503020204020204" pitchFamily="34" charset="-122"/>
              <a:cs typeface="Times New Roman" panose="02020603050405020304" pitchFamily="18" charset="0"/>
            </a:endParaRPr>
          </a:p>
          <a:p>
            <a:pPr marL="884555" lvl="1" indent="-340360">
              <a:spcAft>
                <a:spcPts val="1190"/>
              </a:spcAft>
              <a:buSzPts val="1000"/>
              <a:buFont typeface="Courier New" panose="02070309020205020404" pitchFamily="49" charset="0"/>
              <a:buChar char="o"/>
              <a:tabLst>
                <a:tab pos="544195" algn="l"/>
              </a:tabLst>
            </a:pP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where</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条件里面字段的顺序与索引顺序无关，</a:t>
            </a:r>
            <a:r>
              <a:rPr lang="en-US" altLang="zh-CN" sz="1200" dirty="0" err="1">
                <a:solidFill>
                  <a:srgbClr val="1772BF"/>
                </a:solidFill>
                <a:latin typeface="Verdana" panose="020B0604030504040204" pitchFamily="34" charset="0"/>
                <a:ea typeface="微软雅黑" panose="020B0503020204020204" pitchFamily="34" charset="-122"/>
                <a:cs typeface="Times New Roman" panose="02020603050405020304" pitchFamily="18" charset="0"/>
              </a:rPr>
              <a:t>mysql</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优化器会自动调整顺序</a:t>
            </a:r>
            <a:endParaRPr lang="zh-CN" altLang="zh-CN" sz="1300" dirty="0">
              <a:solidFill>
                <a:srgbClr val="1772BF"/>
              </a:solidFill>
              <a:latin typeface="Tahoma" panose="020B0604030504040204" pitchFamily="34" charset="0"/>
              <a:ea typeface="微软雅黑" panose="020B0503020204020204" pitchFamily="34" charset="-122"/>
              <a:cs typeface="Times New Roman" panose="02020603050405020304" pitchFamily="18" charset="0"/>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ext Box 3"/>
          <p:cNvSpPr txBox="1">
            <a:spLocks noChangeArrowheads="1"/>
          </p:cNvSpPr>
          <p:nvPr/>
        </p:nvSpPr>
        <p:spPr bwMode="auto">
          <a:xfrm>
            <a:off x="304760" y="149017"/>
            <a:ext cx="5856055" cy="600075"/>
          </a:xfrm>
          <a:prstGeom prst="rect">
            <a:avLst/>
          </a:prstGeom>
          <a:noFill/>
          <a:ln>
            <a:no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8850" tIns="54425" rIns="108850" bIns="54425">
            <a:spAutoFit/>
          </a:bodyPr>
          <a:lstStyle/>
          <a:p>
            <a:pPr lvl="0" algn="l">
              <a:buClr>
                <a:srgbClr val="0000CC"/>
              </a:buClr>
              <a:buSzPct val="75000"/>
              <a:buFont typeface="Wingdings" panose="05000000000000000000" pitchFamily="2" charset="2"/>
              <a:defRPr/>
            </a:pPr>
            <a:r>
              <a:rPr lang="zh-CN" altLang="en-US" sz="3200" dirty="0">
                <a:solidFill>
                  <a:srgbClr val="0070C0"/>
                </a:solidFill>
                <a:latin typeface="微软雅黑" panose="020B0503020204020204" pitchFamily="34" charset="-122"/>
                <a:ea typeface="微软雅黑" panose="020B0503020204020204" pitchFamily="34" charset="-122"/>
                <a:sym typeface="+mn-ea"/>
              </a:rPr>
              <a:t>MySql索引规范 </a:t>
            </a:r>
          </a:p>
        </p:txBody>
      </p:sp>
      <p:pic>
        <p:nvPicPr>
          <p:cNvPr id="1741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47436" y="6032687"/>
            <a:ext cx="1574595" cy="6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412" name="矩形 2"/>
          <p:cNvSpPr>
            <a:spLocks noChangeArrowheads="1"/>
          </p:cNvSpPr>
          <p:nvPr/>
        </p:nvSpPr>
        <p:spPr bwMode="auto">
          <a:xfrm>
            <a:off x="520632" y="1353414"/>
            <a:ext cx="11280365" cy="3960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50" tIns="54425" rIns="108850" bIns="54425">
            <a:spAutoFit/>
          </a:bodyPr>
          <a:lstStyle/>
          <a:p>
            <a:pPr marL="408305" indent="-408305">
              <a:lnSpc>
                <a:spcPct val="173000"/>
              </a:lnSpc>
              <a:spcBef>
                <a:spcPts val="895"/>
              </a:spcBef>
              <a:spcAft>
                <a:spcPts val="895"/>
              </a:spcAft>
              <a:tabLst>
                <a:tab pos="544195" algn="l"/>
              </a:tabLst>
            </a:pPr>
            <a:r>
              <a:rPr lang="en-US"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6.</a:t>
            </a:r>
            <a:r>
              <a:rPr lang="zh-CN"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前缀索引</a:t>
            </a:r>
            <a:endParaRPr lang="zh-CN" altLang="zh-CN" sz="1900" dirty="0">
              <a:solidFill>
                <a:srgbClr val="1772BF"/>
              </a:solidFill>
              <a:latin typeface="Tahoma" panose="020B0604030504040204" pitchFamily="34" charset="0"/>
              <a:ea typeface="微软雅黑" panose="020B0503020204020204" pitchFamily="34" charset="-122"/>
              <a:cs typeface="Times New Roman" panose="02020603050405020304" pitchFamily="18" charset="0"/>
            </a:endParaRPr>
          </a:p>
          <a:p>
            <a:pPr marL="884555" lvl="1" indent="-340360">
              <a:spcAft>
                <a:spcPts val="1190"/>
              </a:spcAft>
              <a:buSzPts val="1000"/>
              <a:buFont typeface="Courier New" panose="02070309020205020404" pitchFamily="49" charset="0"/>
              <a:buChar char="o"/>
              <a:tabLst>
                <a:tab pos="544195" algn="l"/>
              </a:tabLst>
            </a:pP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对超过</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30</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个字符长度的列创建索引时，考虑使用前缀索引，如</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 idx_cs_guid2 (</a:t>
            </a:r>
            <a:r>
              <a:rPr lang="en-US" altLang="zh-CN" sz="1200" dirty="0" err="1">
                <a:solidFill>
                  <a:srgbClr val="1772BF"/>
                </a:solidFill>
                <a:latin typeface="Verdana" panose="020B0604030504040204" pitchFamily="34" charset="0"/>
                <a:ea typeface="微软雅黑" panose="020B0503020204020204" pitchFamily="34" charset="-122"/>
                <a:cs typeface="Times New Roman" panose="02020603050405020304" pitchFamily="18" charset="0"/>
              </a:rPr>
              <a:t>f_cs_guid</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(26))</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表示截取前</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26</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个字符做索引，既可以提高查找效率，也可以节省空间</a:t>
            </a:r>
            <a:endParaRPr lang="zh-CN" altLang="zh-CN" sz="1300" dirty="0">
              <a:solidFill>
                <a:srgbClr val="1772BF"/>
              </a:solidFill>
              <a:latin typeface="Tahoma" panose="020B0604030504040204" pitchFamily="34" charset="0"/>
              <a:ea typeface="微软雅黑" panose="020B0503020204020204" pitchFamily="34" charset="-122"/>
              <a:cs typeface="Times New Roman" panose="02020603050405020304" pitchFamily="18" charset="0"/>
            </a:endParaRPr>
          </a:p>
          <a:p>
            <a:pPr marL="884555" lvl="1" indent="-340360">
              <a:spcAft>
                <a:spcPts val="1190"/>
              </a:spcAft>
              <a:buSzPts val="1000"/>
              <a:buFont typeface="Courier New" panose="02070309020205020404" pitchFamily="49" charset="0"/>
              <a:buChar char="o"/>
              <a:tabLst>
                <a:tab pos="544195" algn="l"/>
              </a:tabLst>
            </a:pP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前缀索引也有它的缺点是，如果在该列上</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 ORDER BY </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或</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 GROUP BY </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时无法使用索引，也不能把它们用作覆盖索引</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(Covering Index)</a:t>
            </a:r>
            <a:endParaRPr lang="zh-CN" altLang="zh-CN" sz="1300" dirty="0">
              <a:solidFill>
                <a:srgbClr val="1772BF"/>
              </a:solidFill>
              <a:latin typeface="Tahoma" panose="020B0604030504040204" pitchFamily="34" charset="0"/>
              <a:ea typeface="微软雅黑" panose="020B0503020204020204" pitchFamily="34" charset="-122"/>
              <a:cs typeface="Times New Roman" panose="02020603050405020304" pitchFamily="18" charset="0"/>
            </a:endParaRPr>
          </a:p>
          <a:p>
            <a:pPr marL="408305" indent="-408305">
              <a:tabLst>
                <a:tab pos="544195" algn="l"/>
              </a:tabLst>
            </a:pPr>
            <a:endParaRPr lang="en-US"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endParaRPr>
          </a:p>
          <a:p>
            <a:pPr marL="408305" indent="-408305">
              <a:tabLst>
                <a:tab pos="544195" algn="l"/>
              </a:tabLst>
            </a:pPr>
            <a:r>
              <a:rPr lang="en-US"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7.</a:t>
            </a:r>
            <a:r>
              <a:rPr lang="zh-CN" altLang="en-US"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合理使用覆盖索引</a:t>
            </a:r>
            <a:endParaRPr lang="zh-CN" altLang="zh-CN" dirty="0">
              <a:solidFill>
                <a:srgbClr val="1772BF"/>
              </a:solidFill>
            </a:endParaRPr>
          </a:p>
          <a:p>
            <a:pPr marL="884555" lvl="1" indent="-340360">
              <a:spcAft>
                <a:spcPts val="1190"/>
              </a:spcAft>
              <a:buSzPts val="1000"/>
              <a:buFont typeface="Courier New" panose="02070309020205020404" pitchFamily="49" charset="0"/>
              <a:buChar char="o"/>
              <a:tabLst>
                <a:tab pos="544195" algn="l"/>
              </a:tabLst>
            </a:pPr>
            <a:r>
              <a:rPr lang="en-US" altLang="zh-CN" sz="1200" dirty="0">
                <a:solidFill>
                  <a:srgbClr val="1772BF"/>
                </a:solidFill>
                <a:latin typeface="Verdana" panose="020B0604030504040204" pitchFamily="34" charset="0"/>
                <a:ea typeface="微软雅黑" panose="020B0503020204020204" pitchFamily="34" charset="-122"/>
              </a:rPr>
              <a:t>INNODB</a:t>
            </a:r>
            <a:r>
              <a:rPr lang="zh-CN" altLang="en-US" sz="1200" dirty="0">
                <a:solidFill>
                  <a:srgbClr val="1772BF"/>
                </a:solidFill>
                <a:latin typeface="Verdana" panose="020B0604030504040204" pitchFamily="34" charset="0"/>
                <a:ea typeface="微软雅黑" panose="020B0503020204020204" pitchFamily="34" charset="-122"/>
              </a:rPr>
              <a:t>存储引擎中，</a:t>
            </a:r>
            <a:r>
              <a:rPr lang="en-US" altLang="zh-CN" sz="1200" dirty="0">
                <a:solidFill>
                  <a:srgbClr val="1772BF"/>
                </a:solidFill>
                <a:latin typeface="Verdana" panose="020B0604030504040204" pitchFamily="34" charset="0"/>
                <a:ea typeface="微软雅黑" panose="020B0503020204020204" pitchFamily="34" charset="-122"/>
              </a:rPr>
              <a:t>secondary index(</a:t>
            </a:r>
            <a:r>
              <a:rPr lang="zh-CN" altLang="en-US" sz="1200" dirty="0">
                <a:solidFill>
                  <a:srgbClr val="1772BF"/>
                </a:solidFill>
                <a:latin typeface="Verdana" panose="020B0604030504040204" pitchFamily="34" charset="0"/>
                <a:ea typeface="微软雅黑" panose="020B0503020204020204" pitchFamily="34" charset="-122"/>
              </a:rPr>
              <a:t>非主键索引，又称为辅助索引、二级索引</a:t>
            </a:r>
            <a:r>
              <a:rPr lang="en-US" altLang="zh-CN" sz="1200" dirty="0">
                <a:solidFill>
                  <a:srgbClr val="1772BF"/>
                </a:solidFill>
                <a:latin typeface="Verdana" panose="020B0604030504040204" pitchFamily="34" charset="0"/>
                <a:ea typeface="微软雅黑" panose="020B0503020204020204" pitchFamily="34" charset="-122"/>
              </a:rPr>
              <a:t>)</a:t>
            </a:r>
            <a:r>
              <a:rPr lang="zh-CN" altLang="en-US" sz="1200" dirty="0">
                <a:solidFill>
                  <a:srgbClr val="1772BF"/>
                </a:solidFill>
                <a:latin typeface="Verdana" panose="020B0604030504040204" pitchFamily="34" charset="0"/>
                <a:ea typeface="微软雅黑" panose="020B0503020204020204" pitchFamily="34" charset="-122"/>
              </a:rPr>
              <a:t>没有直接存储行地址，而是存储主键值。</a:t>
            </a:r>
          </a:p>
          <a:p>
            <a:pPr marL="884555" lvl="1" indent="-340360">
              <a:spcAft>
                <a:spcPts val="1190"/>
              </a:spcAft>
              <a:buSzPts val="1000"/>
              <a:buFont typeface="Courier New" panose="02070309020205020404" pitchFamily="49" charset="0"/>
              <a:buChar char="o"/>
              <a:tabLst>
                <a:tab pos="544195" algn="l"/>
              </a:tabLst>
            </a:pPr>
            <a:r>
              <a:rPr lang="zh-CN" altLang="en-US" sz="1200" dirty="0">
                <a:solidFill>
                  <a:srgbClr val="1772BF"/>
                </a:solidFill>
                <a:latin typeface="Verdana" panose="020B0604030504040204" pitchFamily="34" charset="0"/>
                <a:ea typeface="微软雅黑" panose="020B0503020204020204" pitchFamily="34" charset="-122"/>
              </a:rPr>
              <a:t>如果用户需要查询</a:t>
            </a:r>
            <a:r>
              <a:rPr lang="en-US" altLang="zh-CN" sz="1200" dirty="0">
                <a:solidFill>
                  <a:srgbClr val="1772BF"/>
                </a:solidFill>
                <a:latin typeface="Verdana" panose="020B0604030504040204" pitchFamily="34" charset="0"/>
                <a:ea typeface="微软雅黑" panose="020B0503020204020204" pitchFamily="34" charset="-122"/>
              </a:rPr>
              <a:t>secondary index</a:t>
            </a:r>
            <a:r>
              <a:rPr lang="zh-CN" altLang="en-US" sz="1200" dirty="0">
                <a:solidFill>
                  <a:srgbClr val="1772BF"/>
                </a:solidFill>
                <a:latin typeface="Verdana" panose="020B0604030504040204" pitchFamily="34" charset="0"/>
                <a:ea typeface="微软雅黑" panose="020B0503020204020204" pitchFamily="34" charset="-122"/>
              </a:rPr>
              <a:t>中所不包含的数据列，则需要先通过</a:t>
            </a:r>
            <a:r>
              <a:rPr lang="en-US" altLang="zh-CN" sz="1200" dirty="0">
                <a:solidFill>
                  <a:srgbClr val="1772BF"/>
                </a:solidFill>
                <a:latin typeface="Verdana" panose="020B0604030504040204" pitchFamily="34" charset="0"/>
                <a:ea typeface="微软雅黑" panose="020B0503020204020204" pitchFamily="34" charset="-122"/>
              </a:rPr>
              <a:t>secondary index</a:t>
            </a:r>
            <a:r>
              <a:rPr lang="zh-CN" altLang="en-US" sz="1200" dirty="0">
                <a:solidFill>
                  <a:srgbClr val="1772BF"/>
                </a:solidFill>
                <a:latin typeface="Verdana" panose="020B0604030504040204" pitchFamily="34" charset="0"/>
                <a:ea typeface="微软雅黑" panose="020B0503020204020204" pitchFamily="34" charset="-122"/>
              </a:rPr>
              <a:t>查找到主键值，然后再通过主键查询到其他数据列，因此需要查询两次。覆盖索引则可以在一个索引中获取所有需要的数据列，从而避免回表进行二次查找，节省</a:t>
            </a:r>
            <a:r>
              <a:rPr lang="en-US" altLang="zh-CN" sz="1200" dirty="0">
                <a:solidFill>
                  <a:srgbClr val="1772BF"/>
                </a:solidFill>
                <a:latin typeface="Verdana" panose="020B0604030504040204" pitchFamily="34" charset="0"/>
                <a:ea typeface="微软雅黑" panose="020B0503020204020204" pitchFamily="34" charset="-122"/>
              </a:rPr>
              <a:t>IO</a:t>
            </a:r>
            <a:r>
              <a:rPr lang="zh-CN" altLang="en-US" sz="1200" dirty="0">
                <a:solidFill>
                  <a:srgbClr val="1772BF"/>
                </a:solidFill>
                <a:latin typeface="Verdana" panose="020B0604030504040204" pitchFamily="34" charset="0"/>
                <a:ea typeface="微软雅黑" panose="020B0503020204020204" pitchFamily="34" charset="-122"/>
              </a:rPr>
              <a:t>因此效率较高。</a:t>
            </a:r>
            <a:endParaRPr lang="en-US" altLang="zh-CN" sz="1900" dirty="0">
              <a:solidFill>
                <a:srgbClr val="1772BF"/>
              </a:solidFill>
              <a:latin typeface="Verdana" panose="020B0604030504040204" pitchFamily="34" charset="0"/>
              <a:ea typeface="微软雅黑" panose="020B0503020204020204" pitchFamily="34" charset="-122"/>
            </a:endParaRPr>
          </a:p>
          <a:p>
            <a:pPr marL="408305" indent="-408305">
              <a:lnSpc>
                <a:spcPct val="173000"/>
              </a:lnSpc>
              <a:spcBef>
                <a:spcPts val="895"/>
              </a:spcBef>
              <a:spcAft>
                <a:spcPts val="895"/>
              </a:spcAft>
              <a:tabLst>
                <a:tab pos="544195" algn="l"/>
              </a:tabLst>
            </a:pPr>
            <a:r>
              <a:rPr lang="en-US" altLang="zh-CN" sz="1900" dirty="0">
                <a:solidFill>
                  <a:srgbClr val="1772BF"/>
                </a:solidFill>
                <a:latin typeface="Verdana" panose="020B0604030504040204" pitchFamily="34" charset="0"/>
                <a:ea typeface="微软雅黑" panose="020B0503020204020204" pitchFamily="34" charset="-122"/>
              </a:rPr>
              <a:t>8.</a:t>
            </a:r>
            <a:r>
              <a:rPr lang="zh-CN" altLang="zh-CN" sz="1900" dirty="0">
                <a:solidFill>
                  <a:srgbClr val="1772BF"/>
                </a:solidFill>
                <a:latin typeface="Verdana" panose="020B0604030504040204" pitchFamily="34" charset="0"/>
                <a:ea typeface="微软雅黑" panose="020B0503020204020204" pitchFamily="34" charset="-122"/>
              </a:rPr>
              <a:t>最左前缀原则</a:t>
            </a:r>
            <a:endParaRPr lang="zh-CN" altLang="en-US" sz="1200" dirty="0">
              <a:solidFill>
                <a:srgbClr val="1772BF"/>
              </a:solidFill>
              <a:latin typeface="Verdana" panose="020B0604030504040204" pitchFamily="34" charset="0"/>
              <a:ea typeface="微软雅黑" panose="020B0503020204020204" pitchFamily="34" charset="-122"/>
            </a:endParaRPr>
          </a:p>
          <a:p>
            <a:pPr marL="884555" lvl="1" indent="-340360">
              <a:spcAft>
                <a:spcPts val="1190"/>
              </a:spcAft>
              <a:buSzPts val="1000"/>
              <a:buFont typeface="Courier New" panose="02070309020205020404" pitchFamily="49" charset="0"/>
              <a:buChar char="o"/>
              <a:tabLst>
                <a:tab pos="544195" algn="l"/>
              </a:tabLst>
            </a:pPr>
            <a:r>
              <a:rPr lang="zh-CN" altLang="en-US" sz="1200" dirty="0">
                <a:solidFill>
                  <a:srgbClr val="1772BF"/>
                </a:solidFill>
                <a:latin typeface="Verdana" panose="020B0604030504040204" pitchFamily="34" charset="0"/>
                <a:ea typeface="微软雅黑" panose="020B0503020204020204" pitchFamily="34" charset="-122"/>
              </a:rPr>
              <a:t>如不在定义了 </a:t>
            </a:r>
            <a:r>
              <a:rPr lang="en-US" altLang="zh-CN" sz="1200" dirty="0">
                <a:solidFill>
                  <a:srgbClr val="1772BF"/>
                </a:solidFill>
                <a:latin typeface="Verdana" panose="020B0604030504040204" pitchFamily="34" charset="0"/>
                <a:ea typeface="微软雅黑" panose="020B0503020204020204" pitchFamily="34" charset="-122"/>
              </a:rPr>
              <a:t>ON UPDATE CURRENT_STAMP </a:t>
            </a:r>
            <a:r>
              <a:rPr lang="zh-CN" altLang="en-US" sz="1200" dirty="0">
                <a:solidFill>
                  <a:srgbClr val="1772BF"/>
                </a:solidFill>
                <a:latin typeface="Verdana" panose="020B0604030504040204" pitchFamily="34" charset="0"/>
                <a:ea typeface="微软雅黑" panose="020B0503020204020204" pitchFamily="34" charset="-122"/>
              </a:rPr>
              <a:t>的列上创建索引，维护成本太高（好在</a:t>
            </a:r>
            <a:r>
              <a:rPr lang="en-US" altLang="zh-CN" sz="1200" dirty="0" err="1">
                <a:solidFill>
                  <a:srgbClr val="1772BF"/>
                </a:solidFill>
                <a:latin typeface="Verdana" panose="020B0604030504040204" pitchFamily="34" charset="0"/>
                <a:ea typeface="微软雅黑" panose="020B0503020204020204" pitchFamily="34" charset="-122"/>
              </a:rPr>
              <a:t>mysql</a:t>
            </a:r>
            <a:r>
              <a:rPr lang="zh-CN" altLang="en-US" sz="1200" dirty="0">
                <a:solidFill>
                  <a:srgbClr val="1772BF"/>
                </a:solidFill>
                <a:latin typeface="Verdana" panose="020B0604030504040204" pitchFamily="34" charset="0"/>
                <a:ea typeface="微软雅黑" panose="020B0503020204020204" pitchFamily="34" charset="-122"/>
              </a:rPr>
              <a:t>有</a:t>
            </a:r>
            <a:r>
              <a:rPr lang="en-US" altLang="zh-CN" sz="1200" dirty="0">
                <a:solidFill>
                  <a:srgbClr val="1772BF"/>
                </a:solidFill>
                <a:latin typeface="Verdana" panose="020B0604030504040204" pitchFamily="34" charset="0"/>
                <a:ea typeface="微软雅黑" panose="020B0503020204020204" pitchFamily="34" charset="-122"/>
              </a:rPr>
              <a:t>insert buffer</a:t>
            </a:r>
            <a:r>
              <a:rPr lang="zh-CN" altLang="en-US" sz="1200" dirty="0">
                <a:solidFill>
                  <a:srgbClr val="1772BF"/>
                </a:solidFill>
                <a:latin typeface="Verdana" panose="020B0604030504040204" pitchFamily="34" charset="0"/>
                <a:ea typeface="微软雅黑" panose="020B0503020204020204" pitchFamily="34" charset="-122"/>
              </a:rPr>
              <a:t>，会合并索引的插入）</a:t>
            </a:r>
            <a:endParaRPr lang="zh-CN" altLang="zh-CN" sz="1300" dirty="0">
              <a:solidFill>
                <a:srgbClr val="1772BF"/>
              </a:solidFill>
              <a:latin typeface="Tahoma" panose="020B0604030504040204" pitchFamily="34" charset="0"/>
              <a:ea typeface="微软雅黑" panose="020B0503020204020204" pitchFamily="34" charset="-122"/>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ext Box 3"/>
          <p:cNvSpPr txBox="1">
            <a:spLocks noChangeArrowheads="1"/>
          </p:cNvSpPr>
          <p:nvPr/>
        </p:nvSpPr>
        <p:spPr bwMode="auto">
          <a:xfrm>
            <a:off x="304760" y="181815"/>
            <a:ext cx="6501554" cy="600075"/>
          </a:xfrm>
          <a:prstGeom prst="rect">
            <a:avLst/>
          </a:prstGeom>
          <a:noFill/>
          <a:ln>
            <a:no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8850" tIns="54425" rIns="108850" bIns="54425">
            <a:spAutoFit/>
          </a:bodyPr>
          <a:lstStyle/>
          <a:p>
            <a:pPr lvl="0" algn="l">
              <a:buClr>
                <a:srgbClr val="0000CC"/>
              </a:buClr>
              <a:buSzPct val="75000"/>
              <a:buFont typeface="Wingdings" panose="05000000000000000000" pitchFamily="2" charset="2"/>
              <a:defRPr/>
            </a:pPr>
            <a:r>
              <a:rPr lang="zh-CN" altLang="en-US" sz="3200" dirty="0">
                <a:solidFill>
                  <a:srgbClr val="0070C0"/>
                </a:solidFill>
                <a:latin typeface="微软雅黑" panose="020B0503020204020204" pitchFamily="34" charset="-122"/>
                <a:ea typeface="微软雅黑" panose="020B0503020204020204" pitchFamily="34" charset="-122"/>
                <a:sym typeface="+mn-ea"/>
              </a:rPr>
              <a:t>五.MySql 开发设计规范 </a:t>
            </a:r>
          </a:p>
        </p:txBody>
      </p:sp>
      <p:pic>
        <p:nvPicPr>
          <p:cNvPr id="1843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66686" y="6080813"/>
            <a:ext cx="1574595" cy="6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36" name="矩形 1"/>
          <p:cNvSpPr>
            <a:spLocks noChangeArrowheads="1"/>
          </p:cNvSpPr>
          <p:nvPr/>
        </p:nvSpPr>
        <p:spPr bwMode="auto">
          <a:xfrm>
            <a:off x="1117453" y="1159378"/>
            <a:ext cx="10057091" cy="5066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50" tIns="54425" rIns="108850" bIns="54425">
            <a:spAutoFit/>
          </a:bodyPr>
          <a:lstStyle/>
          <a:p>
            <a:pPr marL="408305" indent="-408305">
              <a:lnSpc>
                <a:spcPct val="173000"/>
              </a:lnSpc>
              <a:spcBef>
                <a:spcPts val="895"/>
              </a:spcBef>
              <a:spcAft>
                <a:spcPts val="895"/>
              </a:spcAft>
              <a:tabLst>
                <a:tab pos="544195" algn="l"/>
              </a:tabLst>
            </a:pPr>
            <a:r>
              <a:rPr lang="en-US"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1.</a:t>
            </a:r>
            <a:r>
              <a:rPr lang="zh-CN"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杜绝直接</a:t>
            </a:r>
            <a:r>
              <a:rPr lang="en-US"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 SELECT * </a:t>
            </a:r>
            <a:r>
              <a:rPr lang="zh-CN"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读取全部字段</a:t>
            </a:r>
            <a:endParaRPr lang="zh-CN" altLang="zh-CN" sz="1900" dirty="0">
              <a:solidFill>
                <a:srgbClr val="1772BF"/>
              </a:solidFill>
              <a:latin typeface="Tahoma" panose="020B0604030504040204" pitchFamily="34" charset="0"/>
              <a:ea typeface="微软雅黑" panose="020B0503020204020204" pitchFamily="34" charset="-122"/>
              <a:cs typeface="Times New Roman" panose="02020603050405020304" pitchFamily="18" charset="0"/>
            </a:endParaRPr>
          </a:p>
          <a:p>
            <a:pPr marL="408305" indent="-408305">
              <a:spcBef>
                <a:spcPts val="895"/>
              </a:spcBef>
              <a:spcAft>
                <a:spcPts val="895"/>
              </a:spcAft>
              <a:tabLst>
                <a:tab pos="544195" algn="l"/>
              </a:tabLst>
            </a:pP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即使需要所有字段，减少网络带宽消耗，能有效利用覆盖索引，表结构变更对程序基本无影响</a:t>
            </a:r>
            <a:endParaRPr lang="zh-CN" altLang="zh-CN" sz="1400" dirty="0">
              <a:solidFill>
                <a:srgbClr val="1772BF"/>
              </a:solidFill>
              <a:latin typeface="宋体" panose="02010600030101010101" pitchFamily="2" charset="-122"/>
              <a:ea typeface="微软雅黑" panose="020B0503020204020204" pitchFamily="34" charset="-122"/>
              <a:cs typeface="Times New Roman" panose="02020603050405020304" pitchFamily="18" charset="0"/>
            </a:endParaRPr>
          </a:p>
          <a:p>
            <a:pPr marL="408305" indent="-408305">
              <a:lnSpc>
                <a:spcPct val="173000"/>
              </a:lnSpc>
              <a:spcBef>
                <a:spcPts val="895"/>
              </a:spcBef>
              <a:spcAft>
                <a:spcPts val="895"/>
              </a:spcAft>
              <a:tabLst>
                <a:tab pos="544195" algn="l"/>
              </a:tabLst>
            </a:pPr>
            <a:r>
              <a:rPr lang="en-US"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2.</a:t>
            </a:r>
            <a:r>
              <a:rPr lang="zh-CN"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能确定返回结果只有一条时，使用</a:t>
            </a:r>
            <a:r>
              <a:rPr lang="en-US"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 limit 1</a:t>
            </a:r>
            <a:endParaRPr lang="zh-CN" altLang="zh-CN" sz="1900" dirty="0">
              <a:solidFill>
                <a:srgbClr val="1772BF"/>
              </a:solidFill>
              <a:latin typeface="Tahoma" panose="020B0604030504040204" pitchFamily="34" charset="0"/>
              <a:ea typeface="微软雅黑" panose="020B0503020204020204" pitchFamily="34" charset="-122"/>
              <a:cs typeface="Times New Roman" panose="02020603050405020304" pitchFamily="18" charset="0"/>
            </a:endParaRPr>
          </a:p>
          <a:p>
            <a:pPr marL="408305" indent="-408305">
              <a:spcBef>
                <a:spcPts val="895"/>
              </a:spcBef>
              <a:spcAft>
                <a:spcPts val="895"/>
              </a:spcAft>
              <a:tabLst>
                <a:tab pos="544195" algn="l"/>
              </a:tabLst>
            </a:pP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在保证数据不会有误的前提下，能确定结果集数量时，多使用</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limit</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，尽快的返回结果。</a:t>
            </a:r>
            <a:endParaRPr lang="zh-CN" altLang="zh-CN" sz="1400" dirty="0">
              <a:solidFill>
                <a:srgbClr val="1772BF"/>
              </a:solidFill>
              <a:latin typeface="宋体" panose="02010600030101010101" pitchFamily="2" charset="-122"/>
              <a:ea typeface="微软雅黑" panose="020B0503020204020204" pitchFamily="34" charset="-122"/>
              <a:cs typeface="Times New Roman" panose="02020603050405020304" pitchFamily="18" charset="0"/>
            </a:endParaRPr>
          </a:p>
          <a:p>
            <a:pPr marL="408305" indent="-408305">
              <a:lnSpc>
                <a:spcPct val="173000"/>
              </a:lnSpc>
              <a:spcBef>
                <a:spcPts val="895"/>
              </a:spcBef>
              <a:spcAft>
                <a:spcPts val="895"/>
              </a:spcAft>
              <a:tabLst>
                <a:tab pos="544195" algn="l"/>
              </a:tabLst>
            </a:pPr>
            <a:r>
              <a:rPr lang="en-US"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3.</a:t>
            </a:r>
            <a:r>
              <a:rPr lang="zh-CN"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小心隐式类型转换</a:t>
            </a:r>
            <a:endParaRPr lang="zh-CN" altLang="zh-CN" sz="1900" dirty="0">
              <a:solidFill>
                <a:srgbClr val="1772BF"/>
              </a:solidFill>
              <a:latin typeface="Tahoma" panose="020B0604030504040204" pitchFamily="34" charset="0"/>
              <a:ea typeface="微软雅黑" panose="020B0503020204020204" pitchFamily="34" charset="-122"/>
              <a:cs typeface="Times New Roman" panose="02020603050405020304" pitchFamily="18" charset="0"/>
            </a:endParaRPr>
          </a:p>
          <a:p>
            <a:pPr marL="884555" lvl="1" indent="-340360">
              <a:spcBef>
                <a:spcPts val="895"/>
              </a:spcBef>
              <a:spcAft>
                <a:spcPts val="895"/>
              </a:spcAft>
              <a:buSzPts val="1000"/>
              <a:buFont typeface="Courier New" panose="02070309020205020404" pitchFamily="49" charset="0"/>
              <a:buChar char="o"/>
              <a:tabLst>
                <a:tab pos="544195" algn="l"/>
              </a:tabLst>
            </a:pP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转换规则</a:t>
            </a:r>
            <a:endParaRPr lang="zh-CN" altLang="zh-CN" sz="1400" dirty="0">
              <a:solidFill>
                <a:srgbClr val="1772BF"/>
              </a:solidFill>
              <a:latin typeface="宋体" panose="02010600030101010101" pitchFamily="2" charset="-122"/>
              <a:ea typeface="微软雅黑" panose="020B0503020204020204" pitchFamily="34" charset="-122"/>
              <a:cs typeface="Times New Roman" panose="02020603050405020304" pitchFamily="18" charset="0"/>
            </a:endParaRPr>
          </a:p>
          <a:p>
            <a:pPr marL="408305" indent="-408305">
              <a:buFontTx/>
              <a:buAutoNum type="alphaLcPeriod"/>
              <a:tabLst>
                <a:tab pos="544195" algn="l"/>
              </a:tabLst>
            </a:pP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两个参数至少有一个是</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 NULL </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时，比较的结果也是</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 NULL</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，例外是使用</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 &lt;=&gt; </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对两个</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 NULL </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做比较时会返回</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 1</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，这两种情况都不需要做类型转换</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
            </a:r>
            <a:b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b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b. </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两个参数都是字符串，会按照字符串来比较，不做类型转换</a:t>
            </a:r>
            <a:endPar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endParaRPr>
          </a:p>
          <a:p>
            <a:pPr marL="408305" indent="-408305">
              <a:tabLst>
                <a:tab pos="544195" algn="l"/>
              </a:tabLst>
            </a:pPr>
            <a:endPar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endParaRPr>
          </a:p>
          <a:p>
            <a:pPr marL="408305" indent="-408305">
              <a:tabLst>
                <a:tab pos="544195" algn="l"/>
              </a:tabLst>
            </a:pPr>
            <a:r>
              <a:rPr lang="en-US" altLang="zh-CN" sz="1900" dirty="0">
                <a:solidFill>
                  <a:srgbClr val="1772BF"/>
                </a:solidFill>
                <a:latin typeface="微软雅黑" panose="020B0503020204020204" pitchFamily="34" charset="-122"/>
                <a:ea typeface="微软雅黑" panose="020B0503020204020204" pitchFamily="34" charset="-122"/>
                <a:cs typeface="Times New Roman" panose="02020603050405020304" pitchFamily="18" charset="0"/>
              </a:rPr>
              <a:t>4. </a:t>
            </a:r>
            <a:r>
              <a:rPr lang="zh-CN" altLang="zh-CN" sz="1900" dirty="0">
                <a:solidFill>
                  <a:srgbClr val="1772BF"/>
                </a:solidFill>
                <a:latin typeface="微软雅黑" panose="020B0503020204020204" pitchFamily="34" charset="-122"/>
                <a:ea typeface="微软雅黑" panose="020B0503020204020204" pitchFamily="34" charset="-122"/>
                <a:cs typeface="Times New Roman" panose="02020603050405020304" pitchFamily="18" charset="0"/>
              </a:rPr>
              <a:t>禁止在</a:t>
            </a:r>
            <a:r>
              <a:rPr lang="en-US" altLang="zh-CN" sz="1900" dirty="0">
                <a:solidFill>
                  <a:srgbClr val="1772BF"/>
                </a:solidFill>
                <a:latin typeface="微软雅黑" panose="020B0503020204020204" pitchFamily="34" charset="-122"/>
                <a:ea typeface="微软雅黑" panose="020B0503020204020204" pitchFamily="34" charset="-122"/>
                <a:cs typeface="Times New Roman" panose="02020603050405020304" pitchFamily="18" charset="0"/>
              </a:rPr>
              <a:t>where</a:t>
            </a:r>
            <a:r>
              <a:rPr lang="zh-CN" altLang="zh-CN" sz="1900" dirty="0">
                <a:solidFill>
                  <a:srgbClr val="1772BF"/>
                </a:solidFill>
                <a:latin typeface="微软雅黑" panose="020B0503020204020204" pitchFamily="34" charset="-122"/>
                <a:ea typeface="微软雅黑" panose="020B0503020204020204" pitchFamily="34" charset="-122"/>
                <a:cs typeface="Times New Roman" panose="02020603050405020304" pitchFamily="18" charset="0"/>
              </a:rPr>
              <a:t>条件列上使用函数</a:t>
            </a:r>
          </a:p>
          <a:p>
            <a:pPr marL="884555" lvl="1" indent="-340360">
              <a:tabLst>
                <a:tab pos="544195" algn="l"/>
              </a:tabLst>
            </a:pPr>
            <a:r>
              <a:rPr lang="zh-CN" altLang="zh-CN" sz="1300" dirty="0">
                <a:solidFill>
                  <a:srgbClr val="1772BF"/>
                </a:solidFill>
                <a:cs typeface="Times New Roman" panose="02020603050405020304" pitchFamily="18" charset="0"/>
              </a:rPr>
              <a:t>会导致索引失效，如</a:t>
            </a:r>
            <a:r>
              <a:rPr lang="en-US" altLang="zh-CN" sz="1300" dirty="0">
                <a:solidFill>
                  <a:srgbClr val="1772BF"/>
                </a:solidFill>
                <a:cs typeface="Times New Roman" panose="02020603050405020304" pitchFamily="18" charset="0"/>
              </a:rPr>
              <a:t>lower(email)</a:t>
            </a:r>
            <a:r>
              <a:rPr lang="zh-CN" altLang="zh-CN" sz="1300" dirty="0">
                <a:solidFill>
                  <a:srgbClr val="1772BF"/>
                </a:solidFill>
                <a:cs typeface="Times New Roman" panose="02020603050405020304" pitchFamily="18" charset="0"/>
              </a:rPr>
              <a:t>，</a:t>
            </a:r>
            <a:r>
              <a:rPr lang="en-US" altLang="zh-CN" sz="1300" dirty="0" err="1">
                <a:solidFill>
                  <a:srgbClr val="1772BF"/>
                </a:solidFill>
                <a:cs typeface="Times New Roman" panose="02020603050405020304" pitchFamily="18" charset="0"/>
              </a:rPr>
              <a:t>f_qq</a:t>
            </a:r>
            <a:r>
              <a:rPr lang="en-US" altLang="zh-CN" sz="1300" dirty="0">
                <a:solidFill>
                  <a:srgbClr val="1772BF"/>
                </a:solidFill>
                <a:cs typeface="Times New Roman" panose="02020603050405020304" pitchFamily="18" charset="0"/>
              </a:rPr>
              <a:t> % 4</a:t>
            </a:r>
            <a:r>
              <a:rPr lang="zh-CN" altLang="zh-CN" sz="1300" dirty="0">
                <a:solidFill>
                  <a:srgbClr val="1772BF"/>
                </a:solidFill>
                <a:cs typeface="Times New Roman" panose="02020603050405020304" pitchFamily="18" charset="0"/>
              </a:rPr>
              <a:t>。可放到右边的常量上计算</a:t>
            </a:r>
          </a:p>
          <a:p>
            <a:pPr marL="884555" lvl="1" indent="-340360">
              <a:tabLst>
                <a:tab pos="544195" algn="l"/>
              </a:tabLst>
            </a:pPr>
            <a:r>
              <a:rPr lang="zh-CN" altLang="zh-CN" sz="1300" dirty="0">
                <a:solidFill>
                  <a:srgbClr val="1772BF"/>
                </a:solidFill>
                <a:cs typeface="Times New Roman" panose="02020603050405020304" pitchFamily="18" charset="0"/>
              </a:rPr>
              <a:t>返回结果集不是很大的情况下，可以对返回列使用函数，简化程序开发</a:t>
            </a:r>
          </a:p>
          <a:p>
            <a:pPr marL="408305" indent="-408305">
              <a:tabLst>
                <a:tab pos="544195" algn="l"/>
              </a:tabLst>
            </a:pPr>
            <a:endParaRPr lang="en-US" altLang="zh-CN" sz="1200" dirty="0">
              <a:solidFill>
                <a:srgbClr val="1772BF"/>
              </a:solidFill>
              <a:latin typeface="Verdana" panose="020B0604030504040204" pitchFamily="34" charset="0"/>
              <a:ea typeface="微软雅黑" panose="020B0503020204020204" pitchFamily="34" charset="-122"/>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ext Box 3"/>
          <p:cNvSpPr txBox="1">
            <a:spLocks noChangeArrowheads="1"/>
          </p:cNvSpPr>
          <p:nvPr/>
        </p:nvSpPr>
        <p:spPr bwMode="auto">
          <a:xfrm>
            <a:off x="189257" y="177892"/>
            <a:ext cx="6501554" cy="600075"/>
          </a:xfrm>
          <a:prstGeom prst="rect">
            <a:avLst/>
          </a:prstGeom>
          <a:noFill/>
          <a:ln>
            <a:no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8850" tIns="54425" rIns="108850" bIns="54425">
            <a:spAutoFit/>
          </a:bodyPr>
          <a:lstStyle/>
          <a:p>
            <a:pPr lvl="0" algn="l">
              <a:buClr>
                <a:srgbClr val="0000CC"/>
              </a:buClr>
              <a:buSzPct val="75000"/>
              <a:buFont typeface="Wingdings" panose="05000000000000000000" pitchFamily="2" charset="2"/>
              <a:defRPr/>
            </a:pPr>
            <a:r>
              <a:rPr lang="zh-CN" altLang="en-US" sz="3200" dirty="0">
                <a:solidFill>
                  <a:srgbClr val="0070C0"/>
                </a:solidFill>
                <a:latin typeface="微软雅黑" panose="020B0503020204020204" pitchFamily="34" charset="-122"/>
                <a:ea typeface="微软雅黑" panose="020B0503020204020204" pitchFamily="34" charset="-122"/>
                <a:sym typeface="+mn-ea"/>
              </a:rPr>
              <a:t>MySql 开发设计规范 </a:t>
            </a:r>
          </a:p>
        </p:txBody>
      </p:sp>
      <p:pic>
        <p:nvPicPr>
          <p:cNvPr id="1945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66686" y="6146452"/>
            <a:ext cx="1574595" cy="6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60" name="矩形 2"/>
          <p:cNvSpPr>
            <a:spLocks noChangeArrowheads="1"/>
          </p:cNvSpPr>
          <p:nvPr/>
        </p:nvSpPr>
        <p:spPr bwMode="auto">
          <a:xfrm>
            <a:off x="984123" y="936842"/>
            <a:ext cx="10749150" cy="5872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50" tIns="54425" rIns="108850" bIns="54425">
            <a:spAutoFit/>
          </a:bodyPr>
          <a:lstStyle/>
          <a:p>
            <a:pPr>
              <a:lnSpc>
                <a:spcPct val="173000"/>
              </a:lnSpc>
              <a:spcBef>
                <a:spcPts val="895"/>
              </a:spcBef>
              <a:spcAft>
                <a:spcPts val="895"/>
              </a:spcAft>
              <a:tabLst>
                <a:tab pos="593090" algn="l"/>
              </a:tabLst>
            </a:pPr>
            <a:r>
              <a:rPr lang="en-US"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5. </a:t>
            </a:r>
            <a:r>
              <a:rPr lang="zh-CN"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使用</a:t>
            </a:r>
            <a:r>
              <a:rPr lang="en-US"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like</a:t>
            </a:r>
            <a:r>
              <a:rPr lang="zh-CN"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模糊匹配，</a:t>
            </a:r>
            <a:r>
              <a:rPr lang="en-US"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a:t>
            </a:r>
            <a:r>
              <a:rPr lang="zh-CN"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不要放首位</a:t>
            </a:r>
            <a:endParaRPr lang="zh-CN" altLang="zh-CN" sz="1900" dirty="0">
              <a:solidFill>
                <a:srgbClr val="1772BF"/>
              </a:solidFill>
              <a:latin typeface="Tahoma" panose="020B0604030504040204" pitchFamily="34" charset="0"/>
              <a:ea typeface="微软雅黑" panose="020B0503020204020204" pitchFamily="34" charset="-122"/>
              <a:cs typeface="Times New Roman" panose="02020603050405020304" pitchFamily="18" charset="0"/>
            </a:endParaRPr>
          </a:p>
          <a:p>
            <a:pPr>
              <a:spcBef>
                <a:spcPts val="895"/>
              </a:spcBef>
              <a:spcAft>
                <a:spcPts val="895"/>
              </a:spcAft>
              <a:tabLst>
                <a:tab pos="593090" algn="l"/>
              </a:tabLst>
            </a:pP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会导致索引失效，有这种搜索需求是，考虑其它方案，如</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sphinx</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全文搜索</a:t>
            </a:r>
            <a:endParaRPr lang="zh-CN" altLang="zh-CN" sz="1400" dirty="0">
              <a:solidFill>
                <a:srgbClr val="1772BF"/>
              </a:solidFill>
              <a:latin typeface="宋体" panose="02010600030101010101" pitchFamily="2" charset="-122"/>
              <a:ea typeface="微软雅黑" panose="020B0503020204020204" pitchFamily="34" charset="-122"/>
              <a:cs typeface="Times New Roman" panose="02020603050405020304" pitchFamily="18" charset="0"/>
            </a:endParaRPr>
          </a:p>
          <a:p>
            <a:pPr>
              <a:lnSpc>
                <a:spcPct val="173000"/>
              </a:lnSpc>
              <a:spcBef>
                <a:spcPts val="895"/>
              </a:spcBef>
              <a:spcAft>
                <a:spcPts val="895"/>
              </a:spcAft>
              <a:tabLst>
                <a:tab pos="593090" algn="l"/>
              </a:tabLst>
            </a:pPr>
            <a:r>
              <a:rPr lang="en-US"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6. </a:t>
            </a:r>
            <a:r>
              <a:rPr lang="zh-CN"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涉及到复杂</a:t>
            </a:r>
            <a:r>
              <a:rPr lang="en-US" altLang="zh-CN" sz="1900" dirty="0" err="1">
                <a:solidFill>
                  <a:srgbClr val="1772BF"/>
                </a:solidFill>
                <a:latin typeface="Verdana" panose="020B0604030504040204" pitchFamily="34" charset="0"/>
                <a:ea typeface="微软雅黑" panose="020B0503020204020204" pitchFamily="34" charset="-122"/>
                <a:cs typeface="Times New Roman" panose="02020603050405020304" pitchFamily="18" charset="0"/>
              </a:rPr>
              <a:t>sql</a:t>
            </a:r>
            <a:r>
              <a:rPr lang="zh-CN"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时，务必先参考已有索引设计，先</a:t>
            </a:r>
            <a:r>
              <a:rPr lang="en-US"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explain</a:t>
            </a:r>
            <a:endParaRPr lang="zh-CN" altLang="zh-CN" sz="1900" dirty="0">
              <a:solidFill>
                <a:srgbClr val="1772BF"/>
              </a:solidFill>
              <a:latin typeface="Tahoma" panose="020B0604030504040204" pitchFamily="34" charset="0"/>
              <a:ea typeface="微软雅黑" panose="020B0503020204020204" pitchFamily="34" charset="-122"/>
              <a:cs typeface="Times New Roman" panose="02020603050405020304" pitchFamily="18" charset="0"/>
            </a:endParaRPr>
          </a:p>
          <a:p>
            <a:pPr marL="884555" lvl="1" indent="-340360">
              <a:spcAft>
                <a:spcPts val="1190"/>
              </a:spcAft>
              <a:buSzPts val="1000"/>
              <a:buFont typeface="Courier New" panose="02070309020205020404" pitchFamily="49" charset="0"/>
              <a:buChar char="o"/>
              <a:tabLst>
                <a:tab pos="593090" algn="l"/>
              </a:tabLst>
            </a:pP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简单</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SQL</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拆分，不以代码处理复杂为由。</a:t>
            </a:r>
            <a:endParaRPr lang="zh-CN" altLang="zh-CN" sz="1300" dirty="0">
              <a:solidFill>
                <a:srgbClr val="1772BF"/>
              </a:solidFill>
              <a:latin typeface="Tahoma" panose="020B0604030504040204" pitchFamily="34" charset="0"/>
              <a:ea typeface="微软雅黑" panose="020B0503020204020204" pitchFamily="34" charset="-122"/>
              <a:cs typeface="Times New Roman" panose="02020603050405020304" pitchFamily="18" charset="0"/>
            </a:endParaRPr>
          </a:p>
          <a:p>
            <a:pPr marL="884555" lvl="1" indent="-340360">
              <a:spcAft>
                <a:spcPts val="1190"/>
              </a:spcAft>
              <a:buSzPts val="1000"/>
              <a:buFont typeface="Courier New" panose="02070309020205020404" pitchFamily="49" charset="0"/>
              <a:buChar char="o"/>
              <a:tabLst>
                <a:tab pos="593090" algn="l"/>
              </a:tabLst>
            </a:pP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比如</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 OR </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条件：</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 </a:t>
            </a:r>
            <a:r>
              <a:rPr lang="en-US" altLang="zh-CN" sz="1200" dirty="0" err="1">
                <a:solidFill>
                  <a:srgbClr val="1772BF"/>
                </a:solidFill>
                <a:latin typeface="Verdana" panose="020B0604030504040204" pitchFamily="34" charset="0"/>
                <a:ea typeface="微软雅黑" panose="020B0503020204020204" pitchFamily="34" charset="-122"/>
                <a:cs typeface="Times New Roman" panose="02020603050405020304" pitchFamily="18" charset="0"/>
              </a:rPr>
              <a:t>f_phone</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=’10000’ or </a:t>
            </a:r>
            <a:r>
              <a:rPr lang="en-US" altLang="zh-CN" sz="1200" dirty="0" err="1">
                <a:solidFill>
                  <a:srgbClr val="1772BF"/>
                </a:solidFill>
                <a:latin typeface="Verdana" panose="020B0604030504040204" pitchFamily="34" charset="0"/>
                <a:ea typeface="微软雅黑" panose="020B0503020204020204" pitchFamily="34" charset="-122"/>
                <a:cs typeface="Times New Roman" panose="02020603050405020304" pitchFamily="18" charset="0"/>
              </a:rPr>
              <a:t>f_mobile</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=’10000’</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，两个字段各自有索引，但只能用到其中一个。可以拆分成</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2</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个</a:t>
            </a:r>
            <a:r>
              <a:rPr lang="en-US" altLang="zh-CN" sz="1200" dirty="0" err="1">
                <a:solidFill>
                  <a:srgbClr val="1772BF"/>
                </a:solidFill>
                <a:latin typeface="Verdana" panose="020B0604030504040204" pitchFamily="34" charset="0"/>
                <a:ea typeface="微软雅黑" panose="020B0503020204020204" pitchFamily="34" charset="-122"/>
                <a:cs typeface="Times New Roman" panose="02020603050405020304" pitchFamily="18" charset="0"/>
              </a:rPr>
              <a:t>sql</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，或者</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union all</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a:t>
            </a:r>
            <a:endParaRPr lang="zh-CN" altLang="zh-CN" sz="1300" dirty="0">
              <a:solidFill>
                <a:srgbClr val="1772BF"/>
              </a:solidFill>
              <a:latin typeface="Tahoma" panose="020B0604030504040204" pitchFamily="34" charset="0"/>
              <a:ea typeface="微软雅黑" panose="020B0503020204020204" pitchFamily="34" charset="-122"/>
              <a:cs typeface="Times New Roman" panose="02020603050405020304" pitchFamily="18" charset="0"/>
            </a:endParaRPr>
          </a:p>
          <a:p>
            <a:pPr marL="884555" lvl="1" indent="-340360">
              <a:spcAft>
                <a:spcPts val="1190"/>
              </a:spcAft>
              <a:buSzPts val="1000"/>
              <a:buFont typeface="Courier New" panose="02070309020205020404" pitchFamily="49" charset="0"/>
              <a:buChar char="o"/>
              <a:tabLst>
                <a:tab pos="593090" algn="l"/>
              </a:tabLst>
            </a:pP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先</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explain</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的好处是可以为了利用索引，增加更多查询限制条件</a:t>
            </a:r>
            <a:endParaRPr lang="zh-CN" altLang="zh-CN" sz="1300" dirty="0">
              <a:solidFill>
                <a:srgbClr val="1772BF"/>
              </a:solidFill>
              <a:latin typeface="Tahoma" panose="020B0604030504040204" pitchFamily="34" charset="0"/>
              <a:ea typeface="微软雅黑" panose="020B0503020204020204" pitchFamily="34" charset="-122"/>
              <a:cs typeface="Times New Roman" panose="02020603050405020304" pitchFamily="18" charset="0"/>
            </a:endParaRPr>
          </a:p>
          <a:p>
            <a:pPr>
              <a:lnSpc>
                <a:spcPct val="173000"/>
              </a:lnSpc>
              <a:spcBef>
                <a:spcPts val="895"/>
              </a:spcBef>
              <a:spcAft>
                <a:spcPts val="895"/>
              </a:spcAft>
              <a:tabLst>
                <a:tab pos="593090" algn="l"/>
              </a:tabLst>
            </a:pPr>
            <a:r>
              <a:rPr lang="en-US"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7. </a:t>
            </a:r>
            <a:r>
              <a:rPr lang="zh-CN"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使用</a:t>
            </a:r>
            <a:r>
              <a:rPr lang="en-US"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join</a:t>
            </a:r>
            <a:r>
              <a:rPr lang="zh-CN"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时，</a:t>
            </a:r>
            <a:r>
              <a:rPr lang="en-US"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where</a:t>
            </a:r>
            <a:r>
              <a:rPr lang="zh-CN"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条件尽量使用充分利用同一表上的索引</a:t>
            </a:r>
            <a:endParaRPr lang="zh-CN" altLang="zh-CN" sz="1900" dirty="0">
              <a:solidFill>
                <a:srgbClr val="1772BF"/>
              </a:solidFill>
              <a:latin typeface="Tahoma" panose="020B0604030504040204" pitchFamily="34" charset="0"/>
              <a:ea typeface="微软雅黑" panose="020B0503020204020204" pitchFamily="34" charset="-122"/>
              <a:cs typeface="Times New Roman" panose="02020603050405020304" pitchFamily="18" charset="0"/>
            </a:endParaRPr>
          </a:p>
          <a:p>
            <a:pPr marL="884555" lvl="1" indent="-340360">
              <a:spcAft>
                <a:spcPts val="1190"/>
              </a:spcAft>
              <a:buSzPts val="1000"/>
              <a:buFont typeface="Courier New" panose="02070309020205020404" pitchFamily="49" charset="0"/>
              <a:buChar char="o"/>
              <a:tabLst>
                <a:tab pos="593090" algn="l"/>
              </a:tabLst>
            </a:pP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如</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 select t1.a,t2.b * from t1,t2 and t1.a=t2.a and t1.b=123 and t2.c= 4 </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，如果</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t1.c</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与</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t2.c</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字段相同，那么</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t1</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上的索引</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a:t>
            </a:r>
            <a:r>
              <a:rPr lang="en-US" altLang="zh-CN" sz="1200" dirty="0" err="1">
                <a:solidFill>
                  <a:srgbClr val="1772BF"/>
                </a:solidFill>
                <a:latin typeface="Verdana" panose="020B0604030504040204" pitchFamily="34" charset="0"/>
                <a:ea typeface="微软雅黑" panose="020B0503020204020204" pitchFamily="34" charset="-122"/>
                <a:cs typeface="Times New Roman" panose="02020603050405020304" pitchFamily="18" charset="0"/>
              </a:rPr>
              <a:t>b,c</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就只用到</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b</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了。此时如果把</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where</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条件中的</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t2.c=4</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改成</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t1.c=4</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，那么可以用到完整的索引</a:t>
            </a:r>
            <a:endParaRPr lang="zh-CN" altLang="zh-CN" sz="1300" dirty="0">
              <a:solidFill>
                <a:srgbClr val="1772BF"/>
              </a:solidFill>
              <a:latin typeface="Tahoma" panose="020B0604030504040204" pitchFamily="34" charset="0"/>
              <a:ea typeface="微软雅黑" panose="020B0503020204020204" pitchFamily="34" charset="-122"/>
              <a:cs typeface="Times New Roman" panose="02020603050405020304" pitchFamily="18" charset="0"/>
            </a:endParaRPr>
          </a:p>
          <a:p>
            <a:pPr marL="884555" lvl="1" indent="-340360">
              <a:spcAft>
                <a:spcPts val="1190"/>
              </a:spcAft>
              <a:buSzPts val="1000"/>
              <a:buFont typeface="Courier New" panose="02070309020205020404" pitchFamily="49" charset="0"/>
              <a:buChar char="o"/>
              <a:tabLst>
                <a:tab pos="593090" algn="l"/>
              </a:tabLst>
            </a:pP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这种情况可能会在字段冗余设计（反范式）时出现</a:t>
            </a:r>
            <a:endParaRPr lang="zh-CN" altLang="zh-CN" sz="1300" dirty="0">
              <a:solidFill>
                <a:srgbClr val="1772BF"/>
              </a:solidFill>
              <a:latin typeface="Tahoma" panose="020B0604030504040204" pitchFamily="34" charset="0"/>
              <a:ea typeface="微软雅黑" panose="020B0503020204020204" pitchFamily="34" charset="-122"/>
              <a:cs typeface="Times New Roman" panose="02020603050405020304" pitchFamily="18" charset="0"/>
            </a:endParaRPr>
          </a:p>
          <a:p>
            <a:pPr marL="884555" lvl="1" indent="-340360">
              <a:spcAft>
                <a:spcPts val="1190"/>
              </a:spcAft>
              <a:buSzPts val="1000"/>
              <a:buFont typeface="Courier New" panose="02070309020205020404" pitchFamily="49" charset="0"/>
              <a:buChar char="o"/>
              <a:tabLst>
                <a:tab pos="593090" algn="l"/>
              </a:tabLst>
            </a:pP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正确选取</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inner join</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和</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left join</a:t>
            </a:r>
            <a:endParaRPr lang="zh-CN" altLang="zh-CN" sz="1300" dirty="0">
              <a:solidFill>
                <a:srgbClr val="1772BF"/>
              </a:solidFill>
              <a:latin typeface="Tahoma" panose="020B0604030504040204" pitchFamily="34" charset="0"/>
              <a:ea typeface="微软雅黑" panose="020B0503020204020204" pitchFamily="34" charset="-122"/>
              <a:cs typeface="Times New Roman" panose="02020603050405020304" pitchFamily="18" charset="0"/>
            </a:endParaRPr>
          </a:p>
          <a:p>
            <a:pPr>
              <a:lnSpc>
                <a:spcPct val="173000"/>
              </a:lnSpc>
              <a:spcBef>
                <a:spcPts val="895"/>
              </a:spcBef>
              <a:spcAft>
                <a:spcPts val="895"/>
              </a:spcAft>
              <a:tabLst>
                <a:tab pos="593090" algn="l"/>
              </a:tabLst>
            </a:pPr>
            <a:r>
              <a:rPr lang="en-US"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8. </a:t>
            </a:r>
            <a:r>
              <a:rPr lang="zh-CN"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少用子查询，改用</a:t>
            </a:r>
            <a:r>
              <a:rPr lang="en-US"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join</a:t>
            </a:r>
            <a:endParaRPr lang="zh-CN" altLang="zh-CN" sz="1900" dirty="0">
              <a:solidFill>
                <a:srgbClr val="1772BF"/>
              </a:solidFill>
              <a:latin typeface="Tahoma" panose="020B0604030504040204" pitchFamily="34" charset="0"/>
              <a:ea typeface="微软雅黑" panose="020B0503020204020204" pitchFamily="34" charset="-122"/>
              <a:cs typeface="Times New Roman" panose="02020603050405020304" pitchFamily="18" charset="0"/>
            </a:endParaRPr>
          </a:p>
          <a:p>
            <a:pPr>
              <a:spcBef>
                <a:spcPts val="895"/>
              </a:spcBef>
              <a:spcAft>
                <a:spcPts val="895"/>
              </a:spcAft>
              <a:tabLst>
                <a:tab pos="593090" algn="l"/>
              </a:tabLst>
            </a:pPr>
            <a:r>
              <a:rPr lang="zh-CN" altLang="zh-CN" sz="1200" dirty="0">
                <a:solidFill>
                  <a:srgbClr val="1772BF"/>
                </a:solidFill>
                <a:latin typeface="Verdana" panose="020B0604030504040204" pitchFamily="34" charset="0"/>
              </a:rPr>
              <a:t>小于</a:t>
            </a:r>
            <a:r>
              <a:rPr lang="en-US" altLang="zh-CN" sz="1200" dirty="0">
                <a:solidFill>
                  <a:srgbClr val="1772BF"/>
                </a:solidFill>
                <a:latin typeface="Verdana" panose="020B0604030504040204" pitchFamily="34" charset="0"/>
              </a:rPr>
              <a:t>5.6</a:t>
            </a:r>
            <a:r>
              <a:rPr lang="zh-CN" altLang="zh-CN" sz="1200" dirty="0">
                <a:solidFill>
                  <a:srgbClr val="1772BF"/>
                </a:solidFill>
                <a:latin typeface="Verdana" panose="020B0604030504040204" pitchFamily="34" charset="0"/>
              </a:rPr>
              <a:t>版本时，子查询效率很低，不像</a:t>
            </a:r>
            <a:r>
              <a:rPr lang="en-US" altLang="zh-CN" sz="1200" dirty="0">
                <a:solidFill>
                  <a:srgbClr val="1772BF"/>
                </a:solidFill>
                <a:latin typeface="Verdana" panose="020B0604030504040204" pitchFamily="34" charset="0"/>
              </a:rPr>
              <a:t>Oracle</a:t>
            </a:r>
            <a:r>
              <a:rPr lang="zh-CN" altLang="zh-CN" sz="1200" dirty="0">
                <a:solidFill>
                  <a:srgbClr val="1772BF"/>
                </a:solidFill>
                <a:latin typeface="Verdana" panose="020B0604030504040204" pitchFamily="34" charset="0"/>
              </a:rPr>
              <a:t>那样先计算子查询后外层查询。</a:t>
            </a:r>
            <a:r>
              <a:rPr lang="en-US" altLang="zh-CN" sz="1200" dirty="0">
                <a:solidFill>
                  <a:srgbClr val="1772BF"/>
                </a:solidFill>
                <a:latin typeface="Verdana" panose="020B0604030504040204" pitchFamily="34" charset="0"/>
              </a:rPr>
              <a:t>5.6</a:t>
            </a:r>
            <a:r>
              <a:rPr lang="zh-CN" altLang="zh-CN" sz="1200" dirty="0">
                <a:solidFill>
                  <a:srgbClr val="1772BF"/>
                </a:solidFill>
                <a:latin typeface="Verdana" panose="020B0604030504040204" pitchFamily="34" charset="0"/>
              </a:rPr>
              <a:t>版本开始得到优化</a:t>
            </a:r>
            <a:endParaRPr lang="zh-CN" altLang="zh-CN" sz="1400" dirty="0">
              <a:solidFill>
                <a:srgbClr val="1772BF"/>
              </a:solidFill>
              <a:latin typeface="宋体" panose="02010600030101010101" pitchFamily="2" charset="-122"/>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ext Box 3"/>
          <p:cNvSpPr txBox="1">
            <a:spLocks noChangeArrowheads="1"/>
          </p:cNvSpPr>
          <p:nvPr/>
        </p:nvSpPr>
        <p:spPr bwMode="auto">
          <a:xfrm>
            <a:off x="198882" y="121205"/>
            <a:ext cx="6501554" cy="600075"/>
          </a:xfrm>
          <a:prstGeom prst="rect">
            <a:avLst/>
          </a:prstGeom>
          <a:noFill/>
          <a:ln>
            <a:no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8850" tIns="54425" rIns="108850" bIns="54425">
            <a:spAutoFit/>
          </a:bodyPr>
          <a:lstStyle/>
          <a:p>
            <a:pPr lvl="0" algn="l">
              <a:buClr>
                <a:srgbClr val="0000CC"/>
              </a:buClr>
              <a:buSzPct val="75000"/>
              <a:buFont typeface="Wingdings" panose="05000000000000000000" pitchFamily="2" charset="2"/>
              <a:defRPr/>
            </a:pPr>
            <a:r>
              <a:rPr lang="zh-CN" altLang="en-US" sz="3200" dirty="0">
                <a:solidFill>
                  <a:srgbClr val="0070C0"/>
                </a:solidFill>
                <a:latin typeface="微软雅黑" panose="020B0503020204020204" pitchFamily="34" charset="-122"/>
                <a:ea typeface="微软雅黑" panose="020B0503020204020204" pitchFamily="34" charset="-122"/>
                <a:sym typeface="+mn-ea"/>
              </a:rPr>
              <a:t>MySql 开发设计规范 </a:t>
            </a:r>
          </a:p>
        </p:txBody>
      </p:sp>
      <p:pic>
        <p:nvPicPr>
          <p:cNvPr id="2048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66687" y="6064150"/>
            <a:ext cx="1574595" cy="6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484" name="矩形 1"/>
          <p:cNvSpPr>
            <a:spLocks noChangeArrowheads="1"/>
          </p:cNvSpPr>
          <p:nvPr/>
        </p:nvSpPr>
        <p:spPr bwMode="auto">
          <a:xfrm>
            <a:off x="812694" y="1067048"/>
            <a:ext cx="9447570" cy="45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50" tIns="54425" rIns="108850" bIns="54425">
            <a:spAutoFit/>
          </a:bodyPr>
          <a:lstStyle/>
          <a:p>
            <a:pPr>
              <a:lnSpc>
                <a:spcPct val="173000"/>
              </a:lnSpc>
              <a:spcBef>
                <a:spcPts val="895"/>
              </a:spcBef>
              <a:spcAft>
                <a:spcPts val="895"/>
              </a:spcAft>
              <a:tabLst>
                <a:tab pos="593090" algn="l"/>
              </a:tabLst>
            </a:pPr>
            <a:r>
              <a:rPr lang="en-US"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9. </a:t>
            </a:r>
            <a:r>
              <a:rPr lang="zh-CN"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考虑使用</a:t>
            </a:r>
            <a:r>
              <a:rPr lang="en-US"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union all</a:t>
            </a:r>
            <a:r>
              <a:rPr lang="zh-CN"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，少使用</a:t>
            </a:r>
            <a:r>
              <a:rPr lang="en-US"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union</a:t>
            </a:r>
            <a:r>
              <a:rPr lang="zh-CN"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，注意考虑去重</a:t>
            </a:r>
            <a:endParaRPr lang="zh-CN" altLang="zh-CN" sz="1900" dirty="0">
              <a:solidFill>
                <a:srgbClr val="1772BF"/>
              </a:solidFill>
              <a:latin typeface="Tahoma" panose="020B0604030504040204" pitchFamily="34" charset="0"/>
              <a:ea typeface="微软雅黑" panose="020B0503020204020204" pitchFamily="34" charset="-122"/>
              <a:cs typeface="Times New Roman" panose="02020603050405020304" pitchFamily="18" charset="0"/>
            </a:endParaRPr>
          </a:p>
          <a:p>
            <a:pPr marL="884555" lvl="1" indent="-340360">
              <a:spcAft>
                <a:spcPts val="1190"/>
              </a:spcAft>
              <a:buSzPts val="1000"/>
              <a:buFont typeface="Courier New" panose="02070309020205020404" pitchFamily="49" charset="0"/>
              <a:buChar char="o"/>
              <a:tabLst>
                <a:tab pos="593090" algn="l"/>
              </a:tabLst>
            </a:pP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union all</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不去重，而少了排序操作，速度相对比</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union</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要快，如果没有去重的需求，优先使用</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union all</a:t>
            </a:r>
            <a:endParaRPr lang="zh-CN" altLang="zh-CN" sz="1300" dirty="0">
              <a:solidFill>
                <a:srgbClr val="1772BF"/>
              </a:solidFill>
              <a:latin typeface="Tahoma" panose="020B0604030504040204" pitchFamily="34" charset="0"/>
              <a:ea typeface="微软雅黑" panose="020B0503020204020204" pitchFamily="34" charset="-122"/>
              <a:cs typeface="Times New Roman" panose="02020603050405020304" pitchFamily="18" charset="0"/>
            </a:endParaRPr>
          </a:p>
          <a:p>
            <a:pPr marL="884555" lvl="1" indent="-340360">
              <a:spcAft>
                <a:spcPts val="1190"/>
              </a:spcAft>
              <a:buSzPts val="1000"/>
              <a:buFont typeface="Courier New" panose="02070309020205020404" pitchFamily="49" charset="0"/>
              <a:buChar char="o"/>
              <a:tabLst>
                <a:tab pos="593090" algn="l"/>
              </a:tabLst>
            </a:pP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如果</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UNION</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结果中有使用</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limit</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，在</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2</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个子</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SQL</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可能有许多返回值的情况下，各自加上</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limit</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。如果还有</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order by</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，请找</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DBA</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a:t>
            </a:r>
            <a:endParaRPr lang="zh-CN" altLang="zh-CN" sz="1300" dirty="0">
              <a:solidFill>
                <a:srgbClr val="1772BF"/>
              </a:solidFill>
              <a:latin typeface="Tahoma" panose="020B0604030504040204" pitchFamily="34" charset="0"/>
              <a:ea typeface="微软雅黑" panose="020B0503020204020204" pitchFamily="34" charset="-122"/>
              <a:cs typeface="Times New Roman" panose="02020603050405020304" pitchFamily="18" charset="0"/>
            </a:endParaRPr>
          </a:p>
          <a:p>
            <a:pPr>
              <a:lnSpc>
                <a:spcPct val="173000"/>
              </a:lnSpc>
              <a:spcBef>
                <a:spcPts val="895"/>
              </a:spcBef>
              <a:spcAft>
                <a:spcPts val="895"/>
              </a:spcAft>
              <a:tabLst>
                <a:tab pos="593090" algn="l"/>
              </a:tabLst>
            </a:pPr>
            <a:r>
              <a:rPr lang="en-US"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10. IN</a:t>
            </a:r>
            <a:r>
              <a:rPr lang="zh-CN"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的内容尽量不超过</a:t>
            </a:r>
            <a:r>
              <a:rPr lang="en-US"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200</a:t>
            </a:r>
            <a:r>
              <a:rPr lang="zh-CN"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个</a:t>
            </a:r>
            <a:endParaRPr lang="zh-CN" altLang="zh-CN" sz="1900" dirty="0">
              <a:solidFill>
                <a:srgbClr val="1772BF"/>
              </a:solidFill>
              <a:latin typeface="Tahoma" panose="020B0604030504040204" pitchFamily="34" charset="0"/>
              <a:ea typeface="微软雅黑" panose="020B0503020204020204" pitchFamily="34" charset="-122"/>
              <a:cs typeface="Times New Roman" panose="02020603050405020304" pitchFamily="18" charset="0"/>
            </a:endParaRPr>
          </a:p>
          <a:p>
            <a:pPr>
              <a:spcBef>
                <a:spcPts val="895"/>
              </a:spcBef>
              <a:spcAft>
                <a:spcPts val="895"/>
              </a:spcAft>
              <a:tabLst>
                <a:tab pos="593090" algn="l"/>
              </a:tabLst>
            </a:pP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超过</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500</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个值使用批量的方式，否则一次执行会影响数据库的并发能力，因为单</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SQL</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只能且一直占用单</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CPU</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，而且可能导致主从复制延迟</a:t>
            </a:r>
            <a:endParaRPr lang="zh-CN" altLang="zh-CN" sz="1400" dirty="0">
              <a:solidFill>
                <a:srgbClr val="1772BF"/>
              </a:solidFill>
              <a:latin typeface="宋体" panose="02010600030101010101" pitchFamily="2" charset="-122"/>
              <a:ea typeface="微软雅黑" panose="020B0503020204020204" pitchFamily="34" charset="-122"/>
              <a:cs typeface="Times New Roman" panose="02020603050405020304" pitchFamily="18" charset="0"/>
            </a:endParaRPr>
          </a:p>
          <a:p>
            <a:pPr>
              <a:lnSpc>
                <a:spcPct val="173000"/>
              </a:lnSpc>
              <a:spcBef>
                <a:spcPts val="895"/>
              </a:spcBef>
              <a:spcAft>
                <a:spcPts val="895"/>
              </a:spcAft>
              <a:tabLst>
                <a:tab pos="593090" algn="l"/>
              </a:tabLst>
            </a:pPr>
            <a:r>
              <a:rPr lang="en-US"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11. </a:t>
            </a:r>
            <a:r>
              <a:rPr lang="zh-CN"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拒绝大事务</a:t>
            </a:r>
            <a:endParaRPr lang="zh-CN" altLang="zh-CN" sz="1900" dirty="0">
              <a:solidFill>
                <a:srgbClr val="1772BF"/>
              </a:solidFill>
              <a:latin typeface="Tahoma" panose="020B0604030504040204" pitchFamily="34" charset="0"/>
              <a:ea typeface="微软雅黑" panose="020B0503020204020204" pitchFamily="34" charset="-122"/>
              <a:cs typeface="Times New Roman" panose="02020603050405020304" pitchFamily="18" charset="0"/>
            </a:endParaRPr>
          </a:p>
          <a:p>
            <a:pPr>
              <a:spcBef>
                <a:spcPts val="895"/>
              </a:spcBef>
              <a:spcAft>
                <a:spcPts val="895"/>
              </a:spcAft>
              <a:tabLst>
                <a:tab pos="593090" algn="l"/>
              </a:tabLst>
            </a:pP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比如在一个事务里进行多个</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select</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，多个</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update</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，如果是高频事务，会严重影响</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MySQL</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并发能力，因为事务持有的锁等资源只在事务</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rollback/commit</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时才能释放。但同时也要权衡数据写入的一致性。</a:t>
            </a:r>
            <a:endParaRPr lang="zh-CN" altLang="zh-CN" sz="1400" dirty="0">
              <a:solidFill>
                <a:srgbClr val="1772BF"/>
              </a:solidFill>
              <a:latin typeface="宋体" panose="02010600030101010101" pitchFamily="2" charset="-122"/>
              <a:ea typeface="微软雅黑" panose="020B0503020204020204" pitchFamily="34" charset="-122"/>
              <a:cs typeface="Times New Roman" panose="02020603050405020304" pitchFamily="18" charset="0"/>
            </a:endParaRPr>
          </a:p>
          <a:p>
            <a:pPr>
              <a:lnSpc>
                <a:spcPct val="173000"/>
              </a:lnSpc>
              <a:spcBef>
                <a:spcPts val="895"/>
              </a:spcBef>
              <a:spcAft>
                <a:spcPts val="895"/>
              </a:spcAft>
              <a:tabLst>
                <a:tab pos="593090" algn="l"/>
              </a:tabLst>
            </a:pPr>
            <a:r>
              <a:rPr lang="en-US"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12. </a:t>
            </a:r>
            <a:r>
              <a:rPr lang="zh-CN"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避免使用</a:t>
            </a:r>
            <a:r>
              <a:rPr lang="en-US"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is null, is not null</a:t>
            </a:r>
            <a:r>
              <a:rPr lang="zh-CN"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这样的比较</a:t>
            </a:r>
            <a:endParaRPr lang="zh-CN" altLang="zh-CN" sz="1900" dirty="0">
              <a:solidFill>
                <a:srgbClr val="1772BF"/>
              </a:solidFill>
              <a:latin typeface="Tahoma" panose="020B0604030504040204" pitchFamily="34" charset="0"/>
              <a:ea typeface="微软雅黑" panose="020B0503020204020204" pitchFamily="34" charset="-122"/>
              <a:cs typeface="Times New Roman" panose="02020603050405020304" pitchFamily="18" charset="0"/>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ext Box 3"/>
          <p:cNvSpPr txBox="1">
            <a:spLocks noChangeArrowheads="1"/>
          </p:cNvSpPr>
          <p:nvPr/>
        </p:nvSpPr>
        <p:spPr bwMode="auto">
          <a:xfrm>
            <a:off x="189791" y="131087"/>
            <a:ext cx="6501554" cy="600075"/>
          </a:xfrm>
          <a:prstGeom prst="rect">
            <a:avLst/>
          </a:prstGeom>
          <a:noFill/>
          <a:ln>
            <a:no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8850" tIns="54425" rIns="108850" bIns="54425">
            <a:spAutoFit/>
          </a:bodyPr>
          <a:lstStyle/>
          <a:p>
            <a:pPr lvl="0" algn="l">
              <a:buClr>
                <a:srgbClr val="0000CC"/>
              </a:buClr>
              <a:buSzPct val="75000"/>
              <a:buFont typeface="Wingdings" panose="05000000000000000000" pitchFamily="2" charset="2"/>
              <a:defRPr/>
            </a:pPr>
            <a:r>
              <a:rPr lang="zh-CN" altLang="en-US" sz="3200" dirty="0">
                <a:solidFill>
                  <a:srgbClr val="0070C0"/>
                </a:solidFill>
                <a:latin typeface="微软雅黑" panose="020B0503020204020204" pitchFamily="34" charset="-122"/>
                <a:ea typeface="微软雅黑" panose="020B0503020204020204" pitchFamily="34" charset="-122"/>
                <a:sym typeface="+mn-ea"/>
              </a:rPr>
              <a:t>MySql 开发设计规范 </a:t>
            </a:r>
          </a:p>
        </p:txBody>
      </p:sp>
      <p:pic>
        <p:nvPicPr>
          <p:cNvPr id="2150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66686" y="6090438"/>
            <a:ext cx="1574595" cy="6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08" name="矩形 2"/>
          <p:cNvSpPr>
            <a:spLocks noChangeArrowheads="1"/>
          </p:cNvSpPr>
          <p:nvPr/>
        </p:nvSpPr>
        <p:spPr bwMode="auto">
          <a:xfrm>
            <a:off x="812694" y="1067047"/>
            <a:ext cx="11072958" cy="4697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50" tIns="54425" rIns="108850" bIns="54425">
            <a:spAutoFit/>
          </a:bodyPr>
          <a:lstStyle/>
          <a:p>
            <a:pPr>
              <a:lnSpc>
                <a:spcPct val="173000"/>
              </a:lnSpc>
              <a:spcBef>
                <a:spcPts val="895"/>
              </a:spcBef>
              <a:spcAft>
                <a:spcPts val="895"/>
              </a:spcAft>
              <a:tabLst>
                <a:tab pos="593090" algn="l"/>
              </a:tabLst>
            </a:pPr>
            <a:r>
              <a:rPr lang="en-US"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13. order by .. limit</a:t>
            </a:r>
            <a:endParaRPr lang="zh-CN" altLang="zh-CN" sz="1900" dirty="0">
              <a:solidFill>
                <a:srgbClr val="1772BF"/>
              </a:solidFill>
              <a:latin typeface="Tahoma" panose="020B0604030504040204" pitchFamily="34" charset="0"/>
              <a:ea typeface="微软雅黑" panose="020B0503020204020204" pitchFamily="34" charset="-122"/>
              <a:cs typeface="Times New Roman" panose="02020603050405020304" pitchFamily="18" charset="0"/>
            </a:endParaRPr>
          </a:p>
          <a:p>
            <a:pPr>
              <a:spcBef>
                <a:spcPts val="895"/>
              </a:spcBef>
              <a:spcAft>
                <a:spcPts val="895"/>
              </a:spcAft>
              <a:tabLst>
                <a:tab pos="593090" algn="l"/>
              </a:tabLst>
            </a:pP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这种查询更多的是通过索引去优化，但</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order by</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的字段有讲究，比如主键</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id</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与</a:t>
            </a:r>
            <a:r>
              <a:rPr lang="en-US" altLang="zh-CN" sz="1200" dirty="0" err="1">
                <a:solidFill>
                  <a:srgbClr val="1772BF"/>
                </a:solidFill>
                <a:latin typeface="Verdana" panose="020B0604030504040204" pitchFamily="34" charset="0"/>
                <a:ea typeface="微软雅黑" panose="020B0503020204020204" pitchFamily="34" charset="-122"/>
                <a:cs typeface="Times New Roman" panose="02020603050405020304" pitchFamily="18" charset="0"/>
              </a:rPr>
              <a:t>f_time</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都是顺序递增，那就可以考虑</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order by id</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而非</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 </a:t>
            </a:r>
            <a:r>
              <a:rPr lang="en-US" altLang="zh-CN" sz="1200" dirty="0" err="1">
                <a:solidFill>
                  <a:srgbClr val="1772BF"/>
                </a:solidFill>
                <a:latin typeface="Verdana" panose="020B0604030504040204" pitchFamily="34" charset="0"/>
                <a:ea typeface="微软雅黑" panose="020B0503020204020204" pitchFamily="34" charset="-122"/>
                <a:cs typeface="Times New Roman" panose="02020603050405020304" pitchFamily="18" charset="0"/>
              </a:rPr>
              <a:t>f_time</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 </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a:t>
            </a:r>
            <a:endParaRPr lang="zh-CN" altLang="zh-CN" sz="1400" dirty="0">
              <a:solidFill>
                <a:srgbClr val="1772BF"/>
              </a:solidFill>
              <a:latin typeface="宋体" panose="02010600030101010101" pitchFamily="2" charset="-122"/>
              <a:ea typeface="微软雅黑" panose="020B0503020204020204" pitchFamily="34" charset="-122"/>
              <a:cs typeface="Times New Roman" panose="02020603050405020304" pitchFamily="18" charset="0"/>
            </a:endParaRPr>
          </a:p>
          <a:p>
            <a:pPr>
              <a:lnSpc>
                <a:spcPct val="173000"/>
              </a:lnSpc>
              <a:spcBef>
                <a:spcPts val="895"/>
              </a:spcBef>
              <a:spcAft>
                <a:spcPts val="895"/>
              </a:spcAft>
              <a:tabLst>
                <a:tab pos="593090" algn="l"/>
              </a:tabLst>
            </a:pPr>
            <a:r>
              <a:rPr lang="en-US"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14.  c1 &lt; a order by c2</a:t>
            </a:r>
            <a:endParaRPr lang="zh-CN" altLang="zh-CN" sz="1900" dirty="0">
              <a:solidFill>
                <a:srgbClr val="1772BF"/>
              </a:solidFill>
              <a:latin typeface="Tahoma" panose="020B0604030504040204" pitchFamily="34" charset="0"/>
              <a:ea typeface="微软雅黑" panose="020B0503020204020204" pitchFamily="34" charset="-122"/>
              <a:cs typeface="Times New Roman" panose="02020603050405020304" pitchFamily="18" charset="0"/>
            </a:endParaRPr>
          </a:p>
          <a:p>
            <a:pPr>
              <a:spcBef>
                <a:spcPts val="895"/>
              </a:spcBef>
              <a:spcAft>
                <a:spcPts val="895"/>
              </a:spcAft>
              <a:tabLst>
                <a:tab pos="593090" algn="l"/>
              </a:tabLst>
            </a:pP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与上面不同的是，</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order by</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之前有个范围查询，由前面的内容可知，用不到类似</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(c1,c2)</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的索引，但是可以利用</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(c2,c1)</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索引。另外还可以改写成</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join</a:t>
            </a: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的方式实现。</a:t>
            </a:r>
            <a:endParaRPr lang="zh-CN" altLang="zh-CN" sz="1400" dirty="0">
              <a:solidFill>
                <a:srgbClr val="1772BF"/>
              </a:solidFill>
              <a:latin typeface="宋体" panose="02010600030101010101" pitchFamily="2" charset="-122"/>
              <a:ea typeface="微软雅黑" panose="020B0503020204020204" pitchFamily="34" charset="-122"/>
              <a:cs typeface="Times New Roman" panose="02020603050405020304" pitchFamily="18" charset="0"/>
            </a:endParaRPr>
          </a:p>
          <a:p>
            <a:pPr>
              <a:lnSpc>
                <a:spcPct val="173000"/>
              </a:lnSpc>
              <a:spcBef>
                <a:spcPts val="895"/>
              </a:spcBef>
              <a:spcAft>
                <a:spcPts val="895"/>
              </a:spcAft>
              <a:tabLst>
                <a:tab pos="593090" algn="l"/>
              </a:tabLst>
            </a:pPr>
            <a:r>
              <a:rPr lang="en-US"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15. </a:t>
            </a:r>
            <a:r>
              <a:rPr lang="zh-CN" altLang="zh-CN" sz="19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分页优化</a:t>
            </a:r>
            <a:endParaRPr lang="zh-CN" altLang="zh-CN" sz="1900" dirty="0">
              <a:solidFill>
                <a:srgbClr val="1772BF"/>
              </a:solidFill>
              <a:latin typeface="Tahoma" panose="020B0604030504040204" pitchFamily="34" charset="0"/>
              <a:ea typeface="微软雅黑" panose="020B0503020204020204" pitchFamily="34" charset="-122"/>
              <a:cs typeface="Times New Roman" panose="02020603050405020304" pitchFamily="18" charset="0"/>
            </a:endParaRPr>
          </a:p>
          <a:p>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建议使用合理的分页方式以提高分页效率，大页情况下不使用跳跃式分页</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
            </a:r>
            <a:b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b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假如有类似下面分页语句</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a:t>
            </a:r>
            <a:b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b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SELECT </a:t>
            </a:r>
            <a:r>
              <a:rPr lang="en-US" altLang="zh-CN" sz="1200" i="1"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FROM table1 ORDER BY </a:t>
            </a:r>
            <a:r>
              <a:rPr lang="en-US" altLang="zh-CN" sz="1200" i="1" dirty="0" err="1">
                <a:solidFill>
                  <a:srgbClr val="1772BF"/>
                </a:solidFill>
                <a:latin typeface="Verdana" panose="020B0604030504040204" pitchFamily="34" charset="0"/>
                <a:ea typeface="微软雅黑" panose="020B0503020204020204" pitchFamily="34" charset="-122"/>
                <a:cs typeface="Times New Roman" panose="02020603050405020304" pitchFamily="18" charset="0"/>
              </a:rPr>
              <a:t>ftime</a:t>
            </a:r>
            <a:r>
              <a:rPr lang="en-US" altLang="zh-CN" sz="1200" i="1"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 DESC LIMIT 10000,10;</a:t>
            </a:r>
            <a:br>
              <a:rPr lang="en-US" altLang="zh-CN" sz="1200" i="1"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br>
            <a:r>
              <a:rPr lang="zh-CN" altLang="zh-CN" sz="1200" i="1"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这种分页方式会导致大量的</a:t>
            </a:r>
            <a:r>
              <a:rPr lang="en-US" altLang="zh-CN" sz="1200" i="1" dirty="0" err="1">
                <a:solidFill>
                  <a:srgbClr val="1772BF"/>
                </a:solidFill>
                <a:latin typeface="Verdana" panose="020B0604030504040204" pitchFamily="34" charset="0"/>
                <a:ea typeface="微软雅黑" panose="020B0503020204020204" pitchFamily="34" charset="-122"/>
                <a:cs typeface="Times New Roman" panose="02020603050405020304" pitchFamily="18" charset="0"/>
              </a:rPr>
              <a:t>io</a:t>
            </a:r>
            <a:r>
              <a:rPr lang="zh-CN" altLang="zh-CN" sz="1200" i="1"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，因为</a:t>
            </a:r>
            <a:r>
              <a:rPr lang="en-US" altLang="zh-CN" sz="1200" i="1"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MySQL</a:t>
            </a:r>
            <a:r>
              <a:rPr lang="zh-CN" altLang="zh-CN" sz="1200" i="1"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使用的是提前读取策略。</a:t>
            </a:r>
            <a:r>
              <a:rPr lang="en-US" altLang="zh-CN" sz="1200" i="1"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
            </a:r>
            <a:br>
              <a:rPr lang="en-US" altLang="zh-CN" sz="1200" i="1"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br>
            <a:r>
              <a:rPr lang="zh-CN"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推荐分页方式：</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
            </a:r>
            <a:b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br>
            <a:r>
              <a:rPr lang="zh-CN" altLang="en-US"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第一步用用程序读取出</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ID</a:t>
            </a:r>
            <a:r>
              <a:rPr lang="zh-CN" altLang="en-US"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，然后再用</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IN</a:t>
            </a:r>
            <a:r>
              <a:rPr lang="zh-CN" altLang="en-US"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方法读取所需记录</a:t>
            </a:r>
          </a:p>
          <a:p>
            <a:r>
              <a:rPr lang="zh-CN" altLang="en-US"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程序读</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ID</a:t>
            </a:r>
            <a:r>
              <a:rPr lang="zh-CN" altLang="en-US"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a:t>
            </a:r>
          </a:p>
          <a:p>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SELECT id FROM table LIMIT 20000, 10;</a:t>
            </a:r>
          </a:p>
          <a:p>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SELECT c1, c2, </a:t>
            </a:r>
            <a:r>
              <a:rPr lang="en-US" altLang="zh-CN" sz="1200" dirty="0" err="1">
                <a:solidFill>
                  <a:srgbClr val="1772BF"/>
                </a:solidFill>
                <a:latin typeface="Verdana" panose="020B0604030504040204" pitchFamily="34" charset="0"/>
                <a:ea typeface="微软雅黑" panose="020B0503020204020204" pitchFamily="34" charset="-122"/>
                <a:cs typeface="Times New Roman" panose="02020603050405020304" pitchFamily="18" charset="0"/>
              </a:rPr>
              <a:t>cn</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 .. . FROM table WHERE id IN (id1, id2, </a:t>
            </a:r>
            <a:r>
              <a:rPr lang="en-US" altLang="zh-CN" sz="1200" dirty="0" err="1">
                <a:solidFill>
                  <a:srgbClr val="1772BF"/>
                </a:solidFill>
                <a:latin typeface="Verdana" panose="020B0604030504040204" pitchFamily="34" charset="0"/>
                <a:ea typeface="微软雅黑" panose="020B0503020204020204" pitchFamily="34" charset="-122"/>
                <a:cs typeface="Times New Roman" panose="02020603050405020304" pitchFamily="18" charset="0"/>
              </a:rPr>
              <a:t>idn</a:t>
            </a:r>
            <a:r>
              <a:rPr lang="en-US" altLang="zh-CN" sz="1200"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 .)</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137676" y="31747"/>
            <a:ext cx="4514452" cy="873075"/>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dirty="0">
                <a:solidFill>
                  <a:srgbClr val="0070C0"/>
                </a:solidFill>
                <a:latin typeface="微软雅黑" panose="020B0503020204020204" pitchFamily="34" charset="-122"/>
                <a:ea typeface="微软雅黑" panose="020B0503020204020204" pitchFamily="34" charset="-122"/>
              </a:rPr>
              <a:t>质量成本</a:t>
            </a:r>
          </a:p>
        </p:txBody>
      </p:sp>
      <p:cxnSp>
        <p:nvCxnSpPr>
          <p:cNvPr id="18" name="直线连接符 17"/>
          <p:cNvCxnSpPr/>
          <p:nvPr/>
        </p:nvCxnSpPr>
        <p:spPr>
          <a:xfrm>
            <a:off x="0" y="904822"/>
            <a:ext cx="10350837" cy="0"/>
          </a:xfrm>
          <a:prstGeom prst="line">
            <a:avLst/>
          </a:prstGeom>
          <a:ln w="38100" cmpd="sng">
            <a:solidFill>
              <a:srgbClr val="1772BF"/>
            </a:solidFill>
            <a:prstDash val="dot"/>
          </a:ln>
          <a:effectLst/>
        </p:spPr>
        <p:style>
          <a:lnRef idx="2">
            <a:schemeClr val="accent1"/>
          </a:lnRef>
          <a:fillRef idx="0">
            <a:schemeClr val="accent1"/>
          </a:fillRef>
          <a:effectRef idx="1">
            <a:schemeClr val="accent1"/>
          </a:effectRef>
          <a:fontRef idx="minor">
            <a:schemeClr val="tx1"/>
          </a:fontRef>
        </p:style>
      </p:cxnSp>
      <p:pic>
        <p:nvPicPr>
          <p:cNvPr id="1026" name="Picture 2" descr="https://img-blog.csdn.net/201708282229265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676" y="3837018"/>
            <a:ext cx="11491244" cy="1059872"/>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22259" y="2062989"/>
            <a:ext cx="10771908" cy="1077218"/>
          </a:xfrm>
          <a:prstGeom prst="rect">
            <a:avLst/>
          </a:prstGeom>
          <a:noFill/>
        </p:spPr>
        <p:txBody>
          <a:bodyPr wrap="square">
            <a:spAutoFit/>
          </a:bodyPr>
          <a:lstStyle/>
          <a:p>
            <a:pPr algn="ctr">
              <a:buFont typeface="Arial" panose="020B0604020202020204" pitchFamily="34" charset="0"/>
              <a:buNone/>
            </a:pPr>
            <a:r>
              <a:rPr lang="en-US" altLang="zh-CN" sz="3200" b="1" kern="0" dirty="0">
                <a:solidFill>
                  <a:srgbClr val="0070C0"/>
                </a:solidFill>
                <a:latin typeface="微软雅黑" panose="020B0503020204020204" pitchFamily="34" charset="-122"/>
                <a:ea typeface="微软雅黑" panose="020B0503020204020204" pitchFamily="34" charset="-122"/>
                <a:cs typeface="Calibri" panose="020F0502020204030204" pitchFamily="34" charset="0"/>
              </a:rPr>
              <a:t>PONC</a:t>
            </a:r>
            <a:r>
              <a:rPr lang="zh-CN" altLang="en-US" sz="3200" b="1" kern="0" dirty="0">
                <a:solidFill>
                  <a:srgbClr val="0070C0"/>
                </a:solidFill>
                <a:latin typeface="微软雅黑" panose="020B0503020204020204" pitchFamily="34" charset="-122"/>
                <a:ea typeface="微软雅黑" panose="020B0503020204020204" pitchFamily="34" charset="-122"/>
                <a:cs typeface="Calibri" panose="020F0502020204030204" pitchFamily="34" charset="0"/>
              </a:rPr>
              <a:t>是</a:t>
            </a:r>
            <a:r>
              <a:rPr lang="en-US" altLang="zh-CN" sz="3200" b="1" kern="0" dirty="0">
                <a:solidFill>
                  <a:srgbClr val="0070C0"/>
                </a:solidFill>
                <a:latin typeface="微软雅黑" panose="020B0503020204020204" pitchFamily="34" charset="-122"/>
                <a:ea typeface="微软雅黑" panose="020B0503020204020204" pitchFamily="34" charset="-122"/>
                <a:cs typeface="Calibri" panose="020F0502020204030204" pitchFamily="34" charset="0"/>
              </a:rPr>
              <a:t>Price of Nonconformance</a:t>
            </a:r>
            <a:r>
              <a:rPr lang="zh-CN" altLang="en-US" sz="3200" b="1" kern="0" dirty="0">
                <a:solidFill>
                  <a:srgbClr val="0070C0"/>
                </a:solidFill>
                <a:latin typeface="微软雅黑" panose="020B0503020204020204" pitchFamily="34" charset="-122"/>
                <a:ea typeface="微软雅黑" panose="020B0503020204020204" pitchFamily="34" charset="-122"/>
                <a:cs typeface="Calibri" panose="020F0502020204030204" pitchFamily="34" charset="0"/>
              </a:rPr>
              <a:t>的缩写（质量成本），是指由于没有第一次做对或做错事而造成人财物的额外浪费</a:t>
            </a:r>
          </a:p>
        </p:txBody>
      </p:sp>
      <p:sp>
        <p:nvSpPr>
          <p:cNvPr id="20" name="矩形 19"/>
          <p:cNvSpPr/>
          <p:nvPr/>
        </p:nvSpPr>
        <p:spPr>
          <a:xfrm>
            <a:off x="2308157" y="5381945"/>
            <a:ext cx="1328286" cy="4235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需求、代码阶段</a:t>
            </a:r>
          </a:p>
        </p:txBody>
      </p:sp>
      <p:sp>
        <p:nvSpPr>
          <p:cNvPr id="21" name="矩形 20"/>
          <p:cNvSpPr/>
          <p:nvPr/>
        </p:nvSpPr>
        <p:spPr>
          <a:xfrm>
            <a:off x="4396037" y="5381945"/>
            <a:ext cx="1328286" cy="4235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开发单元自测</a:t>
            </a:r>
          </a:p>
        </p:txBody>
      </p:sp>
      <p:sp>
        <p:nvSpPr>
          <p:cNvPr id="22" name="矩形 21"/>
          <p:cNvSpPr/>
          <p:nvPr/>
        </p:nvSpPr>
        <p:spPr>
          <a:xfrm>
            <a:off x="6651557" y="5381945"/>
            <a:ext cx="1328286" cy="4235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测试质量测试</a:t>
            </a:r>
          </a:p>
        </p:txBody>
      </p:sp>
      <p:sp>
        <p:nvSpPr>
          <p:cNvPr id="24" name="矩形 23"/>
          <p:cNvSpPr/>
          <p:nvPr/>
        </p:nvSpPr>
        <p:spPr>
          <a:xfrm>
            <a:off x="9288077" y="5381944"/>
            <a:ext cx="1328286" cy="4235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客户线上问题</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ext Box 3"/>
          <p:cNvSpPr txBox="1">
            <a:spLocks noChangeArrowheads="1"/>
          </p:cNvSpPr>
          <p:nvPr/>
        </p:nvSpPr>
        <p:spPr bwMode="auto">
          <a:xfrm>
            <a:off x="215060" y="181815"/>
            <a:ext cx="6501554" cy="600075"/>
          </a:xfrm>
          <a:prstGeom prst="rect">
            <a:avLst/>
          </a:prstGeom>
          <a:noFill/>
          <a:ln>
            <a:no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8850" tIns="54425" rIns="108850" bIns="54425">
            <a:spAutoFit/>
          </a:bodyPr>
          <a:lstStyle/>
          <a:p>
            <a:pPr lvl="0" algn="l">
              <a:buClr>
                <a:srgbClr val="0000CC"/>
              </a:buClr>
              <a:buSzPct val="75000"/>
              <a:buFont typeface="Wingdings" panose="05000000000000000000" pitchFamily="2" charset="2"/>
              <a:defRPr/>
            </a:pPr>
            <a:r>
              <a:rPr lang="zh-CN" altLang="en-US" sz="3200" dirty="0">
                <a:solidFill>
                  <a:srgbClr val="0070C0"/>
                </a:solidFill>
                <a:latin typeface="微软雅黑" panose="020B0503020204020204" pitchFamily="34" charset="-122"/>
                <a:ea typeface="微软雅黑" panose="020B0503020204020204" pitchFamily="34" charset="-122"/>
                <a:sym typeface="+mn-ea"/>
              </a:rPr>
              <a:t>MySql 开发设计规范 </a:t>
            </a:r>
          </a:p>
        </p:txBody>
      </p:sp>
      <p:pic>
        <p:nvPicPr>
          <p:cNvPr id="2253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95562" y="6100064"/>
            <a:ext cx="1574595" cy="6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32" name="Rectangle 1"/>
          <p:cNvSpPr>
            <a:spLocks noChangeArrowheads="1"/>
          </p:cNvSpPr>
          <p:nvPr/>
        </p:nvSpPr>
        <p:spPr bwMode="auto">
          <a:xfrm>
            <a:off x="812694" y="1600121"/>
            <a:ext cx="10920578" cy="3999177"/>
          </a:xfrm>
          <a:prstGeom prst="rect">
            <a:avLst/>
          </a:prstGeom>
          <a:noFill/>
          <a:ln>
            <a:noFill/>
          </a:ln>
          <a:effectLst/>
        </p:spPr>
        <p:txBody>
          <a:bodyPr lIns="272040" tIns="113350" rIns="113350" bIns="113350" anchor="ctr">
            <a:spAutoFit/>
          </a:bodyPr>
          <a:lstStyle/>
          <a:p>
            <a:pPr>
              <a:tabLst>
                <a:tab pos="1088390" algn="l"/>
              </a:tabLst>
            </a:pPr>
            <a:r>
              <a:rPr lang="en-US" altLang="zh-CN" sz="1900" dirty="0">
                <a:solidFill>
                  <a:srgbClr val="1772BF"/>
                </a:solidFill>
                <a:latin typeface="Verdana" panose="020B0604030504040204" pitchFamily="34" charset="0"/>
                <a:cs typeface="Times New Roman" panose="02020603050405020304" pitchFamily="18" charset="0"/>
              </a:rPr>
              <a:t>16. count</a:t>
            </a:r>
            <a:r>
              <a:rPr lang="zh-CN" altLang="en-US" sz="1900" dirty="0">
                <a:solidFill>
                  <a:srgbClr val="1772BF"/>
                </a:solidFill>
                <a:latin typeface="Verdana" panose="020B0604030504040204" pitchFamily="34" charset="0"/>
                <a:cs typeface="Times New Roman" panose="02020603050405020304" pitchFamily="18" charset="0"/>
              </a:rPr>
              <a:t>计数</a:t>
            </a:r>
            <a:endParaRPr lang="zh-CN" altLang="en-US" sz="1900" dirty="0">
              <a:solidFill>
                <a:srgbClr val="1772BF"/>
              </a:solidFill>
              <a:latin typeface="Tahoma" panose="020B0604030504040204" pitchFamily="34" charset="0"/>
              <a:cs typeface="Times New Roman" panose="02020603050405020304" pitchFamily="18" charset="0"/>
            </a:endParaRPr>
          </a:p>
          <a:p>
            <a:pPr lvl="1">
              <a:buFontTx/>
              <a:buAutoNum type="arabicPeriod"/>
              <a:tabLst>
                <a:tab pos="1088390" algn="l"/>
              </a:tabLst>
            </a:pPr>
            <a:r>
              <a:rPr lang="zh-CN" altLang="en-US" sz="1200" dirty="0">
                <a:solidFill>
                  <a:srgbClr val="1772BF"/>
                </a:solidFill>
                <a:latin typeface="Verdana" panose="020B0604030504040204" pitchFamily="34" charset="0"/>
                <a:ea typeface="微软雅黑" panose="020B0503020204020204" pitchFamily="34" charset="-122"/>
                <a:cs typeface="宋体" panose="02010600030101010101" pitchFamily="2" charset="-122"/>
              </a:rPr>
              <a:t>首先</a:t>
            </a:r>
            <a:r>
              <a:rPr lang="en-US" altLang="zh-CN" sz="1200" dirty="0">
                <a:solidFill>
                  <a:srgbClr val="1772BF"/>
                </a:solidFill>
                <a:latin typeface="Verdana" panose="020B0604030504040204" pitchFamily="34" charset="0"/>
                <a:ea typeface="微软雅黑" panose="020B0503020204020204" pitchFamily="34" charset="-122"/>
                <a:cs typeface="宋体" panose="02010600030101010101" pitchFamily="2" charset="-122"/>
              </a:rPr>
              <a:t>count(*</a:t>
            </a:r>
            <a:r>
              <a:rPr lang="en-US" altLang="zh-CN" sz="1200" i="1"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a:t>
            </a:r>
            <a:r>
              <a:rPr lang="zh-CN" altLang="en-US" sz="1200" i="1"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a:t>
            </a:r>
            <a:r>
              <a:rPr lang="en-US" altLang="zh-CN" sz="1200" i="1"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count(1)</a:t>
            </a:r>
            <a:r>
              <a:rPr lang="zh-CN" altLang="en-US" sz="1200" i="1"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a:t>
            </a:r>
            <a:r>
              <a:rPr lang="en-US" altLang="zh-CN" sz="1200" i="1"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count(col1)</a:t>
            </a:r>
            <a:r>
              <a:rPr lang="zh-CN" altLang="en-US" sz="1200" i="1"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是有区别的，</a:t>
            </a:r>
            <a:r>
              <a:rPr lang="en-US" altLang="zh-CN" sz="1200" i="1" dirty="0">
                <a:solidFill>
                  <a:srgbClr val="1772BF"/>
                </a:solidFill>
                <a:latin typeface="Verdana" panose="020B0604030504040204" pitchFamily="34" charset="0"/>
                <a:ea typeface="微软雅黑" panose="020B0503020204020204" pitchFamily="34" charset="-122"/>
                <a:cs typeface="Times New Roman" panose="02020603050405020304" pitchFamily="18" charset="0"/>
              </a:rPr>
              <a:t>count(</a:t>
            </a:r>
            <a:r>
              <a:rPr lang="en-US" altLang="zh-CN" sz="1200" dirty="0">
                <a:solidFill>
                  <a:srgbClr val="1772BF"/>
                </a:solidFill>
                <a:latin typeface="Verdana" panose="020B0604030504040204" pitchFamily="34" charset="0"/>
                <a:ea typeface="微软雅黑" panose="020B0503020204020204" pitchFamily="34" charset="-122"/>
              </a:rPr>
              <a:t>)</a:t>
            </a:r>
            <a:r>
              <a:rPr lang="zh-CN" altLang="en-US" sz="1200" dirty="0">
                <a:solidFill>
                  <a:srgbClr val="1772BF"/>
                </a:solidFill>
                <a:latin typeface="Verdana" panose="020B0604030504040204" pitchFamily="34" charset="0"/>
                <a:ea typeface="微软雅黑" panose="020B0503020204020204" pitchFamily="34" charset="-122"/>
              </a:rPr>
              <a:t>表示整个结果集有多少条记录，</a:t>
            </a:r>
            <a:r>
              <a:rPr lang="en-US" altLang="zh-CN" sz="1200" dirty="0">
                <a:solidFill>
                  <a:srgbClr val="1772BF"/>
                </a:solidFill>
                <a:latin typeface="Verdana" panose="020B0604030504040204" pitchFamily="34" charset="0"/>
                <a:ea typeface="微软雅黑" panose="020B0503020204020204" pitchFamily="34" charset="-122"/>
              </a:rPr>
              <a:t>count(1)</a:t>
            </a:r>
            <a:r>
              <a:rPr lang="zh-CN" altLang="en-US" sz="1200" dirty="0">
                <a:solidFill>
                  <a:srgbClr val="1772BF"/>
                </a:solidFill>
                <a:latin typeface="Verdana" panose="020B0604030504040204" pitchFamily="34" charset="0"/>
                <a:ea typeface="微软雅黑" panose="020B0503020204020204" pitchFamily="34" charset="-122"/>
              </a:rPr>
              <a:t>表示结果集里以</a:t>
            </a:r>
            <a:r>
              <a:rPr lang="en-US" altLang="zh-CN" sz="1200" dirty="0">
                <a:solidFill>
                  <a:srgbClr val="1772BF"/>
                </a:solidFill>
                <a:latin typeface="Verdana" panose="020B0604030504040204" pitchFamily="34" charset="0"/>
                <a:ea typeface="微软雅黑" panose="020B0503020204020204" pitchFamily="34" charset="-122"/>
              </a:rPr>
              <a:t>primary key</a:t>
            </a:r>
            <a:r>
              <a:rPr lang="zh-CN" altLang="en-US" sz="1200" dirty="0">
                <a:solidFill>
                  <a:srgbClr val="1772BF"/>
                </a:solidFill>
                <a:latin typeface="Verdana" panose="020B0604030504040204" pitchFamily="34" charset="0"/>
                <a:ea typeface="微软雅黑" panose="020B0503020204020204" pitchFamily="34" charset="-122"/>
              </a:rPr>
              <a:t>统计数量，绝大多数情况下</a:t>
            </a:r>
            <a:r>
              <a:rPr lang="en-US" altLang="zh-CN" sz="1200" dirty="0">
                <a:solidFill>
                  <a:srgbClr val="1772BF"/>
                </a:solidFill>
                <a:latin typeface="Verdana" panose="020B0604030504040204" pitchFamily="34" charset="0"/>
                <a:ea typeface="微软雅黑" panose="020B0503020204020204" pitchFamily="34" charset="-122"/>
              </a:rPr>
              <a:t>count(*</a:t>
            </a:r>
            <a:r>
              <a:rPr lang="en-US" altLang="zh-CN" sz="1200" i="1" dirty="0">
                <a:solidFill>
                  <a:srgbClr val="1772BF"/>
                </a:solidFill>
                <a:latin typeface="Verdana" panose="020B0604030504040204" pitchFamily="34" charset="0"/>
                <a:cs typeface="Times New Roman" panose="02020603050405020304" pitchFamily="18" charset="0"/>
              </a:rPr>
              <a:t>)</a:t>
            </a:r>
            <a:r>
              <a:rPr lang="zh-CN" altLang="en-US" sz="1200" i="1" dirty="0">
                <a:solidFill>
                  <a:srgbClr val="1772BF"/>
                </a:solidFill>
                <a:latin typeface="Verdana" panose="020B0604030504040204" pitchFamily="34" charset="0"/>
                <a:cs typeface="Times New Roman" panose="02020603050405020304" pitchFamily="18" charset="0"/>
              </a:rPr>
              <a:t>与</a:t>
            </a:r>
            <a:r>
              <a:rPr lang="en-US" altLang="zh-CN" sz="1200" i="1" dirty="0">
                <a:solidFill>
                  <a:srgbClr val="1772BF"/>
                </a:solidFill>
                <a:latin typeface="Verdana" panose="020B0604030504040204" pitchFamily="34" charset="0"/>
                <a:cs typeface="Times New Roman" panose="02020603050405020304" pitchFamily="18" charset="0"/>
              </a:rPr>
              <a:t>count(1)</a:t>
            </a:r>
            <a:r>
              <a:rPr lang="zh-CN" altLang="en-US" sz="1200" i="1" dirty="0">
                <a:solidFill>
                  <a:srgbClr val="1772BF"/>
                </a:solidFill>
                <a:latin typeface="Verdana" panose="020B0604030504040204" pitchFamily="34" charset="0"/>
                <a:cs typeface="Times New Roman" panose="02020603050405020304" pitchFamily="18" charset="0"/>
              </a:rPr>
              <a:t>效果一样的，但</a:t>
            </a:r>
            <a:r>
              <a:rPr lang="en-US" altLang="zh-CN" sz="1200" i="1" dirty="0">
                <a:solidFill>
                  <a:srgbClr val="1772BF"/>
                </a:solidFill>
                <a:latin typeface="Verdana" panose="020B0604030504040204" pitchFamily="34" charset="0"/>
                <a:cs typeface="Times New Roman" panose="02020603050405020304" pitchFamily="18" charset="0"/>
              </a:rPr>
              <a:t>count(col1)</a:t>
            </a:r>
            <a:r>
              <a:rPr lang="zh-CN" altLang="en-US" sz="1200" i="1" dirty="0">
                <a:solidFill>
                  <a:srgbClr val="1772BF"/>
                </a:solidFill>
                <a:latin typeface="Verdana" panose="020B0604030504040204" pitchFamily="34" charset="0"/>
                <a:cs typeface="Times New Roman" panose="02020603050405020304" pitchFamily="18" charset="0"/>
              </a:rPr>
              <a:t>表示的是结果集里 </a:t>
            </a:r>
            <a:r>
              <a:rPr lang="en-US" altLang="zh-CN" sz="1200" i="1" dirty="0">
                <a:solidFill>
                  <a:srgbClr val="1772BF"/>
                </a:solidFill>
                <a:latin typeface="Verdana" panose="020B0604030504040204" pitchFamily="34" charset="0"/>
                <a:cs typeface="Times New Roman" panose="02020603050405020304" pitchFamily="18" charset="0"/>
              </a:rPr>
              <a:t>col1 </a:t>
            </a:r>
            <a:r>
              <a:rPr lang="zh-CN" altLang="en-US" sz="1200" i="1" dirty="0">
                <a:solidFill>
                  <a:srgbClr val="1772BF"/>
                </a:solidFill>
                <a:latin typeface="Verdana" panose="020B0604030504040204" pitchFamily="34" charset="0"/>
                <a:cs typeface="Times New Roman" panose="02020603050405020304" pitchFamily="18" charset="0"/>
              </a:rPr>
              <a:t>列 </a:t>
            </a:r>
            <a:r>
              <a:rPr lang="en-US" altLang="zh-CN" sz="1200" i="1" dirty="0">
                <a:solidFill>
                  <a:srgbClr val="1772BF"/>
                </a:solidFill>
                <a:latin typeface="Verdana" panose="020B0604030504040204" pitchFamily="34" charset="0"/>
                <a:cs typeface="Times New Roman" panose="02020603050405020304" pitchFamily="18" charset="0"/>
              </a:rPr>
              <a:t>NOT null </a:t>
            </a:r>
            <a:r>
              <a:rPr lang="zh-CN" altLang="en-US" sz="1200" i="1" dirty="0">
                <a:solidFill>
                  <a:srgbClr val="1772BF"/>
                </a:solidFill>
                <a:latin typeface="Verdana" panose="020B0604030504040204" pitchFamily="34" charset="0"/>
                <a:cs typeface="Times New Roman" panose="02020603050405020304" pitchFamily="18" charset="0"/>
              </a:rPr>
              <a:t>的记录数。优先采用</a:t>
            </a:r>
            <a:r>
              <a:rPr lang="en-US" altLang="zh-CN" sz="1200" i="1" dirty="0">
                <a:solidFill>
                  <a:srgbClr val="1772BF"/>
                </a:solidFill>
                <a:latin typeface="Verdana" panose="020B0604030504040204" pitchFamily="34" charset="0"/>
                <a:cs typeface="Times New Roman" panose="02020603050405020304" pitchFamily="18" charset="0"/>
              </a:rPr>
              <a:t>count(*</a:t>
            </a:r>
            <a:r>
              <a:rPr lang="en-US" altLang="zh-CN" sz="1200" dirty="0">
                <a:solidFill>
                  <a:srgbClr val="1772BF"/>
                </a:solidFill>
                <a:latin typeface="Verdana" panose="020B0604030504040204" pitchFamily="34" charset="0"/>
                <a:ea typeface="微软雅黑" panose="020B0503020204020204" pitchFamily="34" charset="-122"/>
              </a:rPr>
              <a:t>)</a:t>
            </a:r>
            <a:endParaRPr lang="en-US" altLang="zh-CN" sz="1400" dirty="0">
              <a:solidFill>
                <a:srgbClr val="1772BF"/>
              </a:solidFill>
            </a:endParaRPr>
          </a:p>
          <a:p>
            <a:pPr lvl="1">
              <a:buFontTx/>
              <a:buAutoNum type="arabicPeriod"/>
              <a:tabLst>
                <a:tab pos="1088390" algn="l"/>
              </a:tabLst>
            </a:pPr>
            <a:r>
              <a:rPr lang="zh-CN" altLang="en-US" sz="1200" dirty="0">
                <a:solidFill>
                  <a:srgbClr val="1772BF"/>
                </a:solidFill>
                <a:latin typeface="Verdana" panose="020B0604030504040204" pitchFamily="34" charset="0"/>
                <a:ea typeface="微软雅黑" panose="020B0503020204020204" pitchFamily="34" charset="-122"/>
              </a:rPr>
              <a:t>大数据量</a:t>
            </a:r>
            <a:r>
              <a:rPr lang="en-US" altLang="zh-CN" sz="1200" dirty="0">
                <a:solidFill>
                  <a:srgbClr val="1772BF"/>
                </a:solidFill>
                <a:latin typeface="Verdana" panose="020B0604030504040204" pitchFamily="34" charset="0"/>
                <a:ea typeface="微软雅黑" panose="020B0503020204020204" pitchFamily="34" charset="-122"/>
              </a:rPr>
              <a:t>count</a:t>
            </a:r>
            <a:r>
              <a:rPr lang="zh-CN" altLang="en-US" sz="1200" dirty="0">
                <a:solidFill>
                  <a:srgbClr val="1772BF"/>
                </a:solidFill>
                <a:latin typeface="Verdana" panose="020B0604030504040204" pitchFamily="34" charset="0"/>
                <a:ea typeface="微软雅黑" panose="020B0503020204020204" pitchFamily="34" charset="-122"/>
              </a:rPr>
              <a:t>是消耗资源的操作，甚至会拖慢整个库，查询性能问题无法解决的，应从产品设计上进行重构。例如当频繁需要</a:t>
            </a:r>
            <a:r>
              <a:rPr lang="en-US" altLang="zh-CN" sz="1200" dirty="0">
                <a:solidFill>
                  <a:srgbClr val="1772BF"/>
                </a:solidFill>
                <a:latin typeface="Verdana" panose="020B0604030504040204" pitchFamily="34" charset="0"/>
                <a:ea typeface="微软雅黑" panose="020B0503020204020204" pitchFamily="34" charset="-122"/>
              </a:rPr>
              <a:t>count</a:t>
            </a:r>
            <a:r>
              <a:rPr lang="zh-CN" altLang="en-US" sz="1200" dirty="0">
                <a:solidFill>
                  <a:srgbClr val="1772BF"/>
                </a:solidFill>
                <a:latin typeface="Verdana" panose="020B0604030504040204" pitchFamily="34" charset="0"/>
                <a:ea typeface="微软雅黑" panose="020B0503020204020204" pitchFamily="34" charset="-122"/>
              </a:rPr>
              <a:t>的查询，考虑使用汇总表</a:t>
            </a:r>
            <a:endParaRPr lang="zh-CN" altLang="en-US" sz="1400" dirty="0">
              <a:solidFill>
                <a:srgbClr val="1772BF"/>
              </a:solidFill>
            </a:endParaRPr>
          </a:p>
          <a:p>
            <a:pPr lvl="1">
              <a:buFontTx/>
              <a:buAutoNum type="arabicPeriod"/>
              <a:tabLst>
                <a:tab pos="1088390" algn="l"/>
              </a:tabLst>
            </a:pPr>
            <a:r>
              <a:rPr lang="zh-CN" altLang="en-US" sz="1200" dirty="0">
                <a:solidFill>
                  <a:srgbClr val="1772BF"/>
                </a:solidFill>
                <a:latin typeface="Verdana" panose="020B0604030504040204" pitchFamily="34" charset="0"/>
                <a:ea typeface="微软雅黑" panose="020B0503020204020204" pitchFamily="34" charset="-122"/>
              </a:rPr>
              <a:t>遇到</a:t>
            </a:r>
            <a:r>
              <a:rPr lang="en-US" altLang="zh-CN" sz="1200" dirty="0">
                <a:solidFill>
                  <a:srgbClr val="1772BF"/>
                </a:solidFill>
                <a:latin typeface="Verdana" panose="020B0604030504040204" pitchFamily="34" charset="0"/>
                <a:ea typeface="微软雅黑" panose="020B0503020204020204" pitchFamily="34" charset="-122"/>
              </a:rPr>
              <a:t>distinct</a:t>
            </a:r>
            <a:r>
              <a:rPr lang="zh-CN" altLang="en-US" sz="1200" dirty="0">
                <a:solidFill>
                  <a:srgbClr val="1772BF"/>
                </a:solidFill>
                <a:latin typeface="Verdana" panose="020B0604030504040204" pitchFamily="34" charset="0"/>
                <a:ea typeface="微软雅黑" panose="020B0503020204020204" pitchFamily="34" charset="-122"/>
              </a:rPr>
              <a:t>的情况，</a:t>
            </a:r>
            <a:r>
              <a:rPr lang="en-US" altLang="zh-CN" sz="1200" dirty="0">
                <a:solidFill>
                  <a:srgbClr val="1772BF"/>
                </a:solidFill>
                <a:latin typeface="Verdana" panose="020B0604030504040204" pitchFamily="34" charset="0"/>
                <a:ea typeface="微软雅黑" panose="020B0503020204020204" pitchFamily="34" charset="-122"/>
              </a:rPr>
              <a:t>group by</a:t>
            </a:r>
            <a:r>
              <a:rPr lang="zh-CN" altLang="en-US" sz="1200" dirty="0">
                <a:solidFill>
                  <a:srgbClr val="1772BF"/>
                </a:solidFill>
                <a:latin typeface="Verdana" panose="020B0604030504040204" pitchFamily="34" charset="0"/>
                <a:ea typeface="微软雅黑" panose="020B0503020204020204" pitchFamily="34" charset="-122"/>
              </a:rPr>
              <a:t>方式可能效率更高。</a:t>
            </a:r>
            <a:endParaRPr lang="en-US" altLang="zh-CN" sz="1200" dirty="0">
              <a:solidFill>
                <a:srgbClr val="1772BF"/>
              </a:solidFill>
              <a:latin typeface="Verdana" panose="020B0604030504040204" pitchFamily="34" charset="0"/>
              <a:ea typeface="微软雅黑" panose="020B0503020204020204" pitchFamily="34" charset="-122"/>
            </a:endParaRPr>
          </a:p>
          <a:p>
            <a:pPr lvl="1">
              <a:buFontTx/>
              <a:buAutoNum type="arabicPeriod"/>
              <a:tabLst>
                <a:tab pos="1088390" algn="l"/>
              </a:tabLst>
            </a:pPr>
            <a:endParaRPr lang="zh-CN" altLang="en-US" sz="700" dirty="0">
              <a:solidFill>
                <a:srgbClr val="1772BF"/>
              </a:solidFill>
            </a:endParaRPr>
          </a:p>
          <a:p>
            <a:pPr>
              <a:tabLst>
                <a:tab pos="1088390" algn="l"/>
              </a:tabLst>
            </a:pPr>
            <a:r>
              <a:rPr lang="en-US" altLang="zh-CN" sz="1900" dirty="0">
                <a:solidFill>
                  <a:srgbClr val="1772BF"/>
                </a:solidFill>
                <a:latin typeface="Verdana" panose="020B0604030504040204" pitchFamily="34" charset="0"/>
                <a:cs typeface="Times New Roman" panose="02020603050405020304" pitchFamily="18" charset="0"/>
              </a:rPr>
              <a:t>17. </a:t>
            </a:r>
            <a:r>
              <a:rPr lang="en-US" altLang="zh-CN" sz="1900" dirty="0" err="1">
                <a:solidFill>
                  <a:srgbClr val="1772BF"/>
                </a:solidFill>
                <a:latin typeface="Verdana" panose="020B0604030504040204" pitchFamily="34" charset="0"/>
                <a:cs typeface="Times New Roman" panose="02020603050405020304" pitchFamily="18" charset="0"/>
              </a:rPr>
              <a:t>delete,update</a:t>
            </a:r>
            <a:r>
              <a:rPr lang="zh-CN" altLang="en-US" sz="1900" dirty="0">
                <a:solidFill>
                  <a:srgbClr val="1772BF"/>
                </a:solidFill>
                <a:latin typeface="Verdana" panose="020B0604030504040204" pitchFamily="34" charset="0"/>
                <a:cs typeface="Times New Roman" panose="02020603050405020304" pitchFamily="18" charset="0"/>
              </a:rPr>
              <a:t>语句改成</a:t>
            </a:r>
            <a:r>
              <a:rPr lang="en-US" altLang="zh-CN" sz="1900" dirty="0">
                <a:solidFill>
                  <a:srgbClr val="1772BF"/>
                </a:solidFill>
                <a:latin typeface="Verdana" panose="020B0604030504040204" pitchFamily="34" charset="0"/>
                <a:cs typeface="Times New Roman" panose="02020603050405020304" pitchFamily="18" charset="0"/>
              </a:rPr>
              <a:t>select</a:t>
            </a:r>
            <a:r>
              <a:rPr lang="zh-CN" altLang="en-US" sz="1900" dirty="0">
                <a:solidFill>
                  <a:srgbClr val="1772BF"/>
                </a:solidFill>
                <a:latin typeface="Verdana" panose="020B0604030504040204" pitchFamily="34" charset="0"/>
                <a:cs typeface="Times New Roman" panose="02020603050405020304" pitchFamily="18" charset="0"/>
              </a:rPr>
              <a:t>再</a:t>
            </a:r>
            <a:r>
              <a:rPr lang="en-US" altLang="zh-CN" sz="1900" dirty="0">
                <a:solidFill>
                  <a:srgbClr val="1772BF"/>
                </a:solidFill>
                <a:latin typeface="Verdana" panose="020B0604030504040204" pitchFamily="34" charset="0"/>
                <a:cs typeface="Times New Roman" panose="02020603050405020304" pitchFamily="18" charset="0"/>
              </a:rPr>
              <a:t>explain</a:t>
            </a:r>
            <a:endParaRPr lang="en-US" altLang="zh-CN" sz="1900" dirty="0">
              <a:solidFill>
                <a:srgbClr val="1772BF"/>
              </a:solidFill>
              <a:latin typeface="Tahoma" panose="020B0604030504040204" pitchFamily="34" charset="0"/>
              <a:cs typeface="Times New Roman" panose="02020603050405020304" pitchFamily="18" charset="0"/>
            </a:endParaRPr>
          </a:p>
          <a:p>
            <a:pPr>
              <a:tabLst>
                <a:tab pos="1088390" algn="l"/>
              </a:tabLst>
            </a:pPr>
            <a:r>
              <a:rPr lang="en-US" altLang="zh-CN" sz="1200" dirty="0">
                <a:solidFill>
                  <a:srgbClr val="1772BF"/>
                </a:solidFill>
                <a:latin typeface="Verdana" panose="020B0604030504040204" pitchFamily="34" charset="0"/>
              </a:rPr>
              <a:t>          select</a:t>
            </a:r>
            <a:r>
              <a:rPr lang="zh-CN" altLang="en-US" sz="1200" dirty="0">
                <a:solidFill>
                  <a:srgbClr val="1772BF"/>
                </a:solidFill>
                <a:latin typeface="Verdana" panose="020B0604030504040204" pitchFamily="34" charset="0"/>
              </a:rPr>
              <a:t>最多导致数据库慢，写操作才是锁表的罪魁祸首</a:t>
            </a:r>
            <a:endParaRPr lang="en-US" altLang="zh-CN" sz="1200" dirty="0">
              <a:solidFill>
                <a:srgbClr val="1772BF"/>
              </a:solidFill>
              <a:latin typeface="Verdana" panose="020B0604030504040204" pitchFamily="34" charset="0"/>
            </a:endParaRPr>
          </a:p>
          <a:p>
            <a:pPr>
              <a:tabLst>
                <a:tab pos="1088390" algn="l"/>
              </a:tabLst>
            </a:pPr>
            <a:endParaRPr lang="zh-CN" altLang="en-US" sz="700" dirty="0">
              <a:solidFill>
                <a:srgbClr val="1772BF"/>
              </a:solidFill>
            </a:endParaRPr>
          </a:p>
          <a:p>
            <a:pPr>
              <a:tabLst>
                <a:tab pos="1088390" algn="l"/>
              </a:tabLst>
            </a:pPr>
            <a:r>
              <a:rPr lang="en-US" altLang="zh-CN" sz="1900" dirty="0">
                <a:solidFill>
                  <a:srgbClr val="1772BF"/>
                </a:solidFill>
                <a:latin typeface="Verdana" panose="020B0604030504040204" pitchFamily="34" charset="0"/>
                <a:cs typeface="Times New Roman" panose="02020603050405020304" pitchFamily="18" charset="0"/>
              </a:rPr>
              <a:t>18. </a:t>
            </a:r>
            <a:r>
              <a:rPr lang="zh-CN" altLang="en-US" sz="1900" dirty="0">
                <a:solidFill>
                  <a:srgbClr val="1772BF"/>
                </a:solidFill>
                <a:latin typeface="Verdana" panose="020B0604030504040204" pitchFamily="34" charset="0"/>
                <a:cs typeface="Times New Roman" panose="02020603050405020304" pitchFamily="18" charset="0"/>
              </a:rPr>
              <a:t>减少与数据库交互的次数，尽量采用批量</a:t>
            </a:r>
            <a:r>
              <a:rPr lang="en-US" altLang="zh-CN" sz="1900" dirty="0">
                <a:solidFill>
                  <a:srgbClr val="1772BF"/>
                </a:solidFill>
                <a:latin typeface="Verdana" panose="020B0604030504040204" pitchFamily="34" charset="0"/>
                <a:cs typeface="Times New Roman" panose="02020603050405020304" pitchFamily="18" charset="0"/>
              </a:rPr>
              <a:t>SQL</a:t>
            </a:r>
            <a:r>
              <a:rPr lang="zh-CN" altLang="en-US" sz="1900" dirty="0">
                <a:solidFill>
                  <a:srgbClr val="1772BF"/>
                </a:solidFill>
                <a:latin typeface="Verdana" panose="020B0604030504040204" pitchFamily="34" charset="0"/>
                <a:cs typeface="Times New Roman" panose="02020603050405020304" pitchFamily="18" charset="0"/>
              </a:rPr>
              <a:t>语句</a:t>
            </a:r>
            <a:endParaRPr lang="zh-CN" altLang="en-US" sz="1900" dirty="0">
              <a:solidFill>
                <a:srgbClr val="1772BF"/>
              </a:solidFill>
              <a:latin typeface="Tahoma" panose="020B0604030504040204" pitchFamily="34" charset="0"/>
              <a:cs typeface="Times New Roman" panose="02020603050405020304" pitchFamily="18" charset="0"/>
            </a:endParaRPr>
          </a:p>
          <a:p>
            <a:pPr lvl="1">
              <a:buFontTx/>
              <a:buAutoNum type="arabicPeriod"/>
              <a:tabLst>
                <a:tab pos="1088390" algn="l"/>
              </a:tabLst>
            </a:pPr>
            <a:r>
              <a:rPr lang="en-US" altLang="zh-CN" sz="1400" dirty="0">
                <a:solidFill>
                  <a:srgbClr val="1772BF"/>
                </a:solidFill>
                <a:latin typeface="Arial Unicode MS" panose="020B0604020202020204" charset="-122"/>
              </a:rPr>
              <a:t>INSERT ... ON DUPLICATE KEY UPDATE ...</a:t>
            </a:r>
            <a:r>
              <a:rPr lang="zh-CN" altLang="en-US" sz="1200" dirty="0">
                <a:solidFill>
                  <a:srgbClr val="1772BF"/>
                </a:solidFill>
                <a:latin typeface="Verdana" panose="020B0604030504040204" pitchFamily="34" charset="0"/>
                <a:ea typeface="微软雅黑" panose="020B0503020204020204" pitchFamily="34" charset="-122"/>
              </a:rPr>
              <a:t>，插入行后会导致在一个</a:t>
            </a:r>
            <a:r>
              <a:rPr lang="en-US" altLang="zh-CN" sz="1200" dirty="0">
                <a:solidFill>
                  <a:srgbClr val="1772BF"/>
                </a:solidFill>
                <a:latin typeface="Verdana" panose="020B0604030504040204" pitchFamily="34" charset="0"/>
                <a:ea typeface="微软雅黑" panose="020B0503020204020204" pitchFamily="34" charset="-122"/>
              </a:rPr>
              <a:t>UNIQUE</a:t>
            </a:r>
            <a:r>
              <a:rPr lang="zh-CN" altLang="en-US" sz="1200" dirty="0">
                <a:solidFill>
                  <a:srgbClr val="1772BF"/>
                </a:solidFill>
                <a:latin typeface="Verdana" panose="020B0604030504040204" pitchFamily="34" charset="0"/>
                <a:ea typeface="微软雅黑" panose="020B0503020204020204" pitchFamily="34" charset="-122"/>
              </a:rPr>
              <a:t>索引或</a:t>
            </a:r>
            <a:r>
              <a:rPr lang="en-US" altLang="zh-CN" sz="1200" dirty="0">
                <a:solidFill>
                  <a:srgbClr val="1772BF"/>
                </a:solidFill>
                <a:latin typeface="Verdana" panose="020B0604030504040204" pitchFamily="34" charset="0"/>
                <a:ea typeface="微软雅黑" panose="020B0503020204020204" pitchFamily="34" charset="-122"/>
              </a:rPr>
              <a:t>PRIMARY KEY</a:t>
            </a:r>
            <a:r>
              <a:rPr lang="zh-CN" altLang="en-US" sz="1200" dirty="0">
                <a:solidFill>
                  <a:srgbClr val="1772BF"/>
                </a:solidFill>
                <a:latin typeface="Verdana" panose="020B0604030504040204" pitchFamily="34" charset="0"/>
                <a:ea typeface="微软雅黑" panose="020B0503020204020204" pitchFamily="34" charset="-122"/>
              </a:rPr>
              <a:t>中出现重复值，则执行旧行</a:t>
            </a:r>
            <a:r>
              <a:rPr lang="en-US" altLang="zh-CN" sz="1200" dirty="0">
                <a:solidFill>
                  <a:srgbClr val="1772BF"/>
                </a:solidFill>
                <a:latin typeface="Verdana" panose="020B0604030504040204" pitchFamily="34" charset="0"/>
                <a:ea typeface="微软雅黑" panose="020B0503020204020204" pitchFamily="34" charset="-122"/>
              </a:rPr>
              <a:t>UPDATE</a:t>
            </a:r>
            <a:r>
              <a:rPr lang="zh-CN" altLang="en-US" sz="1200" dirty="0">
                <a:solidFill>
                  <a:srgbClr val="1772BF"/>
                </a:solidFill>
                <a:latin typeface="Verdana" panose="020B0604030504040204" pitchFamily="34" charset="0"/>
                <a:ea typeface="微软雅黑" panose="020B0503020204020204" pitchFamily="34" charset="-122"/>
              </a:rPr>
              <a:t>，如果不重复则直接插入，影响</a:t>
            </a:r>
            <a:r>
              <a:rPr lang="en-US" altLang="zh-CN" sz="1200" dirty="0">
                <a:solidFill>
                  <a:srgbClr val="1772BF"/>
                </a:solidFill>
                <a:latin typeface="Verdana" panose="020B0604030504040204" pitchFamily="34" charset="0"/>
                <a:ea typeface="微软雅黑" panose="020B0503020204020204" pitchFamily="34" charset="-122"/>
              </a:rPr>
              <a:t>1</a:t>
            </a:r>
            <a:r>
              <a:rPr lang="zh-CN" altLang="en-US" sz="1200" dirty="0">
                <a:solidFill>
                  <a:srgbClr val="1772BF"/>
                </a:solidFill>
                <a:latin typeface="Verdana" panose="020B0604030504040204" pitchFamily="34" charset="0"/>
                <a:ea typeface="微软雅黑" panose="020B0503020204020204" pitchFamily="34" charset="-122"/>
              </a:rPr>
              <a:t>行。</a:t>
            </a:r>
            <a:endParaRPr lang="zh-CN" altLang="en-US" sz="1400" dirty="0">
              <a:solidFill>
                <a:srgbClr val="1772BF"/>
              </a:solidFill>
            </a:endParaRPr>
          </a:p>
          <a:p>
            <a:pPr lvl="1">
              <a:buFontTx/>
              <a:buAutoNum type="arabicPeriod"/>
              <a:tabLst>
                <a:tab pos="1088390" algn="l"/>
              </a:tabLst>
            </a:pPr>
            <a:r>
              <a:rPr lang="en-US" altLang="zh-CN" sz="1400" dirty="0">
                <a:solidFill>
                  <a:srgbClr val="1772BF"/>
                </a:solidFill>
                <a:latin typeface="Arial Unicode MS" panose="020B0604020202020204" charset="-122"/>
              </a:rPr>
              <a:t>REPLACE INTO</a:t>
            </a:r>
            <a:r>
              <a:rPr lang="zh-CN" altLang="en-US" sz="1200" dirty="0">
                <a:solidFill>
                  <a:srgbClr val="1772BF"/>
                </a:solidFill>
                <a:latin typeface="Verdana" panose="020B0604030504040204" pitchFamily="34" charset="0"/>
                <a:ea typeface="微软雅黑" panose="020B0503020204020204" pitchFamily="34" charset="-122"/>
              </a:rPr>
              <a:t>类似，但它是冲突时删除旧行。</a:t>
            </a:r>
            <a:r>
              <a:rPr lang="en-US" altLang="zh-CN" sz="1400" dirty="0">
                <a:solidFill>
                  <a:srgbClr val="1772BF"/>
                </a:solidFill>
                <a:latin typeface="Arial Unicode MS" panose="020B0604020202020204" charset="-122"/>
              </a:rPr>
              <a:t>INSERT IGNORE</a:t>
            </a:r>
            <a:r>
              <a:rPr lang="zh-CN" altLang="en-US" sz="1200" dirty="0">
                <a:solidFill>
                  <a:srgbClr val="1772BF"/>
                </a:solidFill>
                <a:latin typeface="Verdana" panose="020B0604030504040204" pitchFamily="34" charset="0"/>
                <a:ea typeface="微软雅黑" panose="020B0503020204020204" pitchFamily="34" charset="-122"/>
              </a:rPr>
              <a:t>相反，保留旧行，丢弃要插入的新行。</a:t>
            </a:r>
            <a:endParaRPr lang="zh-CN" altLang="en-US" sz="1400" dirty="0">
              <a:solidFill>
                <a:srgbClr val="1772BF"/>
              </a:solidFill>
            </a:endParaRPr>
          </a:p>
          <a:p>
            <a:pPr lvl="1">
              <a:buFontTx/>
              <a:buAutoNum type="arabicPeriod"/>
              <a:tabLst>
                <a:tab pos="1088390" algn="l"/>
              </a:tabLst>
            </a:pPr>
            <a:r>
              <a:rPr lang="en-US" altLang="zh-CN" sz="1200" dirty="0">
                <a:solidFill>
                  <a:srgbClr val="1772BF"/>
                </a:solidFill>
                <a:latin typeface="Verdana" panose="020B0604030504040204" pitchFamily="34" charset="0"/>
                <a:ea typeface="微软雅黑" panose="020B0503020204020204" pitchFamily="34" charset="-122"/>
              </a:rPr>
              <a:t>INSERT INTO VALUES(),(),()</a:t>
            </a:r>
            <a:r>
              <a:rPr lang="zh-CN" altLang="en-US" sz="1200" dirty="0">
                <a:solidFill>
                  <a:srgbClr val="1772BF"/>
                </a:solidFill>
                <a:latin typeface="Verdana" panose="020B0604030504040204" pitchFamily="34" charset="0"/>
                <a:ea typeface="微软雅黑" panose="020B0503020204020204" pitchFamily="34" charset="-122"/>
              </a:rPr>
              <a:t>，合并插入。</a:t>
            </a:r>
            <a:endParaRPr lang="en-US" altLang="zh-CN" sz="1200" dirty="0">
              <a:solidFill>
                <a:srgbClr val="1772BF"/>
              </a:solidFill>
              <a:latin typeface="Verdana" panose="020B0604030504040204" pitchFamily="34" charset="0"/>
              <a:ea typeface="微软雅黑" panose="020B0503020204020204" pitchFamily="34" charset="-122"/>
            </a:endParaRPr>
          </a:p>
          <a:p>
            <a:pPr lvl="1">
              <a:buFontTx/>
              <a:buAutoNum type="arabicPeriod"/>
              <a:tabLst>
                <a:tab pos="1088390" algn="l"/>
              </a:tabLst>
            </a:pPr>
            <a:endParaRPr lang="zh-CN" altLang="en-US" sz="700" dirty="0">
              <a:solidFill>
                <a:srgbClr val="1772BF"/>
              </a:solidFill>
            </a:endParaRPr>
          </a:p>
          <a:p>
            <a:pPr>
              <a:tabLst>
                <a:tab pos="1088390" algn="l"/>
              </a:tabLst>
            </a:pPr>
            <a:r>
              <a:rPr lang="en-US" altLang="zh-CN" sz="1900" dirty="0">
                <a:solidFill>
                  <a:srgbClr val="1772BF"/>
                </a:solidFill>
                <a:latin typeface="Verdana" panose="020B0604030504040204" pitchFamily="34" charset="0"/>
                <a:cs typeface="Times New Roman" panose="02020603050405020304" pitchFamily="18" charset="0"/>
              </a:rPr>
              <a:t>19. </a:t>
            </a:r>
            <a:r>
              <a:rPr lang="zh-CN" altLang="en-US" sz="1900" dirty="0">
                <a:solidFill>
                  <a:srgbClr val="1772BF"/>
                </a:solidFill>
                <a:latin typeface="Verdana" panose="020B0604030504040204" pitchFamily="34" charset="0"/>
                <a:cs typeface="Times New Roman" panose="02020603050405020304" pitchFamily="18" charset="0"/>
              </a:rPr>
              <a:t>杜绝危险</a:t>
            </a:r>
            <a:r>
              <a:rPr lang="en-US" altLang="zh-CN" sz="1900" dirty="0">
                <a:solidFill>
                  <a:srgbClr val="1772BF"/>
                </a:solidFill>
                <a:latin typeface="Verdana" panose="020B0604030504040204" pitchFamily="34" charset="0"/>
                <a:cs typeface="Times New Roman" panose="02020603050405020304" pitchFamily="18" charset="0"/>
              </a:rPr>
              <a:t>SQL</a:t>
            </a:r>
            <a:endParaRPr lang="en-US" altLang="zh-CN" sz="1900" dirty="0">
              <a:solidFill>
                <a:srgbClr val="1772BF"/>
              </a:solidFill>
              <a:latin typeface="Tahoma" panose="020B0604030504040204" pitchFamily="34" charset="0"/>
              <a:cs typeface="Times New Roman" panose="02020603050405020304" pitchFamily="18" charset="0"/>
            </a:endParaRPr>
          </a:p>
          <a:p>
            <a:pPr lvl="1">
              <a:buFontTx/>
              <a:buAutoNum type="arabicPeriod"/>
              <a:tabLst>
                <a:tab pos="1088390" algn="l"/>
              </a:tabLst>
            </a:pPr>
            <a:r>
              <a:rPr lang="zh-CN" altLang="en-US" sz="1200" dirty="0">
                <a:solidFill>
                  <a:srgbClr val="1772BF"/>
                </a:solidFill>
                <a:latin typeface="Verdana" panose="020B0604030504040204" pitchFamily="34" charset="0"/>
                <a:ea typeface="微软雅黑" panose="020B0503020204020204" pitchFamily="34" charset="-122"/>
              </a:rPr>
              <a:t>去掉</a:t>
            </a:r>
            <a:r>
              <a:rPr lang="en-US" altLang="zh-CN" sz="1200" dirty="0">
                <a:solidFill>
                  <a:srgbClr val="1772BF"/>
                </a:solidFill>
                <a:latin typeface="Verdana" panose="020B0604030504040204" pitchFamily="34" charset="0"/>
                <a:ea typeface="微软雅黑" panose="020B0503020204020204" pitchFamily="34" charset="-122"/>
              </a:rPr>
              <a:t>where 1=1 </a:t>
            </a:r>
            <a:r>
              <a:rPr lang="zh-CN" altLang="en-US" sz="1200" dirty="0">
                <a:solidFill>
                  <a:srgbClr val="1772BF"/>
                </a:solidFill>
                <a:latin typeface="Verdana" panose="020B0604030504040204" pitchFamily="34" charset="0"/>
                <a:ea typeface="微软雅黑" panose="020B0503020204020204" pitchFamily="34" charset="-122"/>
              </a:rPr>
              <a:t>这样无意义或恒真的条件，如果遇到</a:t>
            </a:r>
            <a:r>
              <a:rPr lang="en-US" altLang="zh-CN" sz="1200" dirty="0">
                <a:solidFill>
                  <a:srgbClr val="1772BF"/>
                </a:solidFill>
                <a:latin typeface="Verdana" panose="020B0604030504040204" pitchFamily="34" charset="0"/>
                <a:ea typeface="微软雅黑" panose="020B0503020204020204" pitchFamily="34" charset="-122"/>
              </a:rPr>
              <a:t>update/delete</a:t>
            </a:r>
            <a:r>
              <a:rPr lang="zh-CN" altLang="en-US" sz="1200" dirty="0">
                <a:solidFill>
                  <a:srgbClr val="1772BF"/>
                </a:solidFill>
                <a:latin typeface="Verdana" panose="020B0604030504040204" pitchFamily="34" charset="0"/>
                <a:ea typeface="微软雅黑" panose="020B0503020204020204" pitchFamily="34" charset="-122"/>
              </a:rPr>
              <a:t>或遭到</a:t>
            </a:r>
            <a:r>
              <a:rPr lang="en-US" altLang="zh-CN" sz="1200" dirty="0" err="1">
                <a:solidFill>
                  <a:srgbClr val="1772BF"/>
                </a:solidFill>
                <a:latin typeface="Verdana" panose="020B0604030504040204" pitchFamily="34" charset="0"/>
                <a:ea typeface="微软雅黑" panose="020B0503020204020204" pitchFamily="34" charset="-122"/>
              </a:rPr>
              <a:t>sql</a:t>
            </a:r>
            <a:r>
              <a:rPr lang="zh-CN" altLang="en-US" sz="1200" dirty="0">
                <a:solidFill>
                  <a:srgbClr val="1772BF"/>
                </a:solidFill>
                <a:latin typeface="Verdana" panose="020B0604030504040204" pitchFamily="34" charset="0"/>
                <a:ea typeface="微软雅黑" panose="020B0503020204020204" pitchFamily="34" charset="-122"/>
              </a:rPr>
              <a:t>注入就恐怖了</a:t>
            </a:r>
            <a:endParaRPr lang="zh-CN" altLang="en-US" sz="1400" dirty="0">
              <a:solidFill>
                <a:srgbClr val="1772BF"/>
              </a:solidFill>
            </a:endParaRPr>
          </a:p>
          <a:p>
            <a:pPr lvl="1">
              <a:buFontTx/>
              <a:buAutoNum type="arabicPeriod"/>
              <a:tabLst>
                <a:tab pos="1088390" algn="l"/>
              </a:tabLst>
            </a:pPr>
            <a:r>
              <a:rPr lang="en-US" altLang="zh-CN" sz="1200" dirty="0">
                <a:solidFill>
                  <a:srgbClr val="1772BF"/>
                </a:solidFill>
                <a:latin typeface="Verdana" panose="020B0604030504040204" pitchFamily="34" charset="0"/>
                <a:ea typeface="微软雅黑" panose="020B0503020204020204" pitchFamily="34" charset="-122"/>
              </a:rPr>
              <a:t>SQL</a:t>
            </a:r>
            <a:r>
              <a:rPr lang="zh-CN" altLang="en-US" sz="1200" dirty="0">
                <a:solidFill>
                  <a:srgbClr val="1772BF"/>
                </a:solidFill>
                <a:latin typeface="Verdana" panose="020B0604030504040204" pitchFamily="34" charset="0"/>
                <a:ea typeface="微软雅黑" panose="020B0503020204020204" pitchFamily="34" charset="-122"/>
              </a:rPr>
              <a:t>中不允许出现</a:t>
            </a:r>
            <a:r>
              <a:rPr lang="en-US" altLang="zh-CN" sz="1200" dirty="0">
                <a:solidFill>
                  <a:srgbClr val="1772BF"/>
                </a:solidFill>
                <a:latin typeface="Verdana" panose="020B0604030504040204" pitchFamily="34" charset="0"/>
                <a:ea typeface="微软雅黑" panose="020B0503020204020204" pitchFamily="34" charset="-122"/>
              </a:rPr>
              <a:t>DDL</a:t>
            </a:r>
            <a:r>
              <a:rPr lang="zh-CN" altLang="en-US" sz="1200" dirty="0">
                <a:solidFill>
                  <a:srgbClr val="1772BF"/>
                </a:solidFill>
                <a:latin typeface="Verdana" panose="020B0604030504040204" pitchFamily="34" charset="0"/>
                <a:ea typeface="微软雅黑" panose="020B0503020204020204" pitchFamily="34" charset="-122"/>
              </a:rPr>
              <a:t>语句。一般也不给予</a:t>
            </a:r>
            <a:r>
              <a:rPr lang="en-US" altLang="zh-CN" sz="1200" dirty="0">
                <a:solidFill>
                  <a:srgbClr val="1772BF"/>
                </a:solidFill>
                <a:latin typeface="Verdana" panose="020B0604030504040204" pitchFamily="34" charset="0"/>
                <a:ea typeface="微软雅黑" panose="020B0503020204020204" pitchFamily="34" charset="-122"/>
              </a:rPr>
              <a:t>create/alter</a:t>
            </a:r>
            <a:r>
              <a:rPr lang="zh-CN" altLang="en-US" sz="1200" dirty="0">
                <a:solidFill>
                  <a:srgbClr val="1772BF"/>
                </a:solidFill>
                <a:latin typeface="Verdana" panose="020B0604030504040204" pitchFamily="34" charset="0"/>
                <a:ea typeface="微软雅黑" panose="020B0503020204020204" pitchFamily="34" charset="-122"/>
              </a:rPr>
              <a:t>这类权限，但阿里云</a:t>
            </a:r>
            <a:r>
              <a:rPr lang="en-US" altLang="zh-CN" sz="1200" dirty="0">
                <a:solidFill>
                  <a:srgbClr val="1772BF"/>
                </a:solidFill>
                <a:latin typeface="Verdana" panose="020B0604030504040204" pitchFamily="34" charset="0"/>
                <a:ea typeface="微软雅黑" panose="020B0503020204020204" pitchFamily="34" charset="-122"/>
              </a:rPr>
              <a:t>RDS</a:t>
            </a:r>
            <a:r>
              <a:rPr lang="zh-CN" altLang="en-US" sz="1200" dirty="0">
                <a:solidFill>
                  <a:srgbClr val="1772BF"/>
                </a:solidFill>
                <a:latin typeface="Verdana" panose="020B0604030504040204" pitchFamily="34" charset="0"/>
                <a:ea typeface="微软雅黑" panose="020B0503020204020204" pitchFamily="34" charset="-122"/>
              </a:rPr>
              <a:t>只区分读写用户</a:t>
            </a:r>
            <a:endParaRPr lang="zh-CN" altLang="en-US" dirty="0">
              <a:solidFill>
                <a:srgbClr val="1772BF"/>
              </a:solidFill>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矩形 1"/>
          <p:cNvSpPr>
            <a:spLocks noChangeArrowheads="1"/>
          </p:cNvSpPr>
          <p:nvPr/>
        </p:nvSpPr>
        <p:spPr bwMode="auto">
          <a:xfrm>
            <a:off x="1640348" y="1152831"/>
            <a:ext cx="6095207" cy="371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50" tIns="54425" rIns="108850" bIns="54425">
            <a:spAutoFit/>
          </a:bodyPr>
          <a:lstStyle/>
          <a:p>
            <a:r>
              <a:rPr lang="en-US" altLang="zh-CN" sz="1700" dirty="0">
                <a:hlinkClick r:id="rId2"/>
              </a:rPr>
              <a:t>MySQL 5.7</a:t>
            </a:r>
            <a:r>
              <a:rPr lang="zh-CN" altLang="en-US" sz="1700" dirty="0">
                <a:hlinkClick r:id="rId2"/>
              </a:rPr>
              <a:t>默认</a:t>
            </a:r>
            <a:r>
              <a:rPr lang="en-US" altLang="zh-CN" sz="1700" dirty="0">
                <a:hlinkClick r:id="rId2"/>
              </a:rPr>
              <a:t>ONLY_FULL_GROUP_BY</a:t>
            </a:r>
            <a:r>
              <a:rPr lang="zh-CN" altLang="en-US" sz="1700" dirty="0">
                <a:hlinkClick r:id="rId2"/>
              </a:rPr>
              <a:t>语义介绍</a:t>
            </a:r>
            <a:endParaRPr lang="zh-CN" altLang="en-US" sz="1700" dirty="0"/>
          </a:p>
        </p:txBody>
      </p:sp>
      <p:sp>
        <p:nvSpPr>
          <p:cNvPr id="3" name="Text Box 3"/>
          <p:cNvSpPr txBox="1">
            <a:spLocks noChangeArrowheads="1"/>
          </p:cNvSpPr>
          <p:nvPr/>
        </p:nvSpPr>
        <p:spPr bwMode="auto">
          <a:xfrm>
            <a:off x="363555" y="138544"/>
            <a:ext cx="6501554" cy="600075"/>
          </a:xfrm>
          <a:prstGeom prst="rect">
            <a:avLst/>
          </a:prstGeom>
          <a:noFill/>
          <a:ln>
            <a:no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8850" tIns="54425" rIns="108850" bIns="54425">
            <a:spAutoFit/>
          </a:bodyPr>
          <a:lstStyle/>
          <a:p>
            <a:pPr lvl="0" algn="l">
              <a:buClr>
                <a:srgbClr val="0000CC"/>
              </a:buClr>
              <a:buSzPct val="75000"/>
              <a:buFont typeface="Wingdings" panose="05000000000000000000" pitchFamily="2" charset="2"/>
              <a:defRPr/>
            </a:pPr>
            <a:r>
              <a:rPr lang="zh-CN" altLang="en-US" sz="3200" dirty="0">
                <a:solidFill>
                  <a:srgbClr val="0070C0"/>
                </a:solidFill>
                <a:latin typeface="微软雅黑" panose="020B0503020204020204" pitchFamily="34" charset="-122"/>
                <a:ea typeface="微软雅黑" panose="020B0503020204020204" pitchFamily="34" charset="-122"/>
                <a:sym typeface="+mn-ea"/>
              </a:rPr>
              <a:t>MySql 开发设计规范 </a:t>
            </a:r>
          </a:p>
        </p:txBody>
      </p:sp>
      <p:pic>
        <p:nvPicPr>
          <p:cNvPr id="2355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95562" y="6101279"/>
            <a:ext cx="1574595" cy="6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557" name="TextBox 4"/>
          <p:cNvSpPr txBox="1">
            <a:spLocks noChangeArrowheads="1"/>
          </p:cNvSpPr>
          <p:nvPr/>
        </p:nvSpPr>
        <p:spPr bwMode="auto">
          <a:xfrm>
            <a:off x="1583044" y="1678121"/>
            <a:ext cx="9373497" cy="4295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50" tIns="54425" rIns="108850" bIns="54425">
            <a:spAutoFit/>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r>
              <a:rPr lang="en-US" altLang="zh-CN" sz="1700" b="0" dirty="0" err="1">
                <a:solidFill>
                  <a:srgbClr val="1772BF"/>
                </a:solidFill>
              </a:rPr>
              <a:t>mysql</a:t>
            </a:r>
            <a:r>
              <a:rPr lang="en-US" altLang="zh-CN" sz="1700" b="0" dirty="0">
                <a:solidFill>
                  <a:srgbClr val="1772BF"/>
                </a:solidFill>
              </a:rPr>
              <a:t>&gt; select </a:t>
            </a:r>
            <a:r>
              <a:rPr lang="en-US" altLang="zh-CN" sz="1700" b="0" dirty="0" err="1">
                <a:solidFill>
                  <a:srgbClr val="1772BF"/>
                </a:solidFill>
              </a:rPr>
              <a:t>id,count</a:t>
            </a:r>
            <a:r>
              <a:rPr lang="en-US" altLang="zh-CN" sz="1700" b="0" dirty="0">
                <a:solidFill>
                  <a:srgbClr val="1772BF"/>
                </a:solidFill>
              </a:rPr>
              <a:t> from </a:t>
            </a:r>
            <a:r>
              <a:rPr lang="en-US" altLang="zh-CN" sz="1700" b="0" dirty="0" err="1">
                <a:solidFill>
                  <a:srgbClr val="1772BF"/>
                </a:solidFill>
              </a:rPr>
              <a:t>tt</a:t>
            </a:r>
            <a:r>
              <a:rPr lang="en-US" altLang="zh-CN" sz="1700" b="0" dirty="0">
                <a:solidFill>
                  <a:srgbClr val="1772BF"/>
                </a:solidFill>
              </a:rPr>
              <a:t> group by id;</a:t>
            </a:r>
          </a:p>
          <a:p>
            <a:r>
              <a:rPr lang="en-US" altLang="zh-CN" sz="1700" b="0" dirty="0">
                <a:solidFill>
                  <a:srgbClr val="1772BF"/>
                </a:solidFill>
              </a:rPr>
              <a:t>target list</a:t>
            </a:r>
            <a:r>
              <a:rPr lang="zh-CN" altLang="en-US" sz="1700" b="0" dirty="0">
                <a:solidFill>
                  <a:srgbClr val="1772BF"/>
                </a:solidFill>
              </a:rPr>
              <a:t>中的值要么是来自于聚集函数的结果，要么是来自于</a:t>
            </a:r>
            <a:r>
              <a:rPr lang="en-US" altLang="zh-CN" sz="1700" b="0" dirty="0">
                <a:solidFill>
                  <a:srgbClr val="1772BF"/>
                </a:solidFill>
              </a:rPr>
              <a:t>group by list</a:t>
            </a:r>
            <a:r>
              <a:rPr lang="zh-CN" altLang="en-US" sz="1700" b="0" dirty="0">
                <a:solidFill>
                  <a:srgbClr val="1772BF"/>
                </a:solidFill>
              </a:rPr>
              <a:t>中的表达式的值</a:t>
            </a:r>
            <a:endParaRPr lang="en-US" altLang="zh-CN" sz="1700" b="0" dirty="0">
              <a:solidFill>
                <a:srgbClr val="1772BF"/>
              </a:solidFill>
            </a:endParaRPr>
          </a:p>
          <a:p>
            <a:r>
              <a:rPr lang="en-US" altLang="zh-CN" sz="1700" b="0" dirty="0" err="1">
                <a:solidFill>
                  <a:srgbClr val="1772BF"/>
                </a:solidFill>
              </a:rPr>
              <a:t>mysql</a:t>
            </a:r>
            <a:r>
              <a:rPr lang="en-US" altLang="zh-CN" sz="1700" b="0" dirty="0">
                <a:solidFill>
                  <a:srgbClr val="1772BF"/>
                </a:solidFill>
              </a:rPr>
              <a:t>&gt; select id+1 from </a:t>
            </a:r>
            <a:r>
              <a:rPr lang="en-US" altLang="zh-CN" sz="1700" b="0" dirty="0" err="1">
                <a:solidFill>
                  <a:srgbClr val="1772BF"/>
                </a:solidFill>
              </a:rPr>
              <a:t>tt</a:t>
            </a:r>
            <a:r>
              <a:rPr lang="en-US" altLang="zh-CN" sz="1700" b="0" dirty="0">
                <a:solidFill>
                  <a:srgbClr val="1772BF"/>
                </a:solidFill>
              </a:rPr>
              <a:t> group by id+1;</a:t>
            </a:r>
          </a:p>
          <a:p>
            <a:r>
              <a:rPr lang="zh-CN" altLang="en-US" sz="1700" b="0" dirty="0">
                <a:solidFill>
                  <a:srgbClr val="1772BF"/>
                </a:solidFill>
              </a:rPr>
              <a:t>这条语句</a:t>
            </a:r>
            <a:r>
              <a:rPr lang="en-US" altLang="zh-CN" sz="1700" b="0" dirty="0">
                <a:solidFill>
                  <a:srgbClr val="1772BF"/>
                </a:solidFill>
              </a:rPr>
              <a:t>target list</a:t>
            </a:r>
            <a:r>
              <a:rPr lang="zh-CN" altLang="en-US" sz="1700" b="0" dirty="0">
                <a:solidFill>
                  <a:srgbClr val="1772BF"/>
                </a:solidFill>
              </a:rPr>
              <a:t>中的</a:t>
            </a:r>
            <a:r>
              <a:rPr lang="en-US" altLang="zh-CN" sz="1700" b="0" dirty="0">
                <a:solidFill>
                  <a:srgbClr val="1772BF"/>
                </a:solidFill>
              </a:rPr>
              <a:t>id+1</a:t>
            </a:r>
            <a:r>
              <a:rPr lang="zh-CN" altLang="en-US" sz="1700" b="0" dirty="0">
                <a:solidFill>
                  <a:srgbClr val="1772BF"/>
                </a:solidFill>
              </a:rPr>
              <a:t>和</a:t>
            </a:r>
            <a:r>
              <a:rPr lang="en-US" altLang="zh-CN" sz="1700" b="0" dirty="0">
                <a:solidFill>
                  <a:srgbClr val="1772BF"/>
                </a:solidFill>
              </a:rPr>
              <a:t>group by</a:t>
            </a:r>
            <a:r>
              <a:rPr lang="zh-CN" altLang="en-US" sz="1700" b="0" dirty="0">
                <a:solidFill>
                  <a:srgbClr val="1772BF"/>
                </a:solidFill>
              </a:rPr>
              <a:t>中的</a:t>
            </a:r>
            <a:r>
              <a:rPr lang="en-US" altLang="zh-CN" sz="1700" b="0" dirty="0">
                <a:solidFill>
                  <a:srgbClr val="1772BF"/>
                </a:solidFill>
              </a:rPr>
              <a:t>id+1</a:t>
            </a:r>
            <a:r>
              <a:rPr lang="zh-CN" altLang="en-US" sz="1700" b="0" dirty="0">
                <a:solidFill>
                  <a:srgbClr val="1772BF"/>
                </a:solidFill>
              </a:rPr>
              <a:t>是严格匹配的，所以</a:t>
            </a:r>
            <a:r>
              <a:rPr lang="en-US" altLang="zh-CN" sz="1700" b="0" dirty="0" err="1">
                <a:solidFill>
                  <a:srgbClr val="1772BF"/>
                </a:solidFill>
              </a:rPr>
              <a:t>mysql</a:t>
            </a:r>
            <a:r>
              <a:rPr lang="zh-CN" altLang="en-US" sz="1700" b="0" dirty="0">
                <a:solidFill>
                  <a:srgbClr val="1772BF"/>
                </a:solidFill>
              </a:rPr>
              <a:t>认为</a:t>
            </a:r>
            <a:r>
              <a:rPr lang="en-US" altLang="zh-CN" sz="1700" b="0" dirty="0">
                <a:solidFill>
                  <a:srgbClr val="1772BF"/>
                </a:solidFill>
              </a:rPr>
              <a:t>target list</a:t>
            </a:r>
            <a:r>
              <a:rPr lang="zh-CN" altLang="en-US" sz="1700" b="0" dirty="0">
                <a:solidFill>
                  <a:srgbClr val="1772BF"/>
                </a:solidFill>
              </a:rPr>
              <a:t>中的</a:t>
            </a:r>
            <a:r>
              <a:rPr lang="en-US" altLang="zh-CN" sz="1700" b="0" dirty="0">
                <a:solidFill>
                  <a:srgbClr val="1772BF"/>
                </a:solidFill>
              </a:rPr>
              <a:t>id+1</a:t>
            </a:r>
            <a:r>
              <a:rPr lang="zh-CN" altLang="en-US" sz="1700" b="0" dirty="0">
                <a:solidFill>
                  <a:srgbClr val="1772BF"/>
                </a:solidFill>
              </a:rPr>
              <a:t>是语义明确的，因此该语句可以通过。</a:t>
            </a:r>
            <a:endParaRPr lang="en-US" altLang="zh-CN" sz="1700" b="0" dirty="0">
              <a:solidFill>
                <a:srgbClr val="1772BF"/>
              </a:solidFill>
            </a:endParaRPr>
          </a:p>
          <a:p>
            <a:r>
              <a:rPr lang="en-US" altLang="zh-CN" sz="1700" b="0" dirty="0" err="1">
                <a:solidFill>
                  <a:srgbClr val="1772BF"/>
                </a:solidFill>
              </a:rPr>
              <a:t>mysql</a:t>
            </a:r>
            <a:r>
              <a:rPr lang="en-US" altLang="zh-CN" sz="1700" b="0" dirty="0">
                <a:solidFill>
                  <a:srgbClr val="1772BF"/>
                </a:solidFill>
              </a:rPr>
              <a:t>&gt; select id+1 from </a:t>
            </a:r>
            <a:r>
              <a:rPr lang="en-US" altLang="zh-CN" sz="1700" b="0" dirty="0" err="1">
                <a:solidFill>
                  <a:srgbClr val="1772BF"/>
                </a:solidFill>
              </a:rPr>
              <a:t>tt</a:t>
            </a:r>
            <a:r>
              <a:rPr lang="en-US" altLang="zh-CN" sz="1700" b="0" dirty="0">
                <a:solidFill>
                  <a:srgbClr val="1772BF"/>
                </a:solidFill>
              </a:rPr>
              <a:t> group by 1+id;</a:t>
            </a:r>
          </a:p>
          <a:p>
            <a:r>
              <a:rPr lang="en-US" altLang="zh-CN" sz="1700" b="0" dirty="0">
                <a:solidFill>
                  <a:srgbClr val="1772BF"/>
                </a:solidFill>
              </a:rPr>
              <a:t>group by list</a:t>
            </a:r>
            <a:r>
              <a:rPr lang="zh-CN" altLang="en-US" sz="1700" b="0" dirty="0">
                <a:solidFill>
                  <a:srgbClr val="1772BF"/>
                </a:solidFill>
              </a:rPr>
              <a:t>中的表达式严格匹配，该语句也是合法的（</a:t>
            </a:r>
            <a:r>
              <a:rPr lang="en-US" altLang="zh-CN" sz="1700" b="0" dirty="0">
                <a:solidFill>
                  <a:srgbClr val="1772BF"/>
                </a:solidFill>
              </a:rPr>
              <a:t>id+1</a:t>
            </a:r>
            <a:r>
              <a:rPr lang="zh-CN" altLang="en-US" sz="1700" b="0" dirty="0">
                <a:solidFill>
                  <a:srgbClr val="1772BF"/>
                </a:solidFill>
              </a:rPr>
              <a:t>和</a:t>
            </a:r>
            <a:r>
              <a:rPr lang="en-US" altLang="zh-CN" sz="1700" b="0" dirty="0">
                <a:solidFill>
                  <a:srgbClr val="1772BF"/>
                </a:solidFill>
              </a:rPr>
              <a:t>id+1</a:t>
            </a:r>
            <a:r>
              <a:rPr lang="zh-CN" altLang="en-US" sz="1700" b="0" dirty="0">
                <a:solidFill>
                  <a:srgbClr val="1772BF"/>
                </a:solidFill>
              </a:rPr>
              <a:t>是严格匹配的，</a:t>
            </a:r>
            <a:r>
              <a:rPr lang="en-US" altLang="zh-CN" sz="1700" b="0" dirty="0">
                <a:solidFill>
                  <a:srgbClr val="1772BF"/>
                </a:solidFill>
              </a:rPr>
              <a:t>id+1</a:t>
            </a:r>
            <a:r>
              <a:rPr lang="zh-CN" altLang="en-US" sz="1700" b="0" dirty="0">
                <a:solidFill>
                  <a:srgbClr val="1772BF"/>
                </a:solidFill>
              </a:rPr>
              <a:t>和</a:t>
            </a:r>
            <a:r>
              <a:rPr lang="en-US" altLang="zh-CN" sz="1700" b="0" dirty="0">
                <a:solidFill>
                  <a:srgbClr val="1772BF"/>
                </a:solidFill>
              </a:rPr>
              <a:t>id+2</a:t>
            </a:r>
            <a:r>
              <a:rPr lang="zh-CN" altLang="en-US" sz="1700" b="0" dirty="0">
                <a:solidFill>
                  <a:srgbClr val="1772BF"/>
                </a:solidFill>
              </a:rPr>
              <a:t>在</a:t>
            </a:r>
            <a:r>
              <a:rPr lang="en-US" altLang="zh-CN" sz="1700" b="0" dirty="0" err="1">
                <a:solidFill>
                  <a:srgbClr val="1772BF"/>
                </a:solidFill>
              </a:rPr>
              <a:t>mysql</a:t>
            </a:r>
            <a:r>
              <a:rPr lang="zh-CN" altLang="en-US" sz="1700" b="0" dirty="0">
                <a:solidFill>
                  <a:srgbClr val="1772BF"/>
                </a:solidFill>
              </a:rPr>
              <a:t>认为是不严格匹配的， </a:t>
            </a:r>
            <a:r>
              <a:rPr lang="en-US" altLang="zh-CN" sz="1700" b="0" dirty="0">
                <a:solidFill>
                  <a:srgbClr val="1772BF"/>
                </a:solidFill>
              </a:rPr>
              <a:t>id+1</a:t>
            </a:r>
            <a:r>
              <a:rPr lang="zh-CN" altLang="en-US" sz="1700" b="0" dirty="0">
                <a:solidFill>
                  <a:srgbClr val="1772BF"/>
                </a:solidFill>
              </a:rPr>
              <a:t>和</a:t>
            </a:r>
            <a:r>
              <a:rPr lang="en-US" altLang="zh-CN" sz="1700" b="0" dirty="0">
                <a:solidFill>
                  <a:srgbClr val="1772BF"/>
                </a:solidFill>
              </a:rPr>
              <a:t>1+id</a:t>
            </a:r>
            <a:r>
              <a:rPr lang="zh-CN" altLang="en-US" sz="1700" b="0" dirty="0">
                <a:solidFill>
                  <a:srgbClr val="1772BF"/>
                </a:solidFill>
              </a:rPr>
              <a:t>也是不严格匹配的）。</a:t>
            </a:r>
            <a:endParaRPr lang="en-US" altLang="zh-CN" sz="1700" b="0" dirty="0">
              <a:solidFill>
                <a:srgbClr val="1772BF"/>
              </a:solidFill>
            </a:endParaRPr>
          </a:p>
          <a:p>
            <a:r>
              <a:rPr lang="en-US" altLang="zh-CN" sz="1700" b="0" dirty="0" err="1">
                <a:solidFill>
                  <a:srgbClr val="1772BF"/>
                </a:solidFill>
              </a:rPr>
              <a:t>mysql</a:t>
            </a:r>
            <a:r>
              <a:rPr lang="en-US" altLang="zh-CN" sz="1700" b="0" dirty="0">
                <a:solidFill>
                  <a:srgbClr val="1772BF"/>
                </a:solidFill>
              </a:rPr>
              <a:t>&gt; select </a:t>
            </a:r>
            <a:r>
              <a:rPr lang="en-US" altLang="zh-CN" sz="1700" b="0" dirty="0" err="1">
                <a:solidFill>
                  <a:srgbClr val="1772BF"/>
                </a:solidFill>
              </a:rPr>
              <a:t>id,max</a:t>
            </a:r>
            <a:r>
              <a:rPr lang="en-US" altLang="zh-CN" sz="1700" b="0" dirty="0">
                <a:solidFill>
                  <a:srgbClr val="1772BF"/>
                </a:solidFill>
              </a:rPr>
              <a:t>(count) from </a:t>
            </a:r>
            <a:r>
              <a:rPr lang="en-US" altLang="zh-CN" sz="1700" b="0" dirty="0" err="1">
                <a:solidFill>
                  <a:srgbClr val="1772BF"/>
                </a:solidFill>
              </a:rPr>
              <a:t>tt</a:t>
            </a:r>
            <a:r>
              <a:rPr lang="en-US" altLang="zh-CN" sz="1700" b="0" dirty="0">
                <a:solidFill>
                  <a:srgbClr val="1772BF"/>
                </a:solidFill>
              </a:rPr>
              <a:t> group by count;</a:t>
            </a:r>
          </a:p>
          <a:p>
            <a:r>
              <a:rPr lang="zh-CN" altLang="en-US" sz="1700" b="0" dirty="0">
                <a:solidFill>
                  <a:srgbClr val="1772BF"/>
                </a:solidFill>
              </a:rPr>
              <a:t>这条</a:t>
            </a:r>
            <a:r>
              <a:rPr lang="en-US" altLang="zh-CN" sz="1700" b="0" dirty="0">
                <a:solidFill>
                  <a:srgbClr val="1772BF"/>
                </a:solidFill>
              </a:rPr>
              <a:t>query</a:t>
            </a:r>
            <a:r>
              <a:rPr lang="zh-CN" altLang="en-US" sz="1700" b="0" dirty="0">
                <a:solidFill>
                  <a:srgbClr val="1772BF"/>
                </a:solidFill>
              </a:rPr>
              <a:t>被</a:t>
            </a:r>
            <a:r>
              <a:rPr lang="en-US" altLang="zh-CN" sz="1700" b="0" dirty="0">
                <a:solidFill>
                  <a:srgbClr val="1772BF"/>
                </a:solidFill>
              </a:rPr>
              <a:t>server</a:t>
            </a:r>
            <a:r>
              <a:rPr lang="zh-CN" altLang="en-US" sz="1700" b="0" dirty="0">
                <a:solidFill>
                  <a:srgbClr val="1772BF"/>
                </a:solidFill>
              </a:rPr>
              <a:t>拒绝掉了，因为</a:t>
            </a:r>
            <a:r>
              <a:rPr lang="en-US" altLang="zh-CN" sz="1700" b="0" dirty="0">
                <a:solidFill>
                  <a:srgbClr val="1772BF"/>
                </a:solidFill>
              </a:rPr>
              <a:t>target list</a:t>
            </a:r>
            <a:r>
              <a:rPr lang="zh-CN" altLang="en-US" sz="1700" b="0" dirty="0">
                <a:solidFill>
                  <a:srgbClr val="1772BF"/>
                </a:solidFill>
              </a:rPr>
              <a:t>中的</a:t>
            </a:r>
            <a:r>
              <a:rPr lang="en-US" altLang="zh-CN" sz="1700" b="0" dirty="0">
                <a:solidFill>
                  <a:srgbClr val="1772BF"/>
                </a:solidFill>
              </a:rPr>
              <a:t>id</a:t>
            </a:r>
            <a:r>
              <a:rPr lang="zh-CN" altLang="en-US" sz="1700" b="0" dirty="0">
                <a:solidFill>
                  <a:srgbClr val="1772BF"/>
                </a:solidFill>
              </a:rPr>
              <a:t>没有出现在聚集函数中，并且也没有出现在</a:t>
            </a:r>
            <a:r>
              <a:rPr lang="en-US" altLang="zh-CN" sz="1700" b="0" dirty="0">
                <a:solidFill>
                  <a:srgbClr val="1772BF"/>
                </a:solidFill>
              </a:rPr>
              <a:t>group by list</a:t>
            </a:r>
            <a:r>
              <a:rPr lang="zh-CN" altLang="en-US" sz="1700" b="0" dirty="0">
                <a:solidFill>
                  <a:srgbClr val="1772BF"/>
                </a:solidFill>
              </a:rPr>
              <a:t>中。</a:t>
            </a:r>
            <a:endParaRPr lang="en-US" altLang="zh-CN" sz="1700" b="0" dirty="0">
              <a:solidFill>
                <a:srgbClr val="1772BF"/>
              </a:solidFill>
            </a:endParaRPr>
          </a:p>
          <a:p>
            <a:r>
              <a:rPr lang="en-US" altLang="zh-CN" sz="1700" b="0" dirty="0" err="1">
                <a:solidFill>
                  <a:srgbClr val="1772BF"/>
                </a:solidFill>
              </a:rPr>
              <a:t>mysql</a:t>
            </a:r>
            <a:r>
              <a:rPr lang="en-US" altLang="zh-CN" sz="1700" b="0" dirty="0">
                <a:solidFill>
                  <a:srgbClr val="1772BF"/>
                </a:solidFill>
              </a:rPr>
              <a:t>&gt; select id+1 as a from </a:t>
            </a:r>
            <a:r>
              <a:rPr lang="en-US" altLang="zh-CN" sz="1700" b="0" dirty="0" err="1">
                <a:solidFill>
                  <a:srgbClr val="1772BF"/>
                </a:solidFill>
              </a:rPr>
              <a:t>tt</a:t>
            </a:r>
            <a:r>
              <a:rPr lang="en-US" altLang="zh-CN" sz="1700" b="0" dirty="0">
                <a:solidFill>
                  <a:srgbClr val="1772BF"/>
                </a:solidFill>
              </a:rPr>
              <a:t> group by a order by id+1;</a:t>
            </a:r>
          </a:p>
          <a:p>
            <a:r>
              <a:rPr lang="en-US" altLang="zh-CN" sz="1700" b="0" dirty="0" err="1">
                <a:solidFill>
                  <a:srgbClr val="1772BF"/>
                </a:solidFill>
              </a:rPr>
              <a:t>mysql</a:t>
            </a:r>
            <a:r>
              <a:rPr lang="zh-CN" altLang="en-US" sz="1700" b="0" dirty="0">
                <a:solidFill>
                  <a:srgbClr val="1772BF"/>
                </a:solidFill>
              </a:rPr>
              <a:t>允许</a:t>
            </a:r>
            <a:r>
              <a:rPr lang="en-US" altLang="zh-CN" sz="1700" b="0" dirty="0">
                <a:solidFill>
                  <a:srgbClr val="1772BF"/>
                </a:solidFill>
              </a:rPr>
              <a:t>target list</a:t>
            </a:r>
            <a:r>
              <a:rPr lang="zh-CN" altLang="en-US" sz="1700" b="0" dirty="0">
                <a:solidFill>
                  <a:srgbClr val="1772BF"/>
                </a:solidFill>
              </a:rPr>
              <a:t>中对于非聚集函数的</a:t>
            </a:r>
            <a:r>
              <a:rPr lang="en-US" altLang="zh-CN" sz="1700" b="0" dirty="0">
                <a:solidFill>
                  <a:srgbClr val="1772BF"/>
                </a:solidFill>
              </a:rPr>
              <a:t>alias column</a:t>
            </a:r>
            <a:r>
              <a:rPr lang="zh-CN" altLang="en-US" sz="1700" b="0" dirty="0">
                <a:solidFill>
                  <a:srgbClr val="1772BF"/>
                </a:solidFill>
              </a:rPr>
              <a:t>被</a:t>
            </a:r>
            <a:r>
              <a:rPr lang="en-US" altLang="zh-CN" sz="1700" b="0" dirty="0">
                <a:solidFill>
                  <a:srgbClr val="1772BF"/>
                </a:solidFill>
              </a:rPr>
              <a:t>group by</a:t>
            </a:r>
            <a:r>
              <a:rPr lang="zh-CN" altLang="en-US" sz="1700" b="0" dirty="0">
                <a:solidFill>
                  <a:srgbClr val="1772BF"/>
                </a:solidFill>
              </a:rPr>
              <a:t>、</a:t>
            </a:r>
            <a:r>
              <a:rPr lang="en-US" altLang="zh-CN" sz="1700" b="0" dirty="0">
                <a:solidFill>
                  <a:srgbClr val="1772BF"/>
                </a:solidFill>
              </a:rPr>
              <a:t>having condition</a:t>
            </a:r>
            <a:r>
              <a:rPr lang="zh-CN" altLang="en-US" sz="1700" b="0" dirty="0">
                <a:solidFill>
                  <a:srgbClr val="1772BF"/>
                </a:solidFill>
              </a:rPr>
              <a:t>以及</a:t>
            </a:r>
            <a:r>
              <a:rPr lang="en-US" altLang="zh-CN" sz="1700" b="0" dirty="0">
                <a:solidFill>
                  <a:srgbClr val="1772BF"/>
                </a:solidFill>
              </a:rPr>
              <a:t>order by</a:t>
            </a:r>
            <a:r>
              <a:rPr lang="zh-CN" altLang="en-US" sz="1700" b="0" dirty="0">
                <a:solidFill>
                  <a:srgbClr val="1772BF"/>
                </a:solidFill>
              </a:rPr>
              <a:t>语句引用</a:t>
            </a:r>
            <a:r>
              <a:rPr lang="en-US" altLang="zh-CN" sz="1700" b="0" dirty="0">
                <a:solidFill>
                  <a:srgbClr val="1772BF"/>
                </a:solidFill>
              </a:rPr>
              <a:t>(version 5.7</a:t>
            </a:r>
            <a:r>
              <a:rPr lang="zh-CN" altLang="en-US" sz="1700" b="0" dirty="0">
                <a:solidFill>
                  <a:srgbClr val="1772BF"/>
                </a:solidFill>
              </a:rPr>
              <a:t>中允许</a:t>
            </a:r>
            <a:r>
              <a:rPr lang="en-US" altLang="zh-CN" sz="1700" b="0" dirty="0">
                <a:solidFill>
                  <a:srgbClr val="1772BF"/>
                </a:solidFill>
              </a:rPr>
              <a:t>having condition</a:t>
            </a:r>
            <a:r>
              <a:rPr lang="zh-CN" altLang="en-US" sz="1700" b="0" dirty="0">
                <a:solidFill>
                  <a:srgbClr val="1772BF"/>
                </a:solidFill>
              </a:rPr>
              <a:t>引用</a:t>
            </a:r>
            <a:r>
              <a:rPr lang="en-US" altLang="zh-CN" sz="1700" b="0" dirty="0">
                <a:solidFill>
                  <a:srgbClr val="1772BF"/>
                </a:solidFill>
              </a:rPr>
              <a:t>alias column</a:t>
            </a:r>
            <a:r>
              <a:rPr lang="zh-CN" altLang="en-US" sz="1700" b="0" dirty="0">
                <a:solidFill>
                  <a:srgbClr val="1772BF"/>
                </a:solidFill>
              </a:rPr>
              <a:t>，</a:t>
            </a:r>
            <a:r>
              <a:rPr lang="en-US" altLang="zh-CN" sz="1700" b="0" dirty="0">
                <a:solidFill>
                  <a:srgbClr val="1772BF"/>
                </a:solidFill>
              </a:rPr>
              <a:t>version 5.6</a:t>
            </a:r>
            <a:r>
              <a:rPr lang="zh-CN" altLang="en-US" sz="1700" b="0" dirty="0">
                <a:solidFill>
                  <a:srgbClr val="1772BF"/>
                </a:solidFill>
              </a:rPr>
              <a:t>不支持</a:t>
            </a:r>
            <a:r>
              <a:rPr lang="en-US" altLang="zh-CN" sz="1700" b="0" dirty="0">
                <a:solidFill>
                  <a:srgbClr val="1772BF"/>
                </a:solidFill>
              </a:rPr>
              <a:t>having condition</a:t>
            </a:r>
            <a:r>
              <a:rPr lang="zh-CN" altLang="en-US" sz="1700" b="0" dirty="0">
                <a:solidFill>
                  <a:srgbClr val="1772BF"/>
                </a:solidFill>
              </a:rPr>
              <a:t>引用</a:t>
            </a:r>
            <a:r>
              <a:rPr lang="en-US" altLang="zh-CN" sz="1700" b="0" dirty="0">
                <a:solidFill>
                  <a:srgbClr val="1772BF"/>
                </a:solidFill>
              </a:rPr>
              <a:t>alias column)</a:t>
            </a:r>
            <a:r>
              <a:rPr lang="zh-CN" altLang="en-US" sz="1700" b="0" dirty="0">
                <a:solidFill>
                  <a:srgbClr val="1772BF"/>
                </a:solidFill>
              </a:rPr>
              <a:t>，从上面两条语句可以看出，</a:t>
            </a:r>
            <a:r>
              <a:rPr lang="en-US" altLang="zh-CN" sz="1700" b="0" dirty="0">
                <a:solidFill>
                  <a:srgbClr val="1772BF"/>
                </a:solidFill>
              </a:rPr>
              <a:t>group by</a:t>
            </a:r>
            <a:r>
              <a:rPr lang="zh-CN" altLang="en-US" sz="1700" b="0" dirty="0">
                <a:solidFill>
                  <a:srgbClr val="1772BF"/>
                </a:solidFill>
              </a:rPr>
              <a:t>和</a:t>
            </a:r>
            <a:r>
              <a:rPr lang="en-US" altLang="zh-CN" sz="1700" b="0" dirty="0">
                <a:solidFill>
                  <a:srgbClr val="1772BF"/>
                </a:solidFill>
              </a:rPr>
              <a:t>order by</a:t>
            </a:r>
            <a:r>
              <a:rPr lang="zh-CN" altLang="en-US" sz="1700" b="0" dirty="0">
                <a:solidFill>
                  <a:srgbClr val="1772BF"/>
                </a:solidFill>
              </a:rPr>
              <a:t>中引用了</a:t>
            </a:r>
            <a:r>
              <a:rPr lang="en-US" altLang="zh-CN" sz="1700" b="0" dirty="0">
                <a:solidFill>
                  <a:srgbClr val="1772BF"/>
                </a:solidFill>
              </a:rPr>
              <a:t>alias column</a:t>
            </a:r>
            <a:r>
              <a:rPr lang="zh-CN" altLang="en-US" sz="1700" b="0" dirty="0">
                <a:solidFill>
                  <a:srgbClr val="1772BF"/>
                </a:solidFill>
              </a:rPr>
              <a:t>，并且其等价于基础列语义</a:t>
            </a:r>
            <a:endParaRPr lang="zh-CN" altLang="en-US" sz="1700" dirty="0">
              <a:solidFill>
                <a:srgbClr val="1772B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2915437" y="2057877"/>
            <a:ext cx="219890" cy="491443"/>
          </a:xfrm>
          <a:prstGeom prst="rect">
            <a:avLst/>
          </a:prstGeom>
          <a:noFill/>
          <a:ln>
            <a:noFill/>
          </a:ln>
          <a:effectLst/>
          <a:extLst>
            <a:ext uri="{909E8E84-426E-40DD-AFC4-6F175D3DCCD1}">
              <a14:hiddenFill xmlns:a14="http://schemas.microsoft.com/office/drawing/2010/main">
                <a:gradFill rotWithShape="1">
                  <a:gsLst>
                    <a:gs pos="0">
                      <a:srgbClr val="CFB787"/>
                    </a:gs>
                    <a:gs pos="100000">
                      <a:srgbClr val="CFB787">
                        <a:gamma/>
                        <a:shade val="46275"/>
                        <a:invGamma/>
                      </a:srgbClr>
                    </a:gs>
                  </a:gsLst>
                  <a:lin ang="27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3500000" sx="75000" sy="75000" algn="tl" rotWithShape="0">
                    <a:srgbClr val="808080">
                      <a:alpha val="50000"/>
                    </a:srgbClr>
                  </a:outerShdw>
                </a:effectLst>
              </a14:hiddenEffects>
            </a:ext>
          </a:extLst>
        </p:spPr>
        <p:txBody>
          <a:bodyPr wrap="none" lIns="108850" tIns="98565" rIns="108850" bIns="98565">
            <a:spAutoFit/>
          </a:bodyPr>
          <a:lstStyle>
            <a:lvl1pPr marL="292100" indent="-2921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Clr>
                <a:srgbClr val="0000CC"/>
              </a:buClr>
              <a:buSzPct val="75000"/>
              <a:buFont typeface="Wingdings" panose="05000000000000000000" pitchFamily="2" charset="2"/>
              <a:buNone/>
              <a:defRPr/>
            </a:pPr>
            <a:endParaRPr lang="zh-CN" altLang="en-US" sz="1900">
              <a:effectLst>
                <a:outerShdw blurRad="38100" dist="38100" dir="2700000" algn="tl">
                  <a:srgbClr val="C0C0C0"/>
                </a:outerShdw>
              </a:effectLst>
            </a:endParaRPr>
          </a:p>
        </p:txBody>
      </p:sp>
      <p:sp>
        <p:nvSpPr>
          <p:cNvPr id="19459" name="Rectangle 3"/>
          <p:cNvSpPr>
            <a:spLocks noChangeArrowheads="1"/>
          </p:cNvSpPr>
          <p:nvPr/>
        </p:nvSpPr>
        <p:spPr bwMode="auto">
          <a:xfrm>
            <a:off x="3214799" y="2134095"/>
            <a:ext cx="7007370" cy="2922878"/>
          </a:xfrm>
          <a:prstGeom prst="rect">
            <a:avLst/>
          </a:prstGeom>
          <a:noFill/>
          <a:ln>
            <a:noFill/>
          </a:ln>
          <a:effectLst/>
          <a:extLst>
            <a:ext uri="{909E8E84-426E-40DD-AFC4-6F175D3DCCD1}">
              <a14:hiddenFill xmlns:a14="http://schemas.microsoft.com/office/drawing/2010/main">
                <a:gradFill rotWithShape="1">
                  <a:gsLst>
                    <a:gs pos="0">
                      <a:srgbClr val="CFB787"/>
                    </a:gs>
                    <a:gs pos="100000">
                      <a:srgbClr val="CFB787">
                        <a:gamma/>
                        <a:shade val="46275"/>
                        <a:invGamma/>
                      </a:srgbClr>
                    </a:gs>
                  </a:gsLst>
                  <a:lin ang="27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3500000" sx="75000" sy="75000" algn="tl" rotWithShape="0">
                    <a:srgbClr val="808080">
                      <a:alpha val="50000"/>
                    </a:srgbClr>
                  </a:outerShdw>
                </a:effectLst>
              </a14:hiddenEffects>
            </a:ext>
          </a:extLst>
        </p:spPr>
        <p:txBody>
          <a:bodyPr lIns="108850" tIns="98565" rIns="108850" bIns="98565">
            <a:spAutoFit/>
          </a:bodyPr>
          <a:lstStyle/>
          <a:p>
            <a:pPr marL="544195" indent="-544195">
              <a:lnSpc>
                <a:spcPct val="150000"/>
              </a:lnSpc>
              <a:buClr>
                <a:srgbClr val="0000CC"/>
              </a:buClr>
              <a:buSzPct val="75000"/>
              <a:defRPr/>
            </a:pPr>
            <a:r>
              <a:rPr lang="en-US" sz="6400" dirty="0">
                <a:solidFill>
                  <a:srgbClr val="1772BF"/>
                </a:solidFill>
                <a:effectLst>
                  <a:outerShdw blurRad="38100" dist="38100" dir="2700000" algn="tl">
                    <a:srgbClr val="C0C0C0"/>
                  </a:outerShdw>
                </a:effectLst>
                <a:latin typeface="宋体" panose="02010600030101010101" pitchFamily="2" charset="-122"/>
              </a:rPr>
              <a:t>MySQL</a:t>
            </a:r>
            <a:r>
              <a:rPr lang="zh-CN" altLang="en-US" sz="6400" dirty="0">
                <a:solidFill>
                  <a:srgbClr val="1772BF"/>
                </a:solidFill>
                <a:effectLst>
                  <a:outerShdw blurRad="38100" dist="38100" dir="2700000" algn="tl">
                    <a:srgbClr val="C0C0C0"/>
                  </a:outerShdw>
                </a:effectLst>
                <a:latin typeface="宋体" panose="02010600030101010101" pitchFamily="2" charset="-122"/>
              </a:rPr>
              <a:t>优化方式</a:t>
            </a:r>
          </a:p>
          <a:p>
            <a:pPr marL="544195" indent="-544195">
              <a:lnSpc>
                <a:spcPct val="150000"/>
              </a:lnSpc>
              <a:buClr>
                <a:srgbClr val="0000CC"/>
              </a:buClr>
              <a:buSzPct val="75000"/>
              <a:defRPr/>
            </a:pPr>
            <a:endParaRPr lang="zh-CN" altLang="en-US" sz="6400" dirty="0">
              <a:solidFill>
                <a:srgbClr val="1772BF"/>
              </a:solidFill>
              <a:effectLst>
                <a:outerShdw blurRad="38100" dist="38100" dir="2700000" algn="tl">
                  <a:srgbClr val="C0C0C0"/>
                </a:outerShdw>
              </a:effectLst>
              <a:latin typeface="宋体" panose="02010600030101010101" pitchFamily="2" charset="-122"/>
            </a:endParaRPr>
          </a:p>
        </p:txBody>
      </p:sp>
      <p:pic>
        <p:nvPicPr>
          <p:cNvPr id="2458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2115" y="6045193"/>
            <a:ext cx="1574595" cy="6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2915437" y="2057877"/>
            <a:ext cx="219890" cy="491443"/>
          </a:xfrm>
          <a:prstGeom prst="rect">
            <a:avLst/>
          </a:prstGeom>
          <a:noFill/>
          <a:ln>
            <a:noFill/>
          </a:ln>
          <a:effectLst/>
          <a:extLst>
            <a:ext uri="{909E8E84-426E-40DD-AFC4-6F175D3DCCD1}">
              <a14:hiddenFill xmlns:a14="http://schemas.microsoft.com/office/drawing/2010/main">
                <a:gradFill rotWithShape="1">
                  <a:gsLst>
                    <a:gs pos="0">
                      <a:srgbClr val="CFB787"/>
                    </a:gs>
                    <a:gs pos="100000">
                      <a:srgbClr val="CFB787">
                        <a:gamma/>
                        <a:shade val="46275"/>
                        <a:invGamma/>
                      </a:srgbClr>
                    </a:gs>
                  </a:gsLst>
                  <a:lin ang="27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3500000" sx="75000" sy="75000" algn="tl" rotWithShape="0">
                    <a:srgbClr val="808080">
                      <a:alpha val="50000"/>
                    </a:srgbClr>
                  </a:outerShdw>
                </a:effectLst>
              </a14:hiddenEffects>
            </a:ext>
          </a:extLst>
        </p:spPr>
        <p:txBody>
          <a:bodyPr wrap="none" lIns="108850" tIns="98565" rIns="108850" bIns="98565">
            <a:spAutoFit/>
          </a:bodyPr>
          <a:lstStyle>
            <a:lvl1pPr marL="292100" indent="-2921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Clr>
                <a:srgbClr val="0000CC"/>
              </a:buClr>
              <a:buSzPct val="75000"/>
              <a:buFont typeface="Wingdings" panose="05000000000000000000" pitchFamily="2" charset="2"/>
              <a:buNone/>
              <a:defRPr/>
            </a:pPr>
            <a:endParaRPr lang="zh-CN" altLang="en-US" sz="1900">
              <a:effectLst>
                <a:outerShdw blurRad="38100" dist="38100" dir="2700000" algn="tl">
                  <a:srgbClr val="C0C0C0"/>
                </a:outerShdw>
              </a:effectLst>
            </a:endParaRPr>
          </a:p>
        </p:txBody>
      </p:sp>
      <p:sp>
        <p:nvSpPr>
          <p:cNvPr id="20483" name="Rectangle 3"/>
          <p:cNvSpPr>
            <a:spLocks noChangeArrowheads="1"/>
          </p:cNvSpPr>
          <p:nvPr/>
        </p:nvSpPr>
        <p:spPr bwMode="auto">
          <a:xfrm>
            <a:off x="2336496" y="1676788"/>
            <a:ext cx="7830647" cy="3176793"/>
          </a:xfrm>
          <a:prstGeom prst="rect">
            <a:avLst/>
          </a:prstGeom>
          <a:noFill/>
          <a:ln>
            <a:noFill/>
          </a:ln>
          <a:effectLst/>
          <a:extLst>
            <a:ext uri="{909E8E84-426E-40DD-AFC4-6F175D3DCCD1}">
              <a14:hiddenFill xmlns:a14="http://schemas.microsoft.com/office/drawing/2010/main">
                <a:gradFill rotWithShape="1">
                  <a:gsLst>
                    <a:gs pos="0">
                      <a:srgbClr val="CFB787"/>
                    </a:gs>
                    <a:gs pos="100000">
                      <a:srgbClr val="CFB787">
                        <a:gamma/>
                        <a:shade val="46275"/>
                        <a:invGamma/>
                      </a:srgbClr>
                    </a:gs>
                  </a:gsLst>
                  <a:lin ang="27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3500000" sx="75000" sy="75000" algn="tl" rotWithShape="0">
                    <a:srgbClr val="808080">
                      <a:alpha val="50000"/>
                    </a:srgbClr>
                  </a:outerShdw>
                </a:effectLst>
              </a14:hiddenEffects>
            </a:ext>
          </a:extLst>
        </p:spPr>
        <p:txBody>
          <a:bodyPr lIns="108850" tIns="98565" rIns="108850" bIns="98565">
            <a:spAutoFit/>
          </a:bodyPr>
          <a:lstStyle/>
          <a:p>
            <a:pPr marL="544195" indent="-544195">
              <a:lnSpc>
                <a:spcPct val="150000"/>
              </a:lnSpc>
              <a:buClr>
                <a:srgbClr val="0000CC"/>
              </a:buClr>
              <a:buSzPct val="75000"/>
              <a:buFont typeface="Wingdings" panose="05000000000000000000" pitchFamily="2" charset="2"/>
              <a:buChar char="l"/>
              <a:defRPr/>
            </a:pPr>
            <a:r>
              <a:rPr lang="zh-CN" altLang="en-US" sz="4300" dirty="0">
                <a:solidFill>
                  <a:srgbClr val="1772BF"/>
                </a:solidFill>
                <a:effectLst>
                  <a:outerShdw blurRad="38100" dist="38100" dir="2700000" algn="tl">
                    <a:srgbClr val="C0C0C0"/>
                  </a:outerShdw>
                </a:effectLst>
                <a:latin typeface="宋体" panose="02010600030101010101" pitchFamily="2" charset="-122"/>
              </a:rPr>
              <a:t>系统优化：硬件、架构</a:t>
            </a:r>
          </a:p>
          <a:p>
            <a:pPr marL="544195" indent="-544195">
              <a:lnSpc>
                <a:spcPct val="150000"/>
              </a:lnSpc>
              <a:buClr>
                <a:srgbClr val="0000CC"/>
              </a:buClr>
              <a:buSzPct val="75000"/>
              <a:buFont typeface="Wingdings" panose="05000000000000000000" pitchFamily="2" charset="2"/>
              <a:buChar char="l"/>
              <a:defRPr/>
            </a:pPr>
            <a:r>
              <a:rPr lang="zh-CN" altLang="en-US" sz="4300" dirty="0">
                <a:solidFill>
                  <a:srgbClr val="1772BF"/>
                </a:solidFill>
                <a:effectLst>
                  <a:outerShdw blurRad="38100" dist="38100" dir="2700000" algn="tl">
                    <a:srgbClr val="C0C0C0"/>
                  </a:outerShdw>
                </a:effectLst>
                <a:latin typeface="宋体" panose="02010600030101010101" pitchFamily="2" charset="-122"/>
              </a:rPr>
              <a:t>服务优化</a:t>
            </a:r>
          </a:p>
          <a:p>
            <a:pPr marL="544195" indent="-544195">
              <a:lnSpc>
                <a:spcPct val="150000"/>
              </a:lnSpc>
              <a:buClr>
                <a:srgbClr val="0000CC"/>
              </a:buClr>
              <a:buSzPct val="75000"/>
              <a:buFont typeface="Wingdings" panose="05000000000000000000" pitchFamily="2" charset="2"/>
              <a:buChar char="l"/>
              <a:defRPr/>
            </a:pPr>
            <a:r>
              <a:rPr lang="zh-CN" altLang="en-US" sz="4300" dirty="0">
                <a:solidFill>
                  <a:srgbClr val="1772BF"/>
                </a:solidFill>
                <a:effectLst>
                  <a:outerShdw blurRad="38100" dist="38100" dir="2700000" algn="tl">
                    <a:srgbClr val="C0C0C0"/>
                  </a:outerShdw>
                </a:effectLst>
                <a:latin typeface="宋体" panose="02010600030101010101" pitchFamily="2" charset="-122"/>
              </a:rPr>
              <a:t>应用优化</a:t>
            </a:r>
          </a:p>
        </p:txBody>
      </p:sp>
      <p:sp>
        <p:nvSpPr>
          <p:cNvPr id="20484" name="Text Box 4"/>
          <p:cNvSpPr txBox="1">
            <a:spLocks noChangeArrowheads="1"/>
          </p:cNvSpPr>
          <p:nvPr/>
        </p:nvSpPr>
        <p:spPr bwMode="auto">
          <a:xfrm>
            <a:off x="324974" y="87333"/>
            <a:ext cx="5180926" cy="600075"/>
          </a:xfrm>
          <a:prstGeom prst="rect">
            <a:avLst/>
          </a:prstGeom>
          <a:noFill/>
          <a:ln>
            <a:no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8850" tIns="54425" rIns="108850" bIns="54425">
            <a:spAutoFit/>
          </a:bodyPr>
          <a:lstStyle/>
          <a:p>
            <a:pPr lvl="0" algn="l">
              <a:buClr>
                <a:srgbClr val="0000CC"/>
              </a:buClr>
              <a:buSzPct val="75000"/>
              <a:buFont typeface="Wingdings" panose="05000000000000000000" pitchFamily="2" charset="2"/>
              <a:defRPr/>
            </a:pPr>
            <a:r>
              <a:rPr lang="zh-CN" altLang="en-US" sz="3200" dirty="0">
                <a:solidFill>
                  <a:srgbClr val="0070C0"/>
                </a:solidFill>
                <a:latin typeface="微软雅黑" panose="020B0503020204020204" pitchFamily="34" charset="-122"/>
                <a:ea typeface="微软雅黑" panose="020B0503020204020204" pitchFamily="34" charset="-122"/>
                <a:sym typeface="+mn-ea"/>
              </a:rPr>
              <a:t>MySQL优化方式</a:t>
            </a:r>
          </a:p>
        </p:txBody>
      </p:sp>
      <p:pic>
        <p:nvPicPr>
          <p:cNvPr id="2560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95562" y="6080421"/>
            <a:ext cx="1574595" cy="6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711108" y="1295700"/>
            <a:ext cx="10666611" cy="4400205"/>
          </a:xfrm>
          <a:prstGeom prst="rect">
            <a:avLst/>
          </a:prstGeom>
          <a:noFill/>
          <a:ln>
            <a:noFill/>
          </a:ln>
          <a:effectLst/>
          <a:extLst>
            <a:ext uri="{909E8E84-426E-40DD-AFC4-6F175D3DCCD1}">
              <a14:hiddenFill xmlns:a14="http://schemas.microsoft.com/office/drawing/2010/main">
                <a:gradFill rotWithShape="1">
                  <a:gsLst>
                    <a:gs pos="0">
                      <a:srgbClr val="CFB787"/>
                    </a:gs>
                    <a:gs pos="100000">
                      <a:srgbClr val="CFB787">
                        <a:gamma/>
                        <a:shade val="46275"/>
                        <a:invGamma/>
                      </a:srgbClr>
                    </a:gs>
                  </a:gsLst>
                  <a:lin ang="27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3500000" sx="75000" sy="75000" algn="tl" rotWithShape="0">
                    <a:srgbClr val="808080">
                      <a:alpha val="50000"/>
                    </a:srgbClr>
                  </a:outerShdw>
                </a:effectLst>
              </a14:hiddenEffects>
            </a:ext>
          </a:extLst>
        </p:spPr>
        <p:txBody>
          <a:bodyPr lIns="108850" tIns="98565" rIns="108850" bIns="98565">
            <a:spAutoFit/>
          </a:bodyPr>
          <a:lstStyle/>
          <a:p>
            <a:pPr marL="544195" indent="-544195">
              <a:lnSpc>
                <a:spcPct val="150000"/>
              </a:lnSpc>
              <a:buClr>
                <a:srgbClr val="0000CC"/>
              </a:buClr>
              <a:buSzPct val="75000"/>
              <a:buFont typeface="Wingdings" panose="05000000000000000000" pitchFamily="2" charset="2"/>
              <a:buChar char="l"/>
              <a:defRPr/>
            </a:pPr>
            <a:r>
              <a:rPr lang="zh-CN" altLang="en-US" sz="2600" dirty="0">
                <a:solidFill>
                  <a:srgbClr val="1772BF"/>
                </a:solidFill>
                <a:effectLst>
                  <a:outerShdw blurRad="38100" dist="38100" dir="2700000" algn="tl">
                    <a:srgbClr val="C0C0C0"/>
                  </a:outerShdw>
                </a:effectLst>
                <a:latin typeface="黑体" panose="02010609060101010101" pitchFamily="49" charset="-122"/>
                <a:ea typeface="黑体" panose="02010609060101010101" pitchFamily="49" charset="-122"/>
              </a:rPr>
              <a:t>使用好的硬件，更快的硬盘、大内存、多核</a:t>
            </a:r>
            <a:r>
              <a:rPr lang="en-US" sz="2600" dirty="0">
                <a:solidFill>
                  <a:srgbClr val="1772BF"/>
                </a:solidFill>
                <a:effectLst>
                  <a:outerShdw blurRad="38100" dist="38100" dir="2700000" algn="tl">
                    <a:srgbClr val="C0C0C0"/>
                  </a:outerShdw>
                </a:effectLst>
                <a:latin typeface="黑体" panose="02010609060101010101" pitchFamily="49" charset="-122"/>
                <a:ea typeface="黑体" panose="02010609060101010101" pitchFamily="49" charset="-122"/>
              </a:rPr>
              <a:t>CPU</a:t>
            </a:r>
            <a:r>
              <a:rPr lang="zh-CN" altLang="en-US" sz="2600" dirty="0">
                <a:solidFill>
                  <a:srgbClr val="1772BF"/>
                </a:solidFill>
                <a:effectLst>
                  <a:outerShdw blurRad="38100" dist="38100" dir="2700000" algn="tl">
                    <a:srgbClr val="C0C0C0"/>
                  </a:outerShdw>
                </a:effectLst>
                <a:latin typeface="黑体" panose="02010609060101010101" pitchFamily="49" charset="-122"/>
                <a:ea typeface="黑体" panose="02010609060101010101" pitchFamily="49" charset="-122"/>
              </a:rPr>
              <a:t>，专业的存储服务器（</a:t>
            </a:r>
            <a:r>
              <a:rPr lang="en-US" sz="2600" dirty="0">
                <a:solidFill>
                  <a:srgbClr val="1772BF"/>
                </a:solidFill>
                <a:effectLst>
                  <a:outerShdw blurRad="38100" dist="38100" dir="2700000" algn="tl">
                    <a:srgbClr val="C0C0C0"/>
                  </a:outerShdw>
                </a:effectLst>
                <a:latin typeface="黑体" panose="02010609060101010101" pitchFamily="49" charset="-122"/>
                <a:ea typeface="黑体" panose="02010609060101010101" pitchFamily="49" charset="-122"/>
              </a:rPr>
              <a:t>NAS</a:t>
            </a:r>
            <a:r>
              <a:rPr lang="zh-CN" altLang="en-US" sz="2600" dirty="0">
                <a:solidFill>
                  <a:srgbClr val="1772BF"/>
                </a:solidFill>
                <a:effectLst>
                  <a:outerShdw blurRad="38100" dist="38100" dir="2700000" algn="tl">
                    <a:srgbClr val="C0C0C0"/>
                  </a:outerShdw>
                </a:effectLst>
                <a:latin typeface="黑体" panose="02010609060101010101" pitchFamily="49" charset="-122"/>
                <a:ea typeface="黑体" panose="02010609060101010101" pitchFamily="49" charset="-122"/>
              </a:rPr>
              <a:t>、</a:t>
            </a:r>
            <a:r>
              <a:rPr lang="en-US" sz="2600" dirty="0">
                <a:solidFill>
                  <a:srgbClr val="1772BF"/>
                </a:solidFill>
                <a:effectLst>
                  <a:outerShdw blurRad="38100" dist="38100" dir="2700000" algn="tl">
                    <a:srgbClr val="C0C0C0"/>
                  </a:outerShdw>
                </a:effectLst>
                <a:latin typeface="黑体" panose="02010609060101010101" pitchFamily="49" charset="-122"/>
                <a:ea typeface="黑体" panose="02010609060101010101" pitchFamily="49" charset="-122"/>
              </a:rPr>
              <a:t>SAN</a:t>
            </a:r>
            <a:r>
              <a:rPr lang="zh-CN" altLang="en-US" sz="2600" dirty="0">
                <a:solidFill>
                  <a:srgbClr val="1772BF"/>
                </a:solidFill>
                <a:effectLst>
                  <a:outerShdw blurRad="38100" dist="38100" dir="2700000" algn="tl">
                    <a:srgbClr val="C0C0C0"/>
                  </a:outerShdw>
                </a:effectLst>
                <a:latin typeface="黑体" panose="02010609060101010101" pitchFamily="49" charset="-122"/>
                <a:ea typeface="黑体" panose="02010609060101010101" pitchFamily="49" charset="-122"/>
              </a:rPr>
              <a:t>）</a:t>
            </a:r>
          </a:p>
          <a:p>
            <a:pPr marL="544195" indent="-544195">
              <a:lnSpc>
                <a:spcPct val="150000"/>
              </a:lnSpc>
              <a:buClr>
                <a:srgbClr val="0000CC"/>
              </a:buClr>
              <a:buSzPct val="75000"/>
              <a:buFont typeface="Wingdings" panose="05000000000000000000" pitchFamily="2" charset="2"/>
              <a:buChar char="l"/>
              <a:defRPr/>
            </a:pPr>
            <a:endParaRPr lang="zh-CN" altLang="en-US" sz="2600" dirty="0">
              <a:solidFill>
                <a:srgbClr val="1772BF"/>
              </a:solidFill>
              <a:effectLst>
                <a:outerShdw blurRad="38100" dist="38100" dir="2700000" algn="tl">
                  <a:srgbClr val="C0C0C0"/>
                </a:outerShdw>
              </a:effectLst>
              <a:latin typeface="黑体" panose="02010609060101010101" pitchFamily="49" charset="-122"/>
              <a:ea typeface="黑体" panose="02010609060101010101" pitchFamily="49" charset="-122"/>
            </a:endParaRPr>
          </a:p>
          <a:p>
            <a:pPr marL="544195" indent="-544195">
              <a:lnSpc>
                <a:spcPct val="150000"/>
              </a:lnSpc>
              <a:buClr>
                <a:srgbClr val="0000CC"/>
              </a:buClr>
              <a:buSzPct val="75000"/>
              <a:buFont typeface="Wingdings" panose="05000000000000000000" pitchFamily="2" charset="2"/>
              <a:buChar char="l"/>
              <a:defRPr/>
            </a:pPr>
            <a:r>
              <a:rPr lang="zh-CN" altLang="en-US" sz="2600" dirty="0">
                <a:solidFill>
                  <a:srgbClr val="1772BF"/>
                </a:solidFill>
                <a:effectLst>
                  <a:outerShdw blurRad="38100" dist="38100" dir="2700000" algn="tl">
                    <a:srgbClr val="C0C0C0"/>
                  </a:outerShdw>
                </a:effectLst>
                <a:latin typeface="黑体" panose="02010609060101010101" pitchFamily="49" charset="-122"/>
                <a:ea typeface="黑体" panose="02010609060101010101" pitchFamily="49" charset="-122"/>
              </a:rPr>
              <a:t>设计合理架构，如果 </a:t>
            </a:r>
            <a:r>
              <a:rPr lang="en-US" sz="2600" dirty="0">
                <a:solidFill>
                  <a:srgbClr val="1772BF"/>
                </a:solidFill>
                <a:effectLst>
                  <a:outerShdw blurRad="38100" dist="38100" dir="2700000" algn="tl">
                    <a:srgbClr val="C0C0C0"/>
                  </a:outerShdw>
                </a:effectLst>
                <a:latin typeface="黑体" panose="02010609060101010101" pitchFamily="49" charset="-122"/>
                <a:ea typeface="黑体" panose="02010609060101010101" pitchFamily="49" charset="-122"/>
              </a:rPr>
              <a:t>MySQL </a:t>
            </a:r>
            <a:r>
              <a:rPr lang="zh-CN" altLang="en-US" sz="2600" dirty="0">
                <a:solidFill>
                  <a:srgbClr val="1772BF"/>
                </a:solidFill>
                <a:effectLst>
                  <a:outerShdw blurRad="38100" dist="38100" dir="2700000" algn="tl">
                    <a:srgbClr val="C0C0C0"/>
                  </a:outerShdw>
                </a:effectLst>
                <a:latin typeface="黑体" panose="02010609060101010101" pitchFamily="49" charset="-122"/>
                <a:ea typeface="黑体" panose="02010609060101010101" pitchFamily="49" charset="-122"/>
              </a:rPr>
              <a:t>访问频繁，考虑 </a:t>
            </a:r>
            <a:r>
              <a:rPr lang="en-US" sz="2600" dirty="0">
                <a:solidFill>
                  <a:srgbClr val="1772BF"/>
                </a:solidFill>
                <a:effectLst>
                  <a:outerShdw blurRad="38100" dist="38100" dir="2700000" algn="tl">
                    <a:srgbClr val="C0C0C0"/>
                  </a:outerShdw>
                </a:effectLst>
                <a:latin typeface="黑体" panose="02010609060101010101" pitchFamily="49" charset="-122"/>
                <a:ea typeface="黑体" panose="02010609060101010101" pitchFamily="49" charset="-122"/>
              </a:rPr>
              <a:t>Master/Slave </a:t>
            </a:r>
            <a:r>
              <a:rPr lang="zh-CN" altLang="en-US" sz="2600" dirty="0">
                <a:solidFill>
                  <a:srgbClr val="1772BF"/>
                </a:solidFill>
                <a:effectLst>
                  <a:outerShdw blurRad="38100" dist="38100" dir="2700000" algn="tl">
                    <a:srgbClr val="C0C0C0"/>
                  </a:outerShdw>
                </a:effectLst>
                <a:latin typeface="黑体" panose="02010609060101010101" pitchFamily="49" charset="-122"/>
                <a:ea typeface="黑体" panose="02010609060101010101" pitchFamily="49" charset="-122"/>
              </a:rPr>
              <a:t>读写分离；数据库分表、数据库切片（分布式），也考虑使用相应缓存服务帮助 </a:t>
            </a:r>
            <a:r>
              <a:rPr lang="en-US" sz="2600" dirty="0">
                <a:solidFill>
                  <a:srgbClr val="1772BF"/>
                </a:solidFill>
                <a:effectLst>
                  <a:outerShdw blurRad="38100" dist="38100" dir="2700000" algn="tl">
                    <a:srgbClr val="C0C0C0"/>
                  </a:outerShdw>
                </a:effectLst>
                <a:latin typeface="黑体" panose="02010609060101010101" pitchFamily="49" charset="-122"/>
                <a:ea typeface="黑体" panose="02010609060101010101" pitchFamily="49" charset="-122"/>
              </a:rPr>
              <a:t>MySQL </a:t>
            </a:r>
            <a:r>
              <a:rPr lang="zh-CN" altLang="en-US" sz="2600" dirty="0">
                <a:solidFill>
                  <a:srgbClr val="1772BF"/>
                </a:solidFill>
                <a:effectLst>
                  <a:outerShdw blurRad="38100" dist="38100" dir="2700000" algn="tl">
                    <a:srgbClr val="C0C0C0"/>
                  </a:outerShdw>
                </a:effectLst>
                <a:latin typeface="黑体" panose="02010609060101010101" pitchFamily="49" charset="-122"/>
                <a:ea typeface="黑体" panose="02010609060101010101" pitchFamily="49" charset="-122"/>
              </a:rPr>
              <a:t>缓解访问压力</a:t>
            </a:r>
          </a:p>
          <a:p>
            <a:pPr marL="544195" indent="-544195">
              <a:lnSpc>
                <a:spcPct val="150000"/>
              </a:lnSpc>
              <a:buClr>
                <a:srgbClr val="0000CC"/>
              </a:buClr>
              <a:buSzPct val="75000"/>
              <a:buFont typeface="Wingdings" panose="05000000000000000000" pitchFamily="2" charset="2"/>
              <a:buChar char="l"/>
              <a:defRPr/>
            </a:pPr>
            <a:endParaRPr lang="zh-CN" altLang="en-US" sz="2600" dirty="0">
              <a:solidFill>
                <a:srgbClr val="1772BF"/>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21507" name="Text Box 3"/>
          <p:cNvSpPr txBox="1">
            <a:spLocks noChangeArrowheads="1"/>
          </p:cNvSpPr>
          <p:nvPr/>
        </p:nvSpPr>
        <p:spPr bwMode="auto">
          <a:xfrm>
            <a:off x="237383" y="203377"/>
            <a:ext cx="7314248" cy="600075"/>
          </a:xfrm>
          <a:prstGeom prst="rect">
            <a:avLst/>
          </a:prstGeom>
          <a:noFill/>
          <a:ln>
            <a:no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8850" tIns="54425" rIns="108850" bIns="54425">
            <a:spAutoFit/>
          </a:bodyPr>
          <a:lstStyle/>
          <a:p>
            <a:pPr lvl="0" algn="l">
              <a:buClr>
                <a:srgbClr val="0000CC"/>
              </a:buClr>
              <a:buSzPct val="75000"/>
              <a:buFont typeface="Wingdings" panose="05000000000000000000" pitchFamily="2" charset="2"/>
              <a:defRPr/>
            </a:pPr>
            <a:r>
              <a:rPr lang="zh-CN" altLang="en-US" sz="3200" dirty="0">
                <a:solidFill>
                  <a:srgbClr val="0070C0"/>
                </a:solidFill>
                <a:latin typeface="微软雅黑" panose="020B0503020204020204" pitchFamily="34" charset="-122"/>
                <a:ea typeface="微软雅黑" panose="020B0503020204020204" pitchFamily="34" charset="-122"/>
                <a:sym typeface="+mn-ea"/>
              </a:rPr>
              <a:t>系统优化</a:t>
            </a:r>
          </a:p>
        </p:txBody>
      </p:sp>
      <p:pic>
        <p:nvPicPr>
          <p:cNvPr id="266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08935" y="6003811"/>
            <a:ext cx="1574595" cy="6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609521" y="2286530"/>
            <a:ext cx="10666611" cy="4400205"/>
          </a:xfrm>
          <a:prstGeom prst="rect">
            <a:avLst/>
          </a:prstGeom>
          <a:noFill/>
          <a:ln>
            <a:noFill/>
          </a:ln>
          <a:effectLst/>
          <a:extLst>
            <a:ext uri="{909E8E84-426E-40DD-AFC4-6F175D3DCCD1}">
              <a14:hiddenFill xmlns:a14="http://schemas.microsoft.com/office/drawing/2010/main">
                <a:gradFill rotWithShape="1">
                  <a:gsLst>
                    <a:gs pos="0">
                      <a:srgbClr val="CFB787"/>
                    </a:gs>
                    <a:gs pos="100000">
                      <a:srgbClr val="CFB787">
                        <a:gamma/>
                        <a:shade val="46275"/>
                        <a:invGamma/>
                      </a:srgbClr>
                    </a:gs>
                  </a:gsLst>
                  <a:lin ang="27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3500000" sx="75000" sy="75000" algn="tl" rotWithShape="0">
                    <a:srgbClr val="808080">
                      <a:alpha val="50000"/>
                    </a:srgbClr>
                  </a:outerShdw>
                </a:effectLst>
              </a14:hiddenEffects>
            </a:ext>
          </a:extLst>
        </p:spPr>
        <p:txBody>
          <a:bodyPr lIns="108850" tIns="98565" rIns="108850" bIns="98565">
            <a:spAutoFit/>
          </a:bodyPr>
          <a:lstStyle/>
          <a:p>
            <a:pPr marL="544195" indent="-544195">
              <a:lnSpc>
                <a:spcPct val="150000"/>
              </a:lnSpc>
              <a:buClr>
                <a:srgbClr val="0000CC"/>
              </a:buClr>
              <a:buSzPct val="75000"/>
              <a:buFont typeface="Wingdings" panose="05000000000000000000" pitchFamily="2" charset="2"/>
              <a:buChar char="l"/>
              <a:defRPr/>
            </a:pPr>
            <a:r>
              <a:rPr lang="zh-CN" altLang="en-US" sz="2600" dirty="0">
                <a:solidFill>
                  <a:srgbClr val="1772BF"/>
                </a:solidFill>
                <a:effectLst>
                  <a:outerShdw blurRad="38100" dist="38100" dir="2700000" algn="tl">
                    <a:srgbClr val="C0C0C0"/>
                  </a:outerShdw>
                </a:effectLst>
                <a:latin typeface="黑体" panose="02010609060101010101" pitchFamily="49" charset="-122"/>
                <a:ea typeface="黑体" panose="02010609060101010101" pitchFamily="49" charset="-122"/>
              </a:rPr>
              <a:t>配置合理的</a:t>
            </a:r>
            <a:r>
              <a:rPr lang="en-US" sz="2600" dirty="0">
                <a:solidFill>
                  <a:srgbClr val="1772BF"/>
                </a:solidFill>
                <a:effectLst>
                  <a:outerShdw blurRad="38100" dist="38100" dir="2700000" algn="tl">
                    <a:srgbClr val="C0C0C0"/>
                  </a:outerShdw>
                </a:effectLst>
                <a:latin typeface="黑体" panose="02010609060101010101" pitchFamily="49" charset="-122"/>
                <a:ea typeface="黑体" panose="02010609060101010101" pitchFamily="49" charset="-122"/>
              </a:rPr>
              <a:t>MySQL</a:t>
            </a:r>
            <a:r>
              <a:rPr lang="zh-CN" altLang="en-US" sz="2600" dirty="0">
                <a:solidFill>
                  <a:srgbClr val="1772BF"/>
                </a:solidFill>
                <a:effectLst>
                  <a:outerShdw blurRad="38100" dist="38100" dir="2700000" algn="tl">
                    <a:srgbClr val="C0C0C0"/>
                  </a:outerShdw>
                </a:effectLst>
                <a:latin typeface="黑体" panose="02010609060101010101" pitchFamily="49" charset="-122"/>
                <a:ea typeface="黑体" panose="02010609060101010101" pitchFamily="49" charset="-122"/>
              </a:rPr>
              <a:t>服务器，尽量在应用本身达到一个</a:t>
            </a:r>
            <a:r>
              <a:rPr lang="en-US" sz="2600" dirty="0">
                <a:solidFill>
                  <a:srgbClr val="1772BF"/>
                </a:solidFill>
                <a:effectLst>
                  <a:outerShdw blurRad="38100" dist="38100" dir="2700000" algn="tl">
                    <a:srgbClr val="C0C0C0"/>
                  </a:outerShdw>
                </a:effectLst>
                <a:latin typeface="黑体" panose="02010609060101010101" pitchFamily="49" charset="-122"/>
                <a:ea typeface="黑体" panose="02010609060101010101" pitchFamily="49" charset="-122"/>
              </a:rPr>
              <a:t>MySQL</a:t>
            </a:r>
            <a:r>
              <a:rPr lang="zh-CN" altLang="en-US" sz="2600" dirty="0">
                <a:solidFill>
                  <a:srgbClr val="1772BF"/>
                </a:solidFill>
                <a:effectLst>
                  <a:outerShdw blurRad="38100" dist="38100" dir="2700000" algn="tl">
                    <a:srgbClr val="C0C0C0"/>
                  </a:outerShdw>
                </a:effectLst>
                <a:latin typeface="黑体" panose="02010609060101010101" pitchFamily="49" charset="-122"/>
                <a:ea typeface="黑体" panose="02010609060101010101" pitchFamily="49" charset="-122"/>
              </a:rPr>
              <a:t>最合理的使用</a:t>
            </a:r>
          </a:p>
          <a:p>
            <a:pPr marL="544195" indent="-544195">
              <a:lnSpc>
                <a:spcPct val="150000"/>
              </a:lnSpc>
              <a:buClr>
                <a:srgbClr val="0000CC"/>
              </a:buClr>
              <a:buSzPct val="75000"/>
              <a:buFont typeface="Wingdings" panose="05000000000000000000" pitchFamily="2" charset="2"/>
              <a:buChar char="l"/>
              <a:defRPr/>
            </a:pPr>
            <a:r>
              <a:rPr lang="zh-CN" altLang="en-US" sz="2600" dirty="0">
                <a:solidFill>
                  <a:srgbClr val="1772BF"/>
                </a:solidFill>
                <a:effectLst>
                  <a:outerShdw blurRad="38100" dist="38100" dir="2700000" algn="tl">
                    <a:srgbClr val="C0C0C0"/>
                  </a:outerShdw>
                </a:effectLst>
                <a:latin typeface="黑体" panose="02010609060101010101" pitchFamily="49" charset="-122"/>
                <a:ea typeface="黑体" panose="02010609060101010101" pitchFamily="49" charset="-122"/>
              </a:rPr>
              <a:t>针对 </a:t>
            </a:r>
            <a:r>
              <a:rPr lang="en-US" sz="2600" dirty="0" err="1">
                <a:solidFill>
                  <a:srgbClr val="1772BF"/>
                </a:solidFill>
                <a:effectLst>
                  <a:outerShdw blurRad="38100" dist="38100" dir="2700000" algn="tl">
                    <a:srgbClr val="C0C0C0"/>
                  </a:outerShdw>
                </a:effectLst>
                <a:latin typeface="黑体" panose="02010609060101010101" pitchFamily="49" charset="-122"/>
                <a:ea typeface="黑体" panose="02010609060101010101" pitchFamily="49" charset="-122"/>
              </a:rPr>
              <a:t>MyISAM</a:t>
            </a:r>
            <a:r>
              <a:rPr lang="en-US" sz="2600" dirty="0">
                <a:solidFill>
                  <a:srgbClr val="1772BF"/>
                </a:solidFill>
                <a:effectLst>
                  <a:outerShdw blurRad="38100" dist="38100" dir="2700000" algn="tl">
                    <a:srgbClr val="C0C0C0"/>
                  </a:outerShdw>
                </a:effectLst>
                <a:latin typeface="黑体" panose="02010609060101010101" pitchFamily="49" charset="-122"/>
                <a:ea typeface="黑体" panose="02010609060101010101" pitchFamily="49" charset="-122"/>
              </a:rPr>
              <a:t> </a:t>
            </a:r>
            <a:r>
              <a:rPr lang="zh-CN" altLang="en-US" sz="2600" dirty="0">
                <a:solidFill>
                  <a:srgbClr val="1772BF"/>
                </a:solidFill>
                <a:effectLst>
                  <a:outerShdw blurRad="38100" dist="38100" dir="2700000" algn="tl">
                    <a:srgbClr val="C0C0C0"/>
                  </a:outerShdw>
                </a:effectLst>
                <a:latin typeface="黑体" panose="02010609060101010101" pitchFamily="49" charset="-122"/>
                <a:ea typeface="黑体" panose="02010609060101010101" pitchFamily="49" charset="-122"/>
              </a:rPr>
              <a:t>或 </a:t>
            </a:r>
            <a:r>
              <a:rPr lang="en-US" sz="2600" dirty="0" err="1">
                <a:solidFill>
                  <a:srgbClr val="1772BF"/>
                </a:solidFill>
                <a:effectLst>
                  <a:outerShdw blurRad="38100" dist="38100" dir="2700000" algn="tl">
                    <a:srgbClr val="C0C0C0"/>
                  </a:outerShdw>
                </a:effectLst>
                <a:latin typeface="黑体" panose="02010609060101010101" pitchFamily="49" charset="-122"/>
                <a:ea typeface="黑体" panose="02010609060101010101" pitchFamily="49" charset="-122"/>
              </a:rPr>
              <a:t>InnoDB</a:t>
            </a:r>
            <a:r>
              <a:rPr lang="en-US" sz="2600" dirty="0">
                <a:solidFill>
                  <a:srgbClr val="1772BF"/>
                </a:solidFill>
                <a:effectLst>
                  <a:outerShdw blurRad="38100" dist="38100" dir="2700000" algn="tl">
                    <a:srgbClr val="C0C0C0"/>
                  </a:outerShdw>
                </a:effectLst>
                <a:latin typeface="黑体" panose="02010609060101010101" pitchFamily="49" charset="-122"/>
                <a:ea typeface="黑体" panose="02010609060101010101" pitchFamily="49" charset="-122"/>
              </a:rPr>
              <a:t> </a:t>
            </a:r>
            <a:r>
              <a:rPr lang="zh-CN" altLang="en-US" sz="2600" dirty="0">
                <a:solidFill>
                  <a:srgbClr val="1772BF"/>
                </a:solidFill>
                <a:effectLst>
                  <a:outerShdw blurRad="38100" dist="38100" dir="2700000" algn="tl">
                    <a:srgbClr val="C0C0C0"/>
                  </a:outerShdw>
                </a:effectLst>
                <a:latin typeface="黑体" panose="02010609060101010101" pitchFamily="49" charset="-122"/>
                <a:ea typeface="黑体" panose="02010609060101010101" pitchFamily="49" charset="-122"/>
              </a:rPr>
              <a:t>不同引擎进行不同定制性配置</a:t>
            </a:r>
          </a:p>
          <a:p>
            <a:pPr marL="544195" indent="-544195">
              <a:lnSpc>
                <a:spcPct val="150000"/>
              </a:lnSpc>
              <a:buClr>
                <a:srgbClr val="0000CC"/>
              </a:buClr>
              <a:buSzPct val="75000"/>
              <a:buFont typeface="Wingdings" panose="05000000000000000000" pitchFamily="2" charset="2"/>
              <a:buChar char="l"/>
              <a:defRPr/>
            </a:pPr>
            <a:r>
              <a:rPr lang="zh-CN" altLang="en-US" sz="2600" dirty="0">
                <a:solidFill>
                  <a:srgbClr val="1772BF"/>
                </a:solidFill>
                <a:effectLst>
                  <a:outerShdw blurRad="38100" dist="38100" dir="2700000" algn="tl">
                    <a:srgbClr val="C0C0C0"/>
                  </a:outerShdw>
                </a:effectLst>
                <a:latin typeface="黑体" panose="02010609060101010101" pitchFamily="49" charset="-122"/>
                <a:ea typeface="黑体" panose="02010609060101010101" pitchFamily="49" charset="-122"/>
              </a:rPr>
              <a:t>针对不同的应用情况进行合理配置</a:t>
            </a:r>
          </a:p>
          <a:p>
            <a:pPr marL="544195" indent="-544195">
              <a:lnSpc>
                <a:spcPct val="150000"/>
              </a:lnSpc>
              <a:buClr>
                <a:srgbClr val="0000CC"/>
              </a:buClr>
              <a:buSzPct val="75000"/>
              <a:buFont typeface="Wingdings" panose="05000000000000000000" pitchFamily="2" charset="2"/>
              <a:buChar char="l"/>
              <a:defRPr/>
            </a:pPr>
            <a:r>
              <a:rPr lang="zh-CN" altLang="en-US" sz="2600" dirty="0">
                <a:solidFill>
                  <a:srgbClr val="1772BF"/>
                </a:solidFill>
                <a:effectLst>
                  <a:outerShdw blurRad="38100" dist="38100" dir="2700000" algn="tl">
                    <a:srgbClr val="C0C0C0"/>
                  </a:outerShdw>
                </a:effectLst>
                <a:latin typeface="黑体" panose="02010609060101010101" pitchFamily="49" charset="-122"/>
                <a:ea typeface="黑体" panose="02010609060101010101" pitchFamily="49" charset="-122"/>
              </a:rPr>
              <a:t>针对 </a:t>
            </a:r>
            <a:r>
              <a:rPr lang="en-US" sz="2600" dirty="0" err="1">
                <a:solidFill>
                  <a:srgbClr val="1772BF"/>
                </a:solidFill>
                <a:effectLst>
                  <a:outerShdw blurRad="38100" dist="38100" dir="2700000" algn="tl">
                    <a:srgbClr val="C0C0C0"/>
                  </a:outerShdw>
                </a:effectLst>
                <a:latin typeface="黑体" panose="02010609060101010101" pitchFamily="49" charset="-122"/>
                <a:ea typeface="黑体" panose="02010609060101010101" pitchFamily="49" charset="-122"/>
              </a:rPr>
              <a:t>my.cnf</a:t>
            </a:r>
            <a:r>
              <a:rPr lang="en-US" sz="2600" dirty="0">
                <a:solidFill>
                  <a:srgbClr val="1772BF"/>
                </a:solidFill>
                <a:effectLst>
                  <a:outerShdw blurRad="38100" dist="38100" dir="2700000" algn="tl">
                    <a:srgbClr val="C0C0C0"/>
                  </a:outerShdw>
                </a:effectLst>
                <a:latin typeface="黑体" panose="02010609060101010101" pitchFamily="49" charset="-122"/>
                <a:ea typeface="黑体" panose="02010609060101010101" pitchFamily="49" charset="-122"/>
              </a:rPr>
              <a:t> </a:t>
            </a:r>
            <a:r>
              <a:rPr lang="zh-CN" altLang="en-US" sz="2600" dirty="0">
                <a:solidFill>
                  <a:srgbClr val="1772BF"/>
                </a:solidFill>
                <a:effectLst>
                  <a:outerShdw blurRad="38100" dist="38100" dir="2700000" algn="tl">
                    <a:srgbClr val="C0C0C0"/>
                  </a:outerShdw>
                </a:effectLst>
                <a:latin typeface="黑体" panose="02010609060101010101" pitchFamily="49" charset="-122"/>
                <a:ea typeface="黑体" panose="02010609060101010101" pitchFamily="49" charset="-122"/>
              </a:rPr>
              <a:t>进行配置，后面设置是针对内存为</a:t>
            </a:r>
            <a:r>
              <a:rPr lang="en-US" sz="2600" dirty="0">
                <a:solidFill>
                  <a:srgbClr val="1772BF"/>
                </a:solidFill>
                <a:effectLst>
                  <a:outerShdw blurRad="38100" dist="38100" dir="2700000" algn="tl">
                    <a:srgbClr val="C0C0C0"/>
                  </a:outerShdw>
                </a:effectLst>
                <a:latin typeface="黑体" panose="02010609060101010101" pitchFamily="49" charset="-122"/>
                <a:ea typeface="黑体" panose="02010609060101010101" pitchFamily="49" charset="-122"/>
              </a:rPr>
              <a:t>2G</a:t>
            </a:r>
            <a:r>
              <a:rPr lang="zh-CN" altLang="en-US" sz="2600" dirty="0">
                <a:solidFill>
                  <a:srgbClr val="1772BF"/>
                </a:solidFill>
                <a:effectLst>
                  <a:outerShdw blurRad="38100" dist="38100" dir="2700000" algn="tl">
                    <a:srgbClr val="C0C0C0"/>
                  </a:outerShdw>
                </a:effectLst>
                <a:latin typeface="黑体" panose="02010609060101010101" pitchFamily="49" charset="-122"/>
                <a:ea typeface="黑体" panose="02010609060101010101" pitchFamily="49" charset="-122"/>
              </a:rPr>
              <a:t>的服务器进行的合理设置</a:t>
            </a:r>
          </a:p>
          <a:p>
            <a:pPr marL="544195" indent="-544195">
              <a:lnSpc>
                <a:spcPct val="150000"/>
              </a:lnSpc>
              <a:buClr>
                <a:srgbClr val="0000CC"/>
              </a:buClr>
              <a:buSzPct val="75000"/>
              <a:buFont typeface="Wingdings" panose="05000000000000000000" pitchFamily="2" charset="2"/>
              <a:buChar char="l"/>
              <a:defRPr/>
            </a:pPr>
            <a:endParaRPr lang="zh-CN" altLang="en-US" sz="2600" dirty="0">
              <a:solidFill>
                <a:srgbClr val="1772BF"/>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22531" name="Text Box 3"/>
          <p:cNvSpPr txBox="1">
            <a:spLocks noChangeArrowheads="1"/>
          </p:cNvSpPr>
          <p:nvPr/>
        </p:nvSpPr>
        <p:spPr bwMode="auto">
          <a:xfrm>
            <a:off x="273645" y="170023"/>
            <a:ext cx="7314248" cy="600075"/>
          </a:xfrm>
          <a:prstGeom prst="rect">
            <a:avLst/>
          </a:prstGeom>
          <a:noFill/>
          <a:ln>
            <a:no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8850" tIns="54425" rIns="108850" bIns="54425">
            <a:spAutoFit/>
          </a:bodyPr>
          <a:lstStyle/>
          <a:p>
            <a:pPr lvl="0" algn="l">
              <a:buClr>
                <a:srgbClr val="0000CC"/>
              </a:buClr>
              <a:buSzPct val="75000"/>
              <a:buFont typeface="Wingdings" panose="05000000000000000000" pitchFamily="2" charset="2"/>
              <a:defRPr/>
            </a:pPr>
            <a:r>
              <a:rPr lang="zh-CN" altLang="en-US" sz="3200" dirty="0">
                <a:solidFill>
                  <a:srgbClr val="1772BF"/>
                </a:solidFill>
                <a:latin typeface="微软雅黑" panose="020B0503020204020204" pitchFamily="34" charset="-122"/>
                <a:ea typeface="微软雅黑" panose="020B0503020204020204" pitchFamily="34" charset="-122"/>
                <a:sym typeface="+mn-ea"/>
              </a:rPr>
              <a:t>服务优化</a:t>
            </a:r>
          </a:p>
        </p:txBody>
      </p:sp>
      <p:pic>
        <p:nvPicPr>
          <p:cNvPr id="276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88834" y="6038885"/>
            <a:ext cx="1574595" cy="6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33" name="Text Box 5"/>
          <p:cNvSpPr txBox="1">
            <a:spLocks noChangeArrowheads="1"/>
          </p:cNvSpPr>
          <p:nvPr/>
        </p:nvSpPr>
        <p:spPr bwMode="auto">
          <a:xfrm>
            <a:off x="1015868" y="1448136"/>
            <a:ext cx="7009487" cy="386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eaLnBrk="1" hangingPunct="1">
              <a:spcBef>
                <a:spcPct val="50000"/>
              </a:spcBef>
              <a:defRPr/>
            </a:pPr>
            <a:r>
              <a:rPr lang="en-US" dirty="0">
                <a:solidFill>
                  <a:srgbClr val="1772BF"/>
                </a:solidFill>
                <a:effectLst>
                  <a:outerShdw blurRad="38100" dist="38100" dir="2700000" algn="tl">
                    <a:srgbClr val="C0C0C0"/>
                  </a:outerShdw>
                </a:effectLst>
              </a:rPr>
              <a:t>MySQL</a:t>
            </a:r>
            <a:r>
              <a:rPr lang="zh-CN" dirty="0">
                <a:solidFill>
                  <a:srgbClr val="1772BF"/>
                </a:solidFill>
                <a:effectLst>
                  <a:outerShdw blurRad="38100" dist="38100" dir="2700000" algn="tl">
                    <a:srgbClr val="C0C0C0"/>
                  </a:outerShdw>
                </a:effectLst>
              </a:rPr>
              <a:t>配置原则 </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218133" y="159707"/>
            <a:ext cx="7314248" cy="600075"/>
          </a:xfrm>
          <a:prstGeom prst="rect">
            <a:avLst/>
          </a:prstGeom>
          <a:noFill/>
          <a:ln>
            <a:no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8850" tIns="54425" rIns="108850" bIns="54425">
            <a:spAutoFit/>
          </a:bodyPr>
          <a:lstStyle/>
          <a:p>
            <a:pPr lvl="0" algn="l">
              <a:buClr>
                <a:srgbClr val="0000CC"/>
              </a:buClr>
              <a:buSzPct val="75000"/>
              <a:buFont typeface="Wingdings" panose="05000000000000000000" pitchFamily="2" charset="2"/>
              <a:defRPr/>
            </a:pPr>
            <a:r>
              <a:rPr lang="zh-CN" altLang="en-US" sz="3200" dirty="0">
                <a:solidFill>
                  <a:srgbClr val="0070C0"/>
                </a:solidFill>
                <a:latin typeface="微软雅黑" panose="020B0503020204020204" pitchFamily="34" charset="-122"/>
                <a:ea typeface="微软雅黑" panose="020B0503020204020204" pitchFamily="34" charset="-122"/>
                <a:sym typeface="+mn-ea"/>
              </a:rPr>
              <a:t>服务优化</a:t>
            </a:r>
          </a:p>
        </p:txBody>
      </p:sp>
      <p:pic>
        <p:nvPicPr>
          <p:cNvPr id="286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95563" y="6109689"/>
            <a:ext cx="1574595" cy="6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556" name="Text Box 4"/>
          <p:cNvSpPr txBox="1">
            <a:spLocks noChangeArrowheads="1"/>
          </p:cNvSpPr>
          <p:nvPr/>
        </p:nvSpPr>
        <p:spPr bwMode="auto">
          <a:xfrm>
            <a:off x="914281" y="1143265"/>
            <a:ext cx="7009487" cy="386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eaLnBrk="1" hangingPunct="1">
              <a:spcBef>
                <a:spcPct val="50000"/>
              </a:spcBef>
              <a:defRPr/>
            </a:pPr>
            <a:r>
              <a:rPr lang="zh-CN" dirty="0">
                <a:solidFill>
                  <a:srgbClr val="1772BF"/>
                </a:solidFill>
                <a:effectLst>
                  <a:outerShdw blurRad="38100" dist="38100" dir="2700000" algn="tl">
                    <a:srgbClr val="C0C0C0"/>
                  </a:outerShdw>
                </a:effectLst>
              </a:rPr>
              <a:t>公共选项</a:t>
            </a:r>
          </a:p>
        </p:txBody>
      </p:sp>
      <p:graphicFrame>
        <p:nvGraphicFramePr>
          <p:cNvPr id="23557" name="Group 5"/>
          <p:cNvGraphicFramePr>
            <a:graphicFrameLocks noGrp="1"/>
          </p:cNvGraphicFramePr>
          <p:nvPr>
            <p:extLst>
              <p:ext uri="{D42A27DB-BD31-4B8C-83A1-F6EECF244321}">
                <p14:modId xmlns:p14="http://schemas.microsoft.com/office/powerpoint/2010/main" val="2868646363"/>
              </p:ext>
            </p:extLst>
          </p:nvPr>
        </p:nvGraphicFramePr>
        <p:xfrm>
          <a:off x="406347" y="1905441"/>
          <a:ext cx="11276132" cy="3660033"/>
        </p:xfrm>
        <a:graphic>
          <a:graphicData uri="http://schemas.openxmlformats.org/drawingml/2006/table">
            <a:tbl>
              <a:tblPr/>
              <a:tblGrid>
                <a:gridCol w="2641256">
                  <a:extLst>
                    <a:ext uri="{9D8B030D-6E8A-4147-A177-3AD203B41FA5}">
                      <a16:colId xmlns="" xmlns:a16="http://schemas.microsoft.com/office/drawing/2014/main" val="20000"/>
                    </a:ext>
                  </a:extLst>
                </a:gridCol>
                <a:gridCol w="1726975">
                  <a:extLst>
                    <a:ext uri="{9D8B030D-6E8A-4147-A177-3AD203B41FA5}">
                      <a16:colId xmlns="" xmlns:a16="http://schemas.microsoft.com/office/drawing/2014/main" val="20001"/>
                    </a:ext>
                  </a:extLst>
                </a:gridCol>
                <a:gridCol w="1320628">
                  <a:extLst>
                    <a:ext uri="{9D8B030D-6E8A-4147-A177-3AD203B41FA5}">
                      <a16:colId xmlns="" xmlns:a16="http://schemas.microsoft.com/office/drawing/2014/main" val="20002"/>
                    </a:ext>
                  </a:extLst>
                </a:gridCol>
                <a:gridCol w="5587273">
                  <a:extLst>
                    <a:ext uri="{9D8B030D-6E8A-4147-A177-3AD203B41FA5}">
                      <a16:colId xmlns="" xmlns:a16="http://schemas.microsoft.com/office/drawing/2014/main" val="20003"/>
                    </a:ext>
                  </a:extLst>
                </a:gridCol>
              </a:tblGrid>
              <a:tr h="397001">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sz="2000" b="0" i="0" u="none" strike="noStrike" cap="none" normalizeH="0" baseline="0">
                          <a:ln>
                            <a:noFill/>
                          </a:ln>
                          <a:solidFill>
                            <a:srgbClr val="1772BF"/>
                          </a:solidFill>
                          <a:effectLst/>
                          <a:latin typeface="Arial" panose="020B0604020202020204" pitchFamily="34" charset="0"/>
                          <a:ea typeface="宋体" panose="02010600030101010101" pitchFamily="2" charset="-122"/>
                        </a:rPr>
                        <a:t>选项</a:t>
                      </a:r>
                    </a:p>
                  </a:txBody>
                  <a:tcPr marL="121904" marR="121904"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sz="2000" b="0" i="0" u="none" strike="noStrike" cap="none" normalizeH="0" baseline="0">
                          <a:ln>
                            <a:noFill/>
                          </a:ln>
                          <a:solidFill>
                            <a:srgbClr val="1772BF"/>
                          </a:solidFill>
                          <a:effectLst/>
                          <a:latin typeface="Arial" panose="020B0604020202020204" pitchFamily="34" charset="0"/>
                          <a:ea typeface="宋体" panose="02010600030101010101" pitchFamily="2" charset="-122"/>
                        </a:rPr>
                        <a:t>缺省值</a:t>
                      </a:r>
                    </a:p>
                  </a:txBody>
                  <a:tcPr marL="121904" marR="121904"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sz="2000" b="0" i="0" u="none" strike="noStrike" cap="none" normalizeH="0" baseline="0">
                          <a:ln>
                            <a:noFill/>
                          </a:ln>
                          <a:solidFill>
                            <a:srgbClr val="1772BF"/>
                          </a:solidFill>
                          <a:effectLst/>
                          <a:latin typeface="Arial" panose="020B0604020202020204" pitchFamily="34" charset="0"/>
                          <a:ea typeface="宋体" panose="02010600030101010101" pitchFamily="2" charset="-122"/>
                        </a:rPr>
                        <a:t>推荐值</a:t>
                      </a:r>
                    </a:p>
                  </a:txBody>
                  <a:tcPr marL="121904" marR="121904"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sz="2000" b="0" i="0" u="none" strike="noStrike" cap="none" normalizeH="0" baseline="0">
                          <a:ln>
                            <a:noFill/>
                          </a:ln>
                          <a:solidFill>
                            <a:srgbClr val="1772BF"/>
                          </a:solidFill>
                          <a:effectLst/>
                          <a:latin typeface="Arial" panose="020B0604020202020204" pitchFamily="34" charset="0"/>
                          <a:ea typeface="宋体" panose="02010600030101010101" pitchFamily="2" charset="-122"/>
                        </a:rPr>
                        <a:t>说明</a:t>
                      </a:r>
                    </a:p>
                  </a:txBody>
                  <a:tcPr marL="121904" marR="121904"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381121">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a:ln>
                            <a:noFill/>
                          </a:ln>
                          <a:solidFill>
                            <a:srgbClr val="1772BF"/>
                          </a:solidFill>
                          <a:effectLst/>
                          <a:latin typeface="Arial" panose="020B0604020202020204" pitchFamily="34" charset="0"/>
                          <a:ea typeface="宋体" panose="02010600030101010101" pitchFamily="2" charset="-122"/>
                        </a:rPr>
                        <a:t>max_connections</a:t>
                      </a:r>
                    </a:p>
                  </a:txBody>
                  <a:tcPr marL="121904" marR="121904"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a:ln>
                            <a:noFill/>
                          </a:ln>
                          <a:solidFill>
                            <a:srgbClr val="1772BF"/>
                          </a:solidFill>
                          <a:effectLst/>
                          <a:latin typeface="Arial" panose="020B0604020202020204" pitchFamily="34" charset="0"/>
                          <a:ea typeface="宋体" panose="02010600030101010101" pitchFamily="2" charset="-122"/>
                        </a:rPr>
                        <a:t>100</a:t>
                      </a:r>
                    </a:p>
                  </a:txBody>
                  <a:tcPr marL="121904" marR="121904"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a:ln>
                            <a:noFill/>
                          </a:ln>
                          <a:solidFill>
                            <a:srgbClr val="1772BF"/>
                          </a:solidFill>
                          <a:effectLst/>
                          <a:latin typeface="Arial" panose="020B0604020202020204" pitchFamily="34" charset="0"/>
                          <a:ea typeface="宋体" panose="02010600030101010101" pitchFamily="2" charset="-122"/>
                        </a:rPr>
                        <a:t>1024</a:t>
                      </a:r>
                    </a:p>
                  </a:txBody>
                  <a:tcPr marL="121904" marR="121904"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rgbClr val="1772BF"/>
                          </a:solidFill>
                          <a:effectLst/>
                          <a:latin typeface="Arial" panose="020B0604020202020204" pitchFamily="34" charset="0"/>
                          <a:ea typeface="宋体" panose="02010600030101010101" pitchFamily="2" charset="-122"/>
                        </a:rPr>
                        <a:t>MySQL</a:t>
                      </a:r>
                      <a:r>
                        <a:rPr kumimoji="0" lang="zh-CN" sz="1400" b="0" i="0" u="none" strike="noStrike" cap="none" normalizeH="0" baseline="0">
                          <a:ln>
                            <a:noFill/>
                          </a:ln>
                          <a:solidFill>
                            <a:srgbClr val="1772BF"/>
                          </a:solidFill>
                          <a:effectLst/>
                          <a:latin typeface="Arial" panose="020B0604020202020204" pitchFamily="34" charset="0"/>
                          <a:ea typeface="宋体" panose="02010600030101010101" pitchFamily="2" charset="-122"/>
                        </a:rPr>
                        <a:t>服务器同时处理的数据库连接的最大数量</a:t>
                      </a:r>
                    </a:p>
                  </a:txBody>
                  <a:tcPr marL="121904" marR="121904"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51832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a:ln>
                            <a:noFill/>
                          </a:ln>
                          <a:solidFill>
                            <a:srgbClr val="1772BF"/>
                          </a:solidFill>
                          <a:effectLst/>
                          <a:latin typeface="Arial" panose="020B0604020202020204" pitchFamily="34" charset="0"/>
                          <a:ea typeface="宋体" panose="02010600030101010101" pitchFamily="2" charset="-122"/>
                        </a:rPr>
                        <a:t>query_cache_size</a:t>
                      </a:r>
                    </a:p>
                  </a:txBody>
                  <a:tcPr marL="121904" marR="121904"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a:ln>
                            <a:noFill/>
                          </a:ln>
                          <a:solidFill>
                            <a:srgbClr val="1772BF"/>
                          </a:solidFill>
                          <a:effectLst/>
                          <a:latin typeface="Arial" panose="020B0604020202020204" pitchFamily="34" charset="0"/>
                          <a:ea typeface="宋体" panose="02010600030101010101" pitchFamily="2" charset="-122"/>
                        </a:rPr>
                        <a:t>0 (</a:t>
                      </a:r>
                      <a:r>
                        <a:rPr kumimoji="0" lang="zh-CN" sz="1600" b="0" i="0" u="none" strike="noStrike" cap="none" normalizeH="0" baseline="0">
                          <a:ln>
                            <a:noFill/>
                          </a:ln>
                          <a:solidFill>
                            <a:srgbClr val="1772BF"/>
                          </a:solidFill>
                          <a:effectLst/>
                          <a:latin typeface="Arial" panose="020B0604020202020204" pitchFamily="34" charset="0"/>
                          <a:ea typeface="宋体" panose="02010600030101010101" pitchFamily="2" charset="-122"/>
                        </a:rPr>
                        <a:t>不打开）</a:t>
                      </a:r>
                    </a:p>
                  </a:txBody>
                  <a:tcPr marL="121904" marR="121904"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a:ln>
                            <a:noFill/>
                          </a:ln>
                          <a:solidFill>
                            <a:srgbClr val="1772BF"/>
                          </a:solidFill>
                          <a:effectLst/>
                          <a:latin typeface="Arial" panose="020B0604020202020204" pitchFamily="34" charset="0"/>
                          <a:ea typeface="宋体" panose="02010600030101010101" pitchFamily="2" charset="-122"/>
                        </a:rPr>
                        <a:t>16M</a:t>
                      </a:r>
                    </a:p>
                  </a:txBody>
                  <a:tcPr marL="121904" marR="121904"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sz="1400" b="0" i="0" u="none" strike="noStrike" cap="none" normalizeH="0" baseline="0">
                          <a:ln>
                            <a:noFill/>
                          </a:ln>
                          <a:solidFill>
                            <a:srgbClr val="1772BF"/>
                          </a:solidFill>
                          <a:effectLst/>
                          <a:latin typeface="Arial" panose="020B0604020202020204" pitchFamily="34" charset="0"/>
                          <a:ea typeface="宋体" panose="02010600030101010101" pitchFamily="2" charset="-122"/>
                        </a:rPr>
                        <a:t>查询缓存区的最大长度，按照当前需求，一倍一倍增加，本选项比较重要</a:t>
                      </a:r>
                    </a:p>
                  </a:txBody>
                  <a:tcPr marL="121904" marR="121904"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73207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a:ln>
                            <a:noFill/>
                          </a:ln>
                          <a:solidFill>
                            <a:srgbClr val="1772BF"/>
                          </a:solidFill>
                          <a:effectLst/>
                          <a:latin typeface="Arial" panose="020B0604020202020204" pitchFamily="34" charset="0"/>
                          <a:ea typeface="宋体" panose="02010600030101010101" pitchFamily="2" charset="-122"/>
                        </a:rPr>
                        <a:t>sort_buffer_size</a:t>
                      </a:r>
                    </a:p>
                  </a:txBody>
                  <a:tcPr marL="121904" marR="121904"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a:ln>
                            <a:noFill/>
                          </a:ln>
                          <a:solidFill>
                            <a:srgbClr val="1772BF"/>
                          </a:solidFill>
                          <a:effectLst/>
                          <a:latin typeface="Arial" panose="020B0604020202020204" pitchFamily="34" charset="0"/>
                          <a:ea typeface="宋体" panose="02010600030101010101" pitchFamily="2" charset="-122"/>
                        </a:rPr>
                        <a:t>512K</a:t>
                      </a:r>
                    </a:p>
                  </a:txBody>
                  <a:tcPr marL="121904" marR="121904"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a:ln>
                            <a:noFill/>
                          </a:ln>
                          <a:solidFill>
                            <a:srgbClr val="1772BF"/>
                          </a:solidFill>
                          <a:effectLst/>
                          <a:latin typeface="Arial" panose="020B0604020202020204" pitchFamily="34" charset="0"/>
                          <a:ea typeface="宋体" panose="02010600030101010101" pitchFamily="2" charset="-122"/>
                        </a:rPr>
                        <a:t>16M</a:t>
                      </a:r>
                    </a:p>
                  </a:txBody>
                  <a:tcPr marL="121904" marR="121904"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sz="1400" b="0" i="0" u="none" strike="noStrike" cap="none" normalizeH="0" baseline="0">
                          <a:ln>
                            <a:noFill/>
                          </a:ln>
                          <a:solidFill>
                            <a:srgbClr val="1772BF"/>
                          </a:solidFill>
                          <a:effectLst/>
                          <a:latin typeface="Arial" panose="020B0604020202020204" pitchFamily="34" charset="0"/>
                          <a:ea typeface="宋体" panose="02010600030101010101" pitchFamily="2" charset="-122"/>
                        </a:rPr>
                        <a:t>每个线程的排序缓存大小，一般按照内存可以设置为</a:t>
                      </a:r>
                      <a:r>
                        <a:rPr kumimoji="0" lang="en-US" sz="1400" b="0" i="0" u="none" strike="noStrike" cap="none" normalizeH="0" baseline="0">
                          <a:ln>
                            <a:noFill/>
                          </a:ln>
                          <a:solidFill>
                            <a:srgbClr val="1772BF"/>
                          </a:solidFill>
                          <a:effectLst/>
                          <a:latin typeface="Arial" panose="020B0604020202020204" pitchFamily="34" charset="0"/>
                          <a:ea typeface="宋体" panose="02010600030101010101" pitchFamily="2" charset="-122"/>
                        </a:rPr>
                        <a:t>2M</a:t>
                      </a:r>
                      <a:r>
                        <a:rPr kumimoji="0" lang="zh-CN" sz="1400" b="0" i="0" u="none" strike="noStrike" cap="none" normalizeH="0" baseline="0">
                          <a:ln>
                            <a:noFill/>
                          </a:ln>
                          <a:solidFill>
                            <a:srgbClr val="1772BF"/>
                          </a:solidFill>
                          <a:effectLst/>
                          <a:latin typeface="Arial" panose="020B0604020202020204" pitchFamily="34" charset="0"/>
                          <a:ea typeface="宋体" panose="02010600030101010101" pitchFamily="2" charset="-122"/>
                        </a:rPr>
                        <a:t>以上，推荐是</a:t>
                      </a:r>
                      <a:r>
                        <a:rPr kumimoji="0" lang="en-US" sz="1400" b="0" i="0" u="none" strike="noStrike" cap="none" normalizeH="0" baseline="0">
                          <a:ln>
                            <a:noFill/>
                          </a:ln>
                          <a:solidFill>
                            <a:srgbClr val="1772BF"/>
                          </a:solidFill>
                          <a:effectLst/>
                          <a:latin typeface="Arial" panose="020B0604020202020204" pitchFamily="34" charset="0"/>
                          <a:ea typeface="宋体" panose="02010600030101010101" pitchFamily="2" charset="-122"/>
                        </a:rPr>
                        <a:t>16M</a:t>
                      </a:r>
                      <a:r>
                        <a:rPr kumimoji="0" lang="zh-CN" sz="1400" b="0" i="0" u="none" strike="noStrike" cap="none" normalizeH="0" baseline="0">
                          <a:ln>
                            <a:noFill/>
                          </a:ln>
                          <a:solidFill>
                            <a:srgbClr val="1772BF"/>
                          </a:solidFill>
                          <a:effectLst/>
                          <a:latin typeface="Arial" panose="020B0604020202020204" pitchFamily="34" charset="0"/>
                          <a:ea typeface="宋体" panose="02010600030101010101" pitchFamily="2" charset="-122"/>
                        </a:rPr>
                        <a:t>，该选项对排序</a:t>
                      </a:r>
                      <a:r>
                        <a:rPr kumimoji="0" lang="en-US" sz="1400" b="0" i="0" u="none" strike="noStrike" cap="none" normalizeH="0" baseline="0">
                          <a:ln>
                            <a:noFill/>
                          </a:ln>
                          <a:solidFill>
                            <a:srgbClr val="1772BF"/>
                          </a:solidFill>
                          <a:effectLst/>
                          <a:latin typeface="Arial" panose="020B0604020202020204" pitchFamily="34" charset="0"/>
                          <a:ea typeface="宋体" panose="02010600030101010101" pitchFamily="2" charset="-122"/>
                        </a:rPr>
                        <a:t>order by</a:t>
                      </a:r>
                      <a:r>
                        <a:rPr kumimoji="0" lang="zh-CN" sz="1400" b="0" i="0" u="none" strike="noStrike" cap="none" normalizeH="0" baseline="0">
                          <a:ln>
                            <a:noFill/>
                          </a:ln>
                          <a:solidFill>
                            <a:srgbClr val="1772BF"/>
                          </a:solidFill>
                          <a:effectLst/>
                          <a:latin typeface="Arial" panose="020B0604020202020204" pitchFamily="34" charset="0"/>
                          <a:ea typeface="宋体" panose="02010600030101010101" pitchFamily="2" charset="-122"/>
                        </a:rPr>
                        <a:t>，</a:t>
                      </a:r>
                      <a:r>
                        <a:rPr kumimoji="0" lang="en-US" sz="1400" b="0" i="0" u="none" strike="noStrike" cap="none" normalizeH="0" baseline="0">
                          <a:ln>
                            <a:noFill/>
                          </a:ln>
                          <a:solidFill>
                            <a:srgbClr val="1772BF"/>
                          </a:solidFill>
                          <a:effectLst/>
                          <a:latin typeface="Arial" panose="020B0604020202020204" pitchFamily="34" charset="0"/>
                          <a:ea typeface="宋体" panose="02010600030101010101" pitchFamily="2" charset="-122"/>
                        </a:rPr>
                        <a:t>group by</a:t>
                      </a:r>
                      <a:r>
                        <a:rPr kumimoji="0" lang="zh-CN" sz="1400" b="0" i="0" u="none" strike="noStrike" cap="none" normalizeH="0" baseline="0">
                          <a:ln>
                            <a:noFill/>
                          </a:ln>
                          <a:solidFill>
                            <a:srgbClr val="1772BF"/>
                          </a:solidFill>
                          <a:effectLst/>
                          <a:latin typeface="Arial" panose="020B0604020202020204" pitchFamily="34" charset="0"/>
                          <a:ea typeface="宋体" panose="02010600030101010101" pitchFamily="2" charset="-122"/>
                        </a:rPr>
                        <a:t>起作用</a:t>
                      </a:r>
                    </a:p>
                  </a:txBody>
                  <a:tcPr marL="121904" marR="121904"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51832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a:ln>
                            <a:noFill/>
                          </a:ln>
                          <a:solidFill>
                            <a:srgbClr val="1772BF"/>
                          </a:solidFill>
                          <a:effectLst/>
                          <a:latin typeface="Arial" panose="020B0604020202020204" pitchFamily="34" charset="0"/>
                          <a:ea typeface="宋体" panose="02010600030101010101" pitchFamily="2" charset="-122"/>
                        </a:rPr>
                        <a:t>record_buffer</a:t>
                      </a:r>
                    </a:p>
                  </a:txBody>
                  <a:tcPr marL="121904" marR="121904"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dirty="0">
                          <a:ln>
                            <a:noFill/>
                          </a:ln>
                          <a:solidFill>
                            <a:srgbClr val="1772BF"/>
                          </a:solidFill>
                          <a:effectLst/>
                          <a:latin typeface="Arial" panose="020B0604020202020204" pitchFamily="34" charset="0"/>
                          <a:ea typeface="宋体" panose="02010600030101010101" pitchFamily="2" charset="-122"/>
                        </a:rPr>
                        <a:t>128K</a:t>
                      </a:r>
                    </a:p>
                  </a:txBody>
                  <a:tcPr marL="121904" marR="121904"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a:ln>
                            <a:noFill/>
                          </a:ln>
                          <a:solidFill>
                            <a:srgbClr val="1772BF"/>
                          </a:solidFill>
                          <a:effectLst/>
                          <a:latin typeface="Arial" panose="020B0604020202020204" pitchFamily="34" charset="0"/>
                          <a:ea typeface="宋体" panose="02010600030101010101" pitchFamily="2" charset="-122"/>
                        </a:rPr>
                        <a:t>16M</a:t>
                      </a:r>
                    </a:p>
                  </a:txBody>
                  <a:tcPr marL="121904" marR="121904"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sz="1400" b="0" i="0" u="none" strike="noStrike" cap="none" normalizeH="0" baseline="0">
                          <a:ln>
                            <a:noFill/>
                          </a:ln>
                          <a:solidFill>
                            <a:srgbClr val="1772BF"/>
                          </a:solidFill>
                          <a:effectLst/>
                          <a:latin typeface="Arial" panose="020B0604020202020204" pitchFamily="34" charset="0"/>
                          <a:ea typeface="宋体" panose="02010600030101010101" pitchFamily="2" charset="-122"/>
                        </a:rPr>
                        <a:t>每个进行一个顺序扫描的线程为其扫描的每张表分配这个大小的一个缓冲区，可以设置为</a:t>
                      </a:r>
                      <a:r>
                        <a:rPr kumimoji="0" lang="en-US" sz="1400" b="0" i="0" u="none" strike="noStrike" cap="none" normalizeH="0" baseline="0">
                          <a:ln>
                            <a:noFill/>
                          </a:ln>
                          <a:solidFill>
                            <a:srgbClr val="1772BF"/>
                          </a:solidFill>
                          <a:effectLst/>
                          <a:latin typeface="Arial" panose="020B0604020202020204" pitchFamily="34" charset="0"/>
                          <a:ea typeface="宋体" panose="02010600030101010101" pitchFamily="2" charset="-122"/>
                        </a:rPr>
                        <a:t>2M</a:t>
                      </a:r>
                      <a:r>
                        <a:rPr kumimoji="0" lang="zh-CN" sz="1400" b="0" i="0" u="none" strike="noStrike" cap="none" normalizeH="0" baseline="0">
                          <a:ln>
                            <a:noFill/>
                          </a:ln>
                          <a:solidFill>
                            <a:srgbClr val="1772BF"/>
                          </a:solidFill>
                          <a:effectLst/>
                          <a:latin typeface="Arial" panose="020B0604020202020204" pitchFamily="34" charset="0"/>
                          <a:ea typeface="宋体" panose="02010600030101010101" pitchFamily="2" charset="-122"/>
                        </a:rPr>
                        <a:t>以上</a:t>
                      </a:r>
                    </a:p>
                  </a:txBody>
                  <a:tcPr marL="121904" marR="121904"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r h="73207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a:ln>
                            <a:noFill/>
                          </a:ln>
                          <a:solidFill>
                            <a:srgbClr val="1772BF"/>
                          </a:solidFill>
                          <a:effectLst/>
                          <a:latin typeface="Arial" panose="020B0604020202020204" pitchFamily="34" charset="0"/>
                          <a:ea typeface="宋体" panose="02010600030101010101" pitchFamily="2" charset="-122"/>
                        </a:rPr>
                        <a:t>table_cache</a:t>
                      </a:r>
                    </a:p>
                  </a:txBody>
                  <a:tcPr marL="121904" marR="121904"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a:ln>
                            <a:noFill/>
                          </a:ln>
                          <a:solidFill>
                            <a:srgbClr val="1772BF"/>
                          </a:solidFill>
                          <a:effectLst/>
                          <a:latin typeface="Arial" panose="020B0604020202020204" pitchFamily="34" charset="0"/>
                          <a:ea typeface="宋体" panose="02010600030101010101" pitchFamily="2" charset="-122"/>
                        </a:rPr>
                        <a:t>64</a:t>
                      </a:r>
                    </a:p>
                  </a:txBody>
                  <a:tcPr marL="121904" marR="121904"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a:ln>
                            <a:noFill/>
                          </a:ln>
                          <a:solidFill>
                            <a:srgbClr val="1772BF"/>
                          </a:solidFill>
                          <a:effectLst/>
                          <a:latin typeface="Arial" panose="020B0604020202020204" pitchFamily="34" charset="0"/>
                          <a:ea typeface="宋体" panose="02010600030101010101" pitchFamily="2" charset="-122"/>
                        </a:rPr>
                        <a:t>512</a:t>
                      </a:r>
                    </a:p>
                  </a:txBody>
                  <a:tcPr marL="121904" marR="121904"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sz="1400" b="0" i="0" u="none" strike="noStrike" cap="none" normalizeH="0" baseline="0">
                          <a:ln>
                            <a:noFill/>
                          </a:ln>
                          <a:solidFill>
                            <a:srgbClr val="1772BF"/>
                          </a:solidFill>
                          <a:effectLst/>
                          <a:latin typeface="Arial" panose="020B0604020202020204" pitchFamily="34" charset="0"/>
                          <a:ea typeface="宋体" panose="02010600030101010101" pitchFamily="2" charset="-122"/>
                        </a:rPr>
                        <a:t>为所有线程打开表的数量。增加该值能增加</a:t>
                      </a:r>
                      <a:r>
                        <a:rPr kumimoji="0" lang="en-US" sz="1400" b="0" i="0" u="none" strike="noStrike" cap="none" normalizeH="0" baseline="0">
                          <a:ln>
                            <a:noFill/>
                          </a:ln>
                          <a:solidFill>
                            <a:srgbClr val="1772BF"/>
                          </a:solidFill>
                          <a:effectLst/>
                          <a:latin typeface="Arial" panose="020B0604020202020204" pitchFamily="34" charset="0"/>
                          <a:ea typeface="宋体" panose="02010600030101010101" pitchFamily="2" charset="-122"/>
                        </a:rPr>
                        <a:t>mysqld</a:t>
                      </a:r>
                      <a:r>
                        <a:rPr kumimoji="0" lang="zh-CN" sz="1400" b="0" i="0" u="none" strike="noStrike" cap="none" normalizeH="0" baseline="0">
                          <a:ln>
                            <a:noFill/>
                          </a:ln>
                          <a:solidFill>
                            <a:srgbClr val="1772BF"/>
                          </a:solidFill>
                          <a:effectLst/>
                          <a:latin typeface="Arial" panose="020B0604020202020204" pitchFamily="34" charset="0"/>
                          <a:ea typeface="宋体" panose="02010600030101010101" pitchFamily="2" charset="-122"/>
                        </a:rPr>
                        <a:t>要求的文件描述符的数量。</a:t>
                      </a:r>
                      <a:r>
                        <a:rPr kumimoji="0" lang="en-US" sz="1400" b="0" i="0" u="none" strike="noStrike" cap="none" normalizeH="0" baseline="0">
                          <a:ln>
                            <a:noFill/>
                          </a:ln>
                          <a:solidFill>
                            <a:srgbClr val="1772BF"/>
                          </a:solidFill>
                          <a:effectLst/>
                          <a:latin typeface="Arial" panose="020B0604020202020204" pitchFamily="34" charset="0"/>
                          <a:ea typeface="宋体" panose="02010600030101010101" pitchFamily="2" charset="-122"/>
                        </a:rPr>
                        <a:t>MySQL</a:t>
                      </a:r>
                      <a:r>
                        <a:rPr kumimoji="0" lang="zh-CN" sz="1400" b="0" i="0" u="none" strike="noStrike" cap="none" normalizeH="0" baseline="0">
                          <a:ln>
                            <a:noFill/>
                          </a:ln>
                          <a:solidFill>
                            <a:srgbClr val="1772BF"/>
                          </a:solidFill>
                          <a:effectLst/>
                          <a:latin typeface="Arial" panose="020B0604020202020204" pitchFamily="34" charset="0"/>
                          <a:ea typeface="宋体" panose="02010600030101010101" pitchFamily="2" charset="-122"/>
                        </a:rPr>
                        <a:t>对每个唯一打开的表需要</a:t>
                      </a:r>
                      <a:r>
                        <a:rPr kumimoji="0" lang="en-US" sz="1400" b="0" i="0" u="none" strike="noStrike" cap="none" normalizeH="0" baseline="0">
                          <a:ln>
                            <a:noFill/>
                          </a:ln>
                          <a:solidFill>
                            <a:srgbClr val="1772BF"/>
                          </a:solidFill>
                          <a:effectLst/>
                          <a:latin typeface="Arial" panose="020B0604020202020204" pitchFamily="34" charset="0"/>
                          <a:ea typeface="宋体" panose="02010600030101010101" pitchFamily="2" charset="-122"/>
                        </a:rPr>
                        <a:t>2</a:t>
                      </a:r>
                      <a:r>
                        <a:rPr kumimoji="0" lang="zh-CN" sz="1400" b="0" i="0" u="none" strike="noStrike" cap="none" normalizeH="0" baseline="0">
                          <a:ln>
                            <a:noFill/>
                          </a:ln>
                          <a:solidFill>
                            <a:srgbClr val="1772BF"/>
                          </a:solidFill>
                          <a:effectLst/>
                          <a:latin typeface="Arial" panose="020B0604020202020204" pitchFamily="34" charset="0"/>
                          <a:ea typeface="宋体" panose="02010600030101010101" pitchFamily="2" charset="-122"/>
                        </a:rPr>
                        <a:t>个文件描述符。</a:t>
                      </a:r>
                    </a:p>
                  </a:txBody>
                  <a:tcPr marL="121904" marR="121904"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5"/>
                  </a:ext>
                </a:extLst>
              </a:tr>
              <a:tr h="381121">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1600" b="0" i="0" u="none" strike="noStrike" cap="none" normalizeH="0" baseline="0">
                        <a:ln>
                          <a:noFill/>
                        </a:ln>
                        <a:solidFill>
                          <a:srgbClr val="1772BF"/>
                        </a:solidFill>
                        <a:effectLst/>
                        <a:latin typeface="Arial" panose="020B0604020202020204" pitchFamily="34" charset="0"/>
                        <a:ea typeface="宋体" panose="02010600030101010101" pitchFamily="2" charset="-122"/>
                      </a:endParaRPr>
                    </a:p>
                  </a:txBody>
                  <a:tcPr marL="121904" marR="121904"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1600" b="0" i="0" u="none" strike="noStrike" cap="none" normalizeH="0" baseline="0">
                        <a:ln>
                          <a:noFill/>
                        </a:ln>
                        <a:solidFill>
                          <a:srgbClr val="1772BF"/>
                        </a:solidFill>
                        <a:effectLst/>
                        <a:latin typeface="Arial" panose="020B0604020202020204" pitchFamily="34" charset="0"/>
                        <a:ea typeface="宋体" panose="02010600030101010101" pitchFamily="2" charset="-122"/>
                      </a:endParaRPr>
                    </a:p>
                  </a:txBody>
                  <a:tcPr marL="121904" marR="121904"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1600" b="0" i="0" u="none" strike="noStrike" cap="none" normalizeH="0" baseline="0">
                        <a:ln>
                          <a:noFill/>
                        </a:ln>
                        <a:solidFill>
                          <a:srgbClr val="1772BF"/>
                        </a:solidFill>
                        <a:effectLst/>
                        <a:latin typeface="Arial" panose="020B0604020202020204" pitchFamily="34" charset="0"/>
                        <a:ea typeface="宋体" panose="02010600030101010101" pitchFamily="2" charset="-122"/>
                      </a:endParaRPr>
                    </a:p>
                  </a:txBody>
                  <a:tcPr marL="121904" marR="121904"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1400" b="0" i="0" u="none" strike="noStrike" cap="none" normalizeH="0" baseline="0" dirty="0">
                        <a:ln>
                          <a:noFill/>
                        </a:ln>
                        <a:solidFill>
                          <a:srgbClr val="1772BF"/>
                        </a:solidFill>
                        <a:effectLst/>
                        <a:latin typeface="Arial" panose="020B0604020202020204" pitchFamily="34" charset="0"/>
                        <a:ea typeface="宋体" panose="02010600030101010101" pitchFamily="2" charset="-122"/>
                      </a:endParaRPr>
                    </a:p>
                  </a:txBody>
                  <a:tcPr marL="121904" marR="121904"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6"/>
                  </a:ext>
                </a:extLst>
              </a:tr>
            </a:tbl>
          </a:graphicData>
        </a:graphic>
      </p:graphicFrame>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304760" y="168267"/>
            <a:ext cx="7314248" cy="600075"/>
          </a:xfrm>
          <a:prstGeom prst="rect">
            <a:avLst/>
          </a:prstGeom>
          <a:noFill/>
          <a:ln>
            <a:no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8850" tIns="54425" rIns="108850" bIns="54425">
            <a:spAutoFit/>
          </a:bodyPr>
          <a:lstStyle/>
          <a:p>
            <a:pPr lvl="0" algn="l">
              <a:buClr>
                <a:srgbClr val="0000CC"/>
              </a:buClr>
              <a:buSzPct val="75000"/>
              <a:buFont typeface="Wingdings" panose="05000000000000000000" pitchFamily="2" charset="2"/>
              <a:defRPr/>
            </a:pPr>
            <a:r>
              <a:rPr lang="zh-CN" altLang="en-US" sz="3200" dirty="0">
                <a:solidFill>
                  <a:srgbClr val="0070C0"/>
                </a:solidFill>
                <a:latin typeface="微软雅黑" panose="020B0503020204020204" pitchFamily="34" charset="-122"/>
                <a:ea typeface="微软雅黑" panose="020B0503020204020204" pitchFamily="34" charset="-122"/>
                <a:sym typeface="+mn-ea"/>
              </a:rPr>
              <a:t>服务优化</a:t>
            </a:r>
          </a:p>
        </p:txBody>
      </p:sp>
      <p:pic>
        <p:nvPicPr>
          <p:cNvPr id="296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6312" y="6061563"/>
            <a:ext cx="1574595" cy="6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580" name="Text Box 4"/>
          <p:cNvSpPr txBox="1">
            <a:spLocks noChangeArrowheads="1"/>
          </p:cNvSpPr>
          <p:nvPr/>
        </p:nvSpPr>
        <p:spPr bwMode="auto">
          <a:xfrm>
            <a:off x="914281" y="1143265"/>
            <a:ext cx="7009487" cy="386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eaLnBrk="1" hangingPunct="1">
              <a:spcBef>
                <a:spcPct val="50000"/>
              </a:spcBef>
              <a:defRPr/>
            </a:pPr>
            <a:r>
              <a:rPr lang="en-US">
                <a:solidFill>
                  <a:srgbClr val="1772BF"/>
                </a:solidFill>
                <a:effectLst>
                  <a:outerShdw blurRad="38100" dist="38100" dir="2700000" algn="tl">
                    <a:srgbClr val="C0C0C0"/>
                  </a:outerShdw>
                </a:effectLst>
              </a:rPr>
              <a:t>MyISAM </a:t>
            </a:r>
            <a:r>
              <a:rPr lang="zh-CN">
                <a:solidFill>
                  <a:srgbClr val="1772BF"/>
                </a:solidFill>
                <a:effectLst>
                  <a:outerShdw blurRad="38100" dist="38100" dir="2700000" algn="tl">
                    <a:srgbClr val="C0C0C0"/>
                  </a:outerShdw>
                </a:effectLst>
              </a:rPr>
              <a:t>选项</a:t>
            </a:r>
          </a:p>
        </p:txBody>
      </p:sp>
      <p:graphicFrame>
        <p:nvGraphicFramePr>
          <p:cNvPr id="24581" name="Group 5"/>
          <p:cNvGraphicFramePr>
            <a:graphicFrameLocks noGrp="1"/>
          </p:cNvGraphicFramePr>
          <p:nvPr>
            <p:extLst>
              <p:ext uri="{D42A27DB-BD31-4B8C-83A1-F6EECF244321}">
                <p14:modId xmlns:p14="http://schemas.microsoft.com/office/powerpoint/2010/main" val="3893520647"/>
              </p:ext>
            </p:extLst>
          </p:nvPr>
        </p:nvGraphicFramePr>
        <p:xfrm>
          <a:off x="406347" y="2286529"/>
          <a:ext cx="11276132" cy="2745423"/>
        </p:xfrm>
        <a:graphic>
          <a:graphicData uri="http://schemas.openxmlformats.org/drawingml/2006/table">
            <a:tbl>
              <a:tblPr/>
              <a:tblGrid>
                <a:gridCol w="3657124">
                  <a:extLst>
                    <a:ext uri="{9D8B030D-6E8A-4147-A177-3AD203B41FA5}">
                      <a16:colId xmlns="" xmlns:a16="http://schemas.microsoft.com/office/drawing/2014/main" val="20000"/>
                    </a:ext>
                  </a:extLst>
                </a:gridCol>
                <a:gridCol w="1320628">
                  <a:extLst>
                    <a:ext uri="{9D8B030D-6E8A-4147-A177-3AD203B41FA5}">
                      <a16:colId xmlns="" xmlns:a16="http://schemas.microsoft.com/office/drawing/2014/main" val="20001"/>
                    </a:ext>
                  </a:extLst>
                </a:gridCol>
                <a:gridCol w="1523802">
                  <a:extLst>
                    <a:ext uri="{9D8B030D-6E8A-4147-A177-3AD203B41FA5}">
                      <a16:colId xmlns="" xmlns:a16="http://schemas.microsoft.com/office/drawing/2014/main" val="20002"/>
                    </a:ext>
                  </a:extLst>
                </a:gridCol>
                <a:gridCol w="4774578">
                  <a:extLst>
                    <a:ext uri="{9D8B030D-6E8A-4147-A177-3AD203B41FA5}">
                      <a16:colId xmlns="" xmlns:a16="http://schemas.microsoft.com/office/drawing/2014/main" val="20003"/>
                    </a:ext>
                  </a:extLst>
                </a:gridCol>
              </a:tblGrid>
              <a:tr h="396967">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选项</a:t>
                      </a:r>
                    </a:p>
                  </a:txBody>
                  <a:tcPr marL="121904" marR="121904"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缺省值</a:t>
                      </a:r>
                    </a:p>
                  </a:txBody>
                  <a:tcPr marL="121904" marR="121904"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推荐值</a:t>
                      </a:r>
                    </a:p>
                  </a:txBody>
                  <a:tcPr marL="121904" marR="121904"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说明</a:t>
                      </a:r>
                    </a:p>
                  </a:txBody>
                  <a:tcPr marL="121904" marR="121904"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51828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rgbClr val="FF3300"/>
                          </a:solidFill>
                          <a:effectLst/>
                          <a:latin typeface="Arial" panose="020B0604020202020204" pitchFamily="34" charset="0"/>
                          <a:ea typeface="宋体" panose="02010600030101010101" pitchFamily="2" charset="-122"/>
                        </a:rPr>
                        <a:t>key_buffer_size</a:t>
                      </a:r>
                    </a:p>
                  </a:txBody>
                  <a:tcPr marL="121904" marR="121904"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8M</a:t>
                      </a:r>
                    </a:p>
                  </a:txBody>
                  <a:tcPr marL="121904" marR="121904"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256M</a:t>
                      </a:r>
                    </a:p>
                  </a:txBody>
                  <a:tcPr marL="121904" marR="121904"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用来存放索引区块的</a:t>
                      </a:r>
                      <a:r>
                        <a:rPr kumimoji="0" 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缓存值</a:t>
                      </a:r>
                      <a:r>
                        <a:rPr kumimoji="0" 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 建议128M以上</a:t>
                      </a:r>
                      <a:r>
                        <a:rPr kumimoji="0" 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，不要大于内存的</a:t>
                      </a:r>
                      <a:r>
                        <a:rPr kumimoji="0" 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30%</a:t>
                      </a:r>
                      <a:endParaRPr kumimoji="0" 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121904" marR="121904"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732007">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read_buffer_size</a:t>
                      </a:r>
                    </a:p>
                  </a:txBody>
                  <a:tcPr marL="121904" marR="121904"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128K</a:t>
                      </a:r>
                    </a:p>
                  </a:txBody>
                  <a:tcPr marL="121904" marR="121904"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16M</a:t>
                      </a:r>
                    </a:p>
                  </a:txBody>
                  <a:tcPr marL="121904" marR="121904"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用来做</a:t>
                      </a:r>
                      <a:r>
                        <a:rPr kumimoji="0" 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MyISAM</a:t>
                      </a:r>
                      <a:r>
                        <a:rPr kumimoji="0" 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表全表扫描的缓冲大小</a:t>
                      </a:r>
                      <a:r>
                        <a:rPr kumimoji="0" 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r>
                        <a:rPr kumimoji="0" 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为从数据表顺序读取数据的读操作保留的缓存区的长度</a:t>
                      </a:r>
                    </a:p>
                  </a:txBody>
                  <a:tcPr marL="121904" marR="121904"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701202">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myisam_sort_buffer_size</a:t>
                      </a:r>
                    </a:p>
                  </a:txBody>
                  <a:tcPr marL="121904" marR="121904"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16M</a:t>
                      </a:r>
                    </a:p>
                  </a:txBody>
                  <a:tcPr marL="121904" marR="121904"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128M</a:t>
                      </a:r>
                    </a:p>
                  </a:txBody>
                  <a:tcPr marL="121904" marR="121904"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设置</a:t>
                      </a:r>
                      <a:r>
                        <a:rPr kumimoji="0" 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恢复</a:t>
                      </a:r>
                      <a:r>
                        <a:rPr kumimoji="0" 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修改表的时候使用的缓冲大小，值不要设的太大</a:t>
                      </a:r>
                    </a:p>
                  </a:txBody>
                  <a:tcPr marL="121904" marR="121904"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396967">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121904" marR="121904"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121904" marR="121904"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121904" marR="121904"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121904" marR="121904"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bl>
          </a:graphicData>
        </a:graphic>
      </p:graphicFrame>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p:cNvSpPr txBox="1">
            <a:spLocks noChangeArrowheads="1"/>
          </p:cNvSpPr>
          <p:nvPr/>
        </p:nvSpPr>
        <p:spPr bwMode="auto">
          <a:xfrm>
            <a:off x="263485" y="105499"/>
            <a:ext cx="7314248" cy="600075"/>
          </a:xfrm>
          <a:prstGeom prst="rect">
            <a:avLst/>
          </a:prstGeom>
          <a:noFill/>
          <a:ln>
            <a:no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8850" tIns="54425" rIns="108850" bIns="54425">
            <a:spAutoFit/>
          </a:bodyPr>
          <a:lstStyle/>
          <a:p>
            <a:pPr lvl="0" algn="l">
              <a:buClr>
                <a:srgbClr val="0000CC"/>
              </a:buClr>
              <a:buSzPct val="75000"/>
              <a:buFont typeface="Wingdings" panose="05000000000000000000" pitchFamily="2" charset="2"/>
              <a:defRPr/>
            </a:pPr>
            <a:r>
              <a:rPr lang="zh-CN" altLang="en-US" sz="3200" dirty="0">
                <a:solidFill>
                  <a:srgbClr val="0070C0"/>
                </a:solidFill>
                <a:latin typeface="微软雅黑" panose="020B0503020204020204" pitchFamily="34" charset="-122"/>
                <a:ea typeface="微软雅黑" panose="020B0503020204020204" pitchFamily="34" charset="-122"/>
                <a:sym typeface="+mn-ea"/>
              </a:rPr>
              <a:t>服务优化</a:t>
            </a:r>
          </a:p>
        </p:txBody>
      </p:sp>
      <p:pic>
        <p:nvPicPr>
          <p:cNvPr id="307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813" y="6150064"/>
            <a:ext cx="1574595" cy="6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604" name="Text Box 4"/>
          <p:cNvSpPr txBox="1">
            <a:spLocks noChangeArrowheads="1"/>
          </p:cNvSpPr>
          <p:nvPr/>
        </p:nvSpPr>
        <p:spPr bwMode="auto">
          <a:xfrm>
            <a:off x="914281" y="1067048"/>
            <a:ext cx="7009487" cy="386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eaLnBrk="1" hangingPunct="1">
              <a:spcBef>
                <a:spcPct val="50000"/>
              </a:spcBef>
              <a:defRPr/>
            </a:pPr>
            <a:r>
              <a:rPr lang="en-US">
                <a:solidFill>
                  <a:srgbClr val="1772BF"/>
                </a:solidFill>
                <a:effectLst>
                  <a:outerShdw blurRad="38100" dist="38100" dir="2700000" algn="tl">
                    <a:srgbClr val="C0C0C0"/>
                  </a:outerShdw>
                </a:effectLst>
              </a:rPr>
              <a:t>InnoDB </a:t>
            </a:r>
            <a:r>
              <a:rPr lang="zh-CN">
                <a:solidFill>
                  <a:srgbClr val="1772BF"/>
                </a:solidFill>
                <a:effectLst>
                  <a:outerShdw blurRad="38100" dist="38100" dir="2700000" algn="tl">
                    <a:srgbClr val="C0C0C0"/>
                  </a:outerShdw>
                </a:effectLst>
              </a:rPr>
              <a:t>选项</a:t>
            </a:r>
          </a:p>
        </p:txBody>
      </p:sp>
      <p:graphicFrame>
        <p:nvGraphicFramePr>
          <p:cNvPr id="25605" name="Group 5"/>
          <p:cNvGraphicFramePr>
            <a:graphicFrameLocks noGrp="1"/>
          </p:cNvGraphicFramePr>
          <p:nvPr>
            <p:extLst>
              <p:ext uri="{D42A27DB-BD31-4B8C-83A1-F6EECF244321}">
                <p14:modId xmlns:p14="http://schemas.microsoft.com/office/powerpoint/2010/main" val="930042850"/>
              </p:ext>
            </p:extLst>
          </p:nvPr>
        </p:nvGraphicFramePr>
        <p:xfrm>
          <a:off x="507934" y="1676788"/>
          <a:ext cx="11276132" cy="4196735"/>
        </p:xfrm>
        <a:graphic>
          <a:graphicData uri="http://schemas.openxmlformats.org/drawingml/2006/table">
            <a:tbl>
              <a:tblPr/>
              <a:tblGrid>
                <a:gridCol w="3149190">
                  <a:extLst>
                    <a:ext uri="{9D8B030D-6E8A-4147-A177-3AD203B41FA5}">
                      <a16:colId xmlns="" xmlns:a16="http://schemas.microsoft.com/office/drawing/2014/main" val="20000"/>
                    </a:ext>
                  </a:extLst>
                </a:gridCol>
                <a:gridCol w="1219041">
                  <a:extLst>
                    <a:ext uri="{9D8B030D-6E8A-4147-A177-3AD203B41FA5}">
                      <a16:colId xmlns="" xmlns:a16="http://schemas.microsoft.com/office/drawing/2014/main" val="20001"/>
                    </a:ext>
                  </a:extLst>
                </a:gridCol>
                <a:gridCol w="1320628">
                  <a:extLst>
                    <a:ext uri="{9D8B030D-6E8A-4147-A177-3AD203B41FA5}">
                      <a16:colId xmlns="" xmlns:a16="http://schemas.microsoft.com/office/drawing/2014/main" val="20002"/>
                    </a:ext>
                  </a:extLst>
                </a:gridCol>
                <a:gridCol w="5587273">
                  <a:extLst>
                    <a:ext uri="{9D8B030D-6E8A-4147-A177-3AD203B41FA5}">
                      <a16:colId xmlns="" xmlns:a16="http://schemas.microsoft.com/office/drawing/2014/main" val="20003"/>
                    </a:ext>
                  </a:extLst>
                </a:gridCol>
              </a:tblGrid>
              <a:tr h="381088">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选项</a:t>
                      </a:r>
                    </a:p>
                  </a:txBody>
                  <a:tcPr marL="121904" marR="121904"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缺省值</a:t>
                      </a:r>
                    </a:p>
                  </a:txBody>
                  <a:tcPr marL="121904" marR="121904"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推荐值</a:t>
                      </a:r>
                    </a:p>
                  </a:txBody>
                  <a:tcPr marL="121904" marR="121904"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说明</a:t>
                      </a:r>
                    </a:p>
                  </a:txBody>
                  <a:tcPr marL="121904" marR="121904"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945099">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rgbClr val="FF3300"/>
                          </a:solidFill>
                          <a:effectLst/>
                          <a:latin typeface="Arial" panose="020B0604020202020204" pitchFamily="34" charset="0"/>
                          <a:ea typeface="宋体" panose="02010600030101010101" pitchFamily="2" charset="-122"/>
                        </a:rPr>
                        <a:t>innodb_buffer_pool_size</a:t>
                      </a:r>
                    </a:p>
                  </a:txBody>
                  <a:tcPr marL="121904" marR="121904"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32M</a:t>
                      </a:r>
                    </a:p>
                  </a:txBody>
                  <a:tcPr marL="121904" marR="121904"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1G</a:t>
                      </a:r>
                    </a:p>
                  </a:txBody>
                  <a:tcPr marL="121904" marR="121904"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InnoDB使用一个缓冲池来保存索引和原始数据, 这里你设置越大,你在存取表里面数据时所需要的磁盘I/O越少，一般是内存的一半，不超过2G，否则系统会崩溃，这个参数非常重要</a:t>
                      </a:r>
                      <a:endParaRPr kumimoji="0" 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121904" marR="121904"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582748">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innodb_additional_mem_pool_size</a:t>
                      </a:r>
                    </a:p>
                  </a:txBody>
                  <a:tcPr marL="121904" marR="121904"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2M</a:t>
                      </a:r>
                    </a:p>
                  </a:txBody>
                  <a:tcPr marL="121904" marR="121904"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128M</a:t>
                      </a:r>
                    </a:p>
                  </a:txBody>
                  <a:tcPr marL="121904" marR="121904"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InnoDB</a:t>
                      </a:r>
                      <a:r>
                        <a:rPr kumimoji="0" 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用来保存 </a:t>
                      </a:r>
                      <a:r>
                        <a:rPr kumimoji="0" 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metadata </a:t>
                      </a:r>
                      <a:r>
                        <a:rPr kumimoji="0" 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信息</a:t>
                      </a:r>
                      <a:r>
                        <a:rPr kumimoji="0" 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r>
                        <a:rPr kumimoji="0" 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如果内存是</a:t>
                      </a:r>
                      <a:r>
                        <a:rPr kumimoji="0" 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4G</a:t>
                      </a:r>
                      <a:r>
                        <a:rPr kumimoji="0" 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，最好本值超过</a:t>
                      </a:r>
                      <a:r>
                        <a:rPr kumimoji="0" 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200M</a:t>
                      </a:r>
                      <a:endParaRPr kumimoji="0" 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121904" marR="121904"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823151">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rgbClr val="FF3300"/>
                          </a:solidFill>
                          <a:effectLst/>
                          <a:latin typeface="Arial" panose="020B0604020202020204" pitchFamily="34" charset="0"/>
                          <a:ea typeface="宋体" panose="02010600030101010101" pitchFamily="2" charset="-122"/>
                        </a:rPr>
                        <a:t>innodb_flush_log_at_trx_commit</a:t>
                      </a:r>
                    </a:p>
                  </a:txBody>
                  <a:tcPr marL="121904" marR="121904"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121904" marR="121904"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121904" marR="121904"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r>
                        <a:rPr kumimoji="0" 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0 </a:t>
                      </a:r>
                      <a:r>
                        <a:rPr kumimoji="0" 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代表日志只大约每秒写入日志文件并且日志文件刷新到磁盘</a:t>
                      </a:r>
                      <a:r>
                        <a:rPr kumimoji="0" 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  1 </a:t>
                      </a:r>
                      <a:r>
                        <a:rPr kumimoji="0" 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为执行完没执行一条</a:t>
                      </a:r>
                      <a:r>
                        <a:rPr kumimoji="0" 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SQL</a:t>
                      </a:r>
                      <a:r>
                        <a:rPr kumimoji="0" 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马上</a:t>
                      </a:r>
                      <a:r>
                        <a:rPr kumimoji="0" 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commit;  2 </a:t>
                      </a:r>
                      <a:r>
                        <a:rPr kumimoji="0" 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代表日志写入日志文件在每次提交后</a:t>
                      </a:r>
                      <a:r>
                        <a:rPr kumimoji="0" 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但是日志文件只有大约每秒才会刷新到磁盘上</a:t>
                      </a:r>
                      <a:r>
                        <a:rPr kumimoji="0" 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r>
                        <a:rPr kumimoji="0" 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rPr>
                        <a:t>对速度影响比较大，同时也关系数据完整性</a:t>
                      </a:r>
                    </a:p>
                  </a:txBody>
                  <a:tcPr marL="121904" marR="121904"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946369">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innodb_log_file_size</a:t>
                      </a:r>
                    </a:p>
                  </a:txBody>
                  <a:tcPr marL="121904" marR="121904"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8M</a:t>
                      </a:r>
                    </a:p>
                  </a:txBody>
                  <a:tcPr marL="121904" marR="121904"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256M</a:t>
                      </a:r>
                    </a:p>
                  </a:txBody>
                  <a:tcPr marL="121904" marR="121904"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在日志组中每个日志文件的大小</a:t>
                      </a:r>
                      <a:r>
                        <a:rPr kumimoji="0" 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r>
                        <a:rPr kumimoji="0" 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一般是</a:t>
                      </a:r>
                      <a:r>
                        <a:rPr kumimoji="0" 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innodb_buffer_pool_size</a:t>
                      </a:r>
                      <a:r>
                        <a:rPr kumimoji="0" 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的</a:t>
                      </a:r>
                      <a:r>
                        <a:rPr kumimoji="0" 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25%</a:t>
                      </a:r>
                      <a:r>
                        <a:rPr kumimoji="0" 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，官方推荐是 </a:t>
                      </a:r>
                      <a:r>
                        <a:rPr kumimoji="0" 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innodb_buffer_pool_size </a:t>
                      </a:r>
                      <a:r>
                        <a:rPr kumimoji="0" 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的 </a:t>
                      </a:r>
                      <a:r>
                        <a:rPr kumimoji="0" 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40-50%, </a:t>
                      </a:r>
                      <a:r>
                        <a:rPr kumimoji="0" 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设置大一点来避免在日志文件覆写上不必要的缓冲池刷新行为</a:t>
                      </a:r>
                    </a:p>
                  </a:txBody>
                  <a:tcPr marL="121904" marR="121904"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r h="51828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innodb_log_buffer_size</a:t>
                      </a:r>
                    </a:p>
                  </a:txBody>
                  <a:tcPr marL="121904" marR="121904"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128K</a:t>
                      </a:r>
                    </a:p>
                  </a:txBody>
                  <a:tcPr marL="121904" marR="121904"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8M</a:t>
                      </a:r>
                    </a:p>
                  </a:txBody>
                  <a:tcPr marL="121904" marR="121904"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用来缓冲日志数据的缓冲区的大小</a:t>
                      </a:r>
                      <a:r>
                        <a:rPr kumimoji="0" 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r>
                        <a:rPr kumimoji="0" 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推荐是</a:t>
                      </a:r>
                      <a:r>
                        <a:rPr kumimoji="0" 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8M</a:t>
                      </a:r>
                      <a:r>
                        <a:rPr kumimoji="0" 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，官方推荐该值小于</a:t>
                      </a:r>
                      <a:r>
                        <a:rPr kumimoji="0" 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16M</a:t>
                      </a:r>
                      <a:r>
                        <a:rPr kumimoji="0" 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，最好是 </a:t>
                      </a:r>
                      <a:r>
                        <a:rPr kumimoji="0" 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1M-8M </a:t>
                      </a:r>
                      <a:r>
                        <a:rPr kumimoji="0" 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之间</a:t>
                      </a:r>
                    </a:p>
                  </a:txBody>
                  <a:tcPr marL="121904" marR="121904"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5"/>
                  </a:ext>
                </a:extLst>
              </a:tr>
            </a:tbl>
          </a:graphicData>
        </a:graphic>
      </p:graphicFrame>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ChangeArrowheads="1"/>
          </p:cNvSpPr>
          <p:nvPr/>
        </p:nvSpPr>
        <p:spPr bwMode="auto">
          <a:xfrm>
            <a:off x="1219041" y="2362747"/>
            <a:ext cx="10666611" cy="2599712"/>
          </a:xfrm>
          <a:prstGeom prst="rect">
            <a:avLst/>
          </a:prstGeom>
          <a:noFill/>
          <a:ln>
            <a:noFill/>
          </a:ln>
          <a:effectLst/>
          <a:extLst>
            <a:ext uri="{909E8E84-426E-40DD-AFC4-6F175D3DCCD1}">
              <a14:hiddenFill xmlns:a14="http://schemas.microsoft.com/office/drawing/2010/main">
                <a:gradFill rotWithShape="1">
                  <a:gsLst>
                    <a:gs pos="0">
                      <a:srgbClr val="CFB787"/>
                    </a:gs>
                    <a:gs pos="100000">
                      <a:srgbClr val="CFB787">
                        <a:gamma/>
                        <a:shade val="46275"/>
                        <a:invGamma/>
                      </a:srgbClr>
                    </a:gs>
                  </a:gsLst>
                  <a:lin ang="27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3500000" sx="75000" sy="75000" algn="tl" rotWithShape="0">
                    <a:srgbClr val="808080">
                      <a:alpha val="50000"/>
                    </a:srgbClr>
                  </a:outerShdw>
                </a:effectLst>
              </a14:hiddenEffects>
            </a:ext>
          </a:extLst>
        </p:spPr>
        <p:txBody>
          <a:bodyPr lIns="108850" tIns="98565" rIns="108850" bIns="98565">
            <a:spAutoFit/>
          </a:bodyPr>
          <a:lstStyle/>
          <a:p>
            <a:pPr marL="544195" indent="-544195">
              <a:lnSpc>
                <a:spcPct val="150000"/>
              </a:lnSpc>
              <a:buClr>
                <a:srgbClr val="0000CC"/>
              </a:buClr>
              <a:buSzPct val="75000"/>
              <a:buFont typeface="Wingdings" panose="05000000000000000000" pitchFamily="2" charset="2"/>
              <a:buChar char="l"/>
              <a:defRPr/>
            </a:pPr>
            <a:r>
              <a:rPr lang="zh-CN" altLang="en-US" sz="2600">
                <a:solidFill>
                  <a:srgbClr val="1772BF"/>
                </a:solidFill>
                <a:effectLst>
                  <a:outerShdw blurRad="38100" dist="38100" dir="2700000" algn="tl">
                    <a:srgbClr val="C0C0C0"/>
                  </a:outerShdw>
                </a:effectLst>
                <a:latin typeface="黑体" panose="02010609060101010101" pitchFamily="49" charset="-122"/>
                <a:ea typeface="黑体" panose="02010609060101010101" pitchFamily="49" charset="-122"/>
              </a:rPr>
              <a:t>设计合理的数据表结构：适当的数据冗余</a:t>
            </a:r>
          </a:p>
          <a:p>
            <a:pPr marL="544195" indent="-544195">
              <a:lnSpc>
                <a:spcPct val="150000"/>
              </a:lnSpc>
              <a:buClr>
                <a:srgbClr val="0000CC"/>
              </a:buClr>
              <a:buSzPct val="75000"/>
              <a:buFont typeface="Wingdings" panose="05000000000000000000" pitchFamily="2" charset="2"/>
              <a:buChar char="l"/>
              <a:defRPr/>
            </a:pPr>
            <a:r>
              <a:rPr lang="zh-CN" altLang="en-US" sz="2600">
                <a:solidFill>
                  <a:srgbClr val="1772BF"/>
                </a:solidFill>
                <a:effectLst>
                  <a:outerShdw blurRad="38100" dist="38100" dir="2700000" algn="tl">
                    <a:srgbClr val="C0C0C0"/>
                  </a:outerShdw>
                </a:effectLst>
                <a:latin typeface="黑体" panose="02010609060101010101" pitchFamily="49" charset="-122"/>
                <a:ea typeface="黑体" panose="02010609060101010101" pitchFamily="49" charset="-122"/>
              </a:rPr>
              <a:t>对数据表建立合适有效的数据库索引</a:t>
            </a:r>
          </a:p>
          <a:p>
            <a:pPr marL="544195" indent="-544195">
              <a:lnSpc>
                <a:spcPct val="150000"/>
              </a:lnSpc>
              <a:buClr>
                <a:srgbClr val="0000CC"/>
              </a:buClr>
              <a:buSzPct val="75000"/>
              <a:buFont typeface="Wingdings" panose="05000000000000000000" pitchFamily="2" charset="2"/>
              <a:buChar char="l"/>
              <a:defRPr/>
            </a:pPr>
            <a:r>
              <a:rPr lang="zh-CN" altLang="en-US" sz="2600">
                <a:solidFill>
                  <a:srgbClr val="1772BF"/>
                </a:solidFill>
                <a:effectLst>
                  <a:outerShdw blurRad="38100" dist="38100" dir="2700000" algn="tl">
                    <a:srgbClr val="C0C0C0"/>
                  </a:outerShdw>
                </a:effectLst>
                <a:latin typeface="黑体" panose="02010609060101010101" pitchFamily="49" charset="-122"/>
                <a:ea typeface="黑体" panose="02010609060101010101" pitchFamily="49" charset="-122"/>
              </a:rPr>
              <a:t>数据查询：编写简洁高效的</a:t>
            </a:r>
            <a:r>
              <a:rPr lang="en-US" sz="2600">
                <a:solidFill>
                  <a:srgbClr val="1772BF"/>
                </a:solidFill>
                <a:effectLst>
                  <a:outerShdw blurRad="38100" dist="38100" dir="2700000" algn="tl">
                    <a:srgbClr val="C0C0C0"/>
                  </a:outerShdw>
                </a:effectLst>
                <a:latin typeface="黑体" panose="02010609060101010101" pitchFamily="49" charset="-122"/>
                <a:ea typeface="黑体" panose="02010609060101010101" pitchFamily="49" charset="-122"/>
              </a:rPr>
              <a:t>SQL</a:t>
            </a:r>
            <a:r>
              <a:rPr lang="zh-CN" altLang="en-US" sz="2600">
                <a:solidFill>
                  <a:srgbClr val="1772BF"/>
                </a:solidFill>
                <a:effectLst>
                  <a:outerShdw blurRad="38100" dist="38100" dir="2700000" algn="tl">
                    <a:srgbClr val="C0C0C0"/>
                  </a:outerShdw>
                </a:effectLst>
                <a:latin typeface="黑体" panose="02010609060101010101" pitchFamily="49" charset="-122"/>
                <a:ea typeface="黑体" panose="02010609060101010101" pitchFamily="49" charset="-122"/>
              </a:rPr>
              <a:t>语句</a:t>
            </a:r>
          </a:p>
          <a:p>
            <a:pPr marL="544195" indent="-544195">
              <a:lnSpc>
                <a:spcPct val="150000"/>
              </a:lnSpc>
              <a:buClr>
                <a:srgbClr val="0000CC"/>
              </a:buClr>
              <a:buSzPct val="75000"/>
              <a:buFont typeface="Wingdings" panose="05000000000000000000" pitchFamily="2" charset="2"/>
              <a:buChar char="l"/>
              <a:defRPr/>
            </a:pPr>
            <a:endParaRPr lang="zh-CN" altLang="en-US" sz="2600">
              <a:solidFill>
                <a:srgbClr val="1772BF"/>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26627" name="Text Box 3"/>
          <p:cNvSpPr txBox="1">
            <a:spLocks noChangeArrowheads="1"/>
          </p:cNvSpPr>
          <p:nvPr/>
        </p:nvSpPr>
        <p:spPr bwMode="auto">
          <a:xfrm>
            <a:off x="284440" y="150772"/>
            <a:ext cx="7314248" cy="600075"/>
          </a:xfrm>
          <a:prstGeom prst="rect">
            <a:avLst/>
          </a:prstGeom>
          <a:noFill/>
          <a:ln>
            <a:no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8850" tIns="54425" rIns="108850" bIns="54425">
            <a:spAutoFit/>
          </a:bodyPr>
          <a:lstStyle/>
          <a:p>
            <a:pPr lvl="0" algn="l">
              <a:buClr>
                <a:srgbClr val="0000CC"/>
              </a:buClr>
              <a:buSzPct val="75000"/>
              <a:buFont typeface="Wingdings" panose="05000000000000000000" pitchFamily="2" charset="2"/>
              <a:defRPr/>
            </a:pPr>
            <a:r>
              <a:rPr lang="zh-CN" altLang="en-US" sz="3200" dirty="0">
                <a:solidFill>
                  <a:srgbClr val="0070C0"/>
                </a:solidFill>
                <a:latin typeface="微软雅黑" panose="020B0503020204020204" pitchFamily="34" charset="-122"/>
                <a:ea typeface="微软雅黑" panose="020B0503020204020204" pitchFamily="34" charset="-122"/>
                <a:sym typeface="+mn-ea"/>
              </a:rPr>
              <a:t>应用优化</a:t>
            </a:r>
          </a:p>
        </p:txBody>
      </p:sp>
      <p:pic>
        <p:nvPicPr>
          <p:cNvPr id="317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3689" y="6128940"/>
            <a:ext cx="1574595" cy="6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29" name="Text Box 5"/>
          <p:cNvSpPr txBox="1">
            <a:spLocks noChangeArrowheads="1"/>
          </p:cNvSpPr>
          <p:nvPr/>
        </p:nvSpPr>
        <p:spPr bwMode="auto">
          <a:xfrm>
            <a:off x="1015868" y="1448136"/>
            <a:ext cx="7009487" cy="386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eaLnBrk="1" hangingPunct="1">
              <a:spcBef>
                <a:spcPct val="50000"/>
              </a:spcBef>
              <a:defRPr/>
            </a:pPr>
            <a:r>
              <a:rPr lang="zh-CN">
                <a:solidFill>
                  <a:srgbClr val="1772BF"/>
                </a:solidFill>
                <a:effectLst>
                  <a:outerShdw blurRad="38100" dist="38100" dir="2700000" algn="tl">
                    <a:srgbClr val="C0C0C0"/>
                  </a:outerShdw>
                </a:effectLst>
              </a:rPr>
              <a:t>应用优化方式 </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19050" y="31750"/>
            <a:ext cx="3529965" cy="873125"/>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rgbClr val="0070C0"/>
                </a:solidFill>
                <a:latin typeface="微软雅黑" panose="020B0503020204020204" pitchFamily="34" charset="-122"/>
                <a:ea typeface="微软雅黑" panose="020B0503020204020204" pitchFamily="34" charset="-122"/>
              </a:rPr>
              <a:t>初步统计到的数据</a:t>
            </a:r>
          </a:p>
        </p:txBody>
      </p:sp>
      <p:cxnSp>
        <p:nvCxnSpPr>
          <p:cNvPr id="18" name="直线连接符 17"/>
          <p:cNvCxnSpPr/>
          <p:nvPr/>
        </p:nvCxnSpPr>
        <p:spPr>
          <a:xfrm>
            <a:off x="124" y="904780"/>
            <a:ext cx="10350357" cy="0"/>
          </a:xfrm>
          <a:prstGeom prst="line">
            <a:avLst/>
          </a:prstGeom>
          <a:ln w="38100" cmpd="sng">
            <a:solidFill>
              <a:srgbClr val="1772BF"/>
            </a:solidFill>
            <a:prstDash val="dot"/>
          </a:ln>
          <a:effectLst/>
        </p:spPr>
        <p:style>
          <a:lnRef idx="2">
            <a:schemeClr val="accent1"/>
          </a:lnRef>
          <a:fillRef idx="0">
            <a:schemeClr val="accent1"/>
          </a:fillRef>
          <a:effectRef idx="1">
            <a:schemeClr val="accent1"/>
          </a:effectRef>
          <a:fontRef idx="minor">
            <a:schemeClr val="tx1"/>
          </a:fontRef>
        </p:style>
      </p:cxnSp>
      <p:sp>
        <p:nvSpPr>
          <p:cNvPr id="71" name="TextBox 47"/>
          <p:cNvSpPr txBox="1"/>
          <p:nvPr/>
        </p:nvSpPr>
        <p:spPr>
          <a:xfrm>
            <a:off x="1757246" y="2421637"/>
            <a:ext cx="3583814" cy="276860"/>
          </a:xfrm>
          <a:prstGeom prst="rect">
            <a:avLst/>
          </a:prstGeom>
          <a:noFill/>
        </p:spPr>
        <p:txBody>
          <a:bodyPr wrap="square" lIns="0" tIns="0" rIns="0" bIns="0" rtlCol="0">
            <a:spAutoFit/>
          </a:bodyPr>
          <a:lstStyle>
            <a:defPPr>
              <a:defRPr lang="zh-CN"/>
            </a:defPPr>
            <a:lvl1pPr>
              <a:defRPr sz="2800">
                <a:solidFill>
                  <a:schemeClr val="accent1"/>
                </a:solidFill>
                <a:latin typeface="微软雅黑" panose="020B0503020204020204" pitchFamily="34" charset="-122"/>
                <a:ea typeface="微软雅黑" panose="020B0503020204020204" pitchFamily="34" charset="-122"/>
              </a:defRPr>
            </a:lvl1pPr>
          </a:lstStyle>
          <a:p>
            <a:pPr marL="0" marR="0" lvl="0" indent="0" defTabSz="41275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sym typeface="Century Gothic" panose="020B0502020202020204" pitchFamily="34" charset="0"/>
              </a:rPr>
              <a:t>1</a:t>
            </a:r>
            <a:r>
              <a:rPr kumimoji="0" lang="zh-CN" altLang="en-US" sz="1800" b="1" i="0" u="none" strike="noStrike" kern="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sym typeface="Century Gothic" panose="020B0502020202020204" pitchFamily="34" charset="0"/>
              </a:rPr>
              <a:t>、</a:t>
            </a:r>
            <a:r>
              <a:rPr kumimoji="0" lang="en-US" altLang="zh-CN" sz="1800" b="1" i="0" u="none" strike="noStrike" kern="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sym typeface="Century Gothic" panose="020B0502020202020204" pitchFamily="34" charset="0"/>
              </a:rPr>
              <a:t>225</a:t>
            </a:r>
            <a:r>
              <a:rPr kumimoji="0" lang="zh-CN" altLang="en-US" sz="1800" b="1" i="0" u="none" strike="noStrike" kern="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sym typeface="Century Gothic" panose="020B0502020202020204" pitchFamily="34" charset="0"/>
              </a:rPr>
              <a:t>个数据库</a:t>
            </a:r>
          </a:p>
        </p:txBody>
      </p:sp>
      <p:sp>
        <p:nvSpPr>
          <p:cNvPr id="72" name="TextBox 47"/>
          <p:cNvSpPr txBox="1"/>
          <p:nvPr/>
        </p:nvSpPr>
        <p:spPr>
          <a:xfrm>
            <a:off x="1757246" y="2777598"/>
            <a:ext cx="3583814" cy="276860"/>
          </a:xfrm>
          <a:prstGeom prst="rect">
            <a:avLst/>
          </a:prstGeom>
          <a:noFill/>
        </p:spPr>
        <p:txBody>
          <a:bodyPr wrap="square" lIns="0" tIns="0" rIns="0" bIns="0" rtlCol="0">
            <a:spAutoFit/>
          </a:bodyPr>
          <a:lstStyle>
            <a:defPPr>
              <a:defRPr lang="zh-CN"/>
            </a:defPPr>
            <a:lvl1pPr>
              <a:defRPr sz="2800">
                <a:solidFill>
                  <a:schemeClr val="accent1"/>
                </a:solidFill>
                <a:latin typeface="微软雅黑" panose="020B0503020204020204" pitchFamily="34" charset="-122"/>
                <a:ea typeface="微软雅黑" panose="020B0503020204020204" pitchFamily="34" charset="-122"/>
              </a:defRPr>
            </a:lvl1pPr>
          </a:lstStyle>
          <a:p>
            <a:pPr lvl="0" defTabSz="412750"/>
            <a:r>
              <a:rPr kumimoji="0" lang="en-US" altLang="zh-CN" sz="1800" b="1" i="0" u="none" strike="noStrike" kern="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sym typeface="Century Gothic" panose="020B0502020202020204" pitchFamily="34" charset="0"/>
              </a:rPr>
              <a:t>2</a:t>
            </a:r>
            <a:r>
              <a:rPr lang="zh-CN" altLang="en-US" sz="1800" b="1" kern="0" dirty="0">
                <a:solidFill>
                  <a:srgbClr val="FFFFFF">
                    <a:lumMod val="50000"/>
                  </a:srgbClr>
                </a:solidFill>
                <a:sym typeface="Century Gothic" panose="020B0502020202020204" pitchFamily="34" charset="0"/>
              </a:rPr>
              <a:t>、微服务</a:t>
            </a:r>
            <a:r>
              <a:rPr lang="en-US" altLang="zh-CN" sz="1800" b="1" kern="0" dirty="0">
                <a:solidFill>
                  <a:srgbClr val="FFFFFF">
                    <a:lumMod val="50000"/>
                  </a:srgbClr>
                </a:solidFill>
                <a:sym typeface="Century Gothic" panose="020B0502020202020204" pitchFamily="34" charset="0"/>
              </a:rPr>
              <a:t>394</a:t>
            </a:r>
            <a:r>
              <a:rPr lang="zh-CN" altLang="en-US" sz="1800" b="1" kern="0" dirty="0">
                <a:solidFill>
                  <a:srgbClr val="FFFFFF">
                    <a:lumMod val="50000"/>
                  </a:srgbClr>
                </a:solidFill>
                <a:sym typeface="Century Gothic" panose="020B0502020202020204" pitchFamily="34" charset="0"/>
              </a:rPr>
              <a:t>个</a:t>
            </a:r>
            <a:endParaRPr kumimoji="0" lang="zh-CN" altLang="en-US" sz="1800" b="1" i="0" u="none" strike="noStrike" kern="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sym typeface="Century Gothic" panose="020B0502020202020204" pitchFamily="34" charset="0"/>
            </a:endParaRPr>
          </a:p>
        </p:txBody>
      </p:sp>
      <p:sp>
        <p:nvSpPr>
          <p:cNvPr id="73" name="TextBox 47"/>
          <p:cNvSpPr txBox="1"/>
          <p:nvPr/>
        </p:nvSpPr>
        <p:spPr>
          <a:xfrm>
            <a:off x="1757246" y="3133560"/>
            <a:ext cx="3583814" cy="276860"/>
          </a:xfrm>
          <a:prstGeom prst="rect">
            <a:avLst/>
          </a:prstGeom>
          <a:noFill/>
        </p:spPr>
        <p:txBody>
          <a:bodyPr wrap="square" lIns="0" tIns="0" rIns="0" bIns="0" rtlCol="0">
            <a:spAutoFit/>
          </a:bodyPr>
          <a:lstStyle>
            <a:defPPr>
              <a:defRPr lang="zh-CN"/>
            </a:defPPr>
            <a:lvl1pPr>
              <a:defRPr sz="2800">
                <a:solidFill>
                  <a:schemeClr val="accent1"/>
                </a:solidFill>
                <a:latin typeface="微软雅黑" panose="020B0503020204020204" pitchFamily="34" charset="-122"/>
                <a:ea typeface="微软雅黑" panose="020B0503020204020204" pitchFamily="34" charset="-122"/>
              </a:defRPr>
            </a:lvl1pPr>
          </a:lstStyle>
          <a:p>
            <a:pPr marL="0" marR="0" lvl="0" indent="0" defTabSz="41275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sym typeface="Century Gothic" panose="020B0502020202020204" pitchFamily="34" charset="0"/>
              </a:rPr>
              <a:t>3</a:t>
            </a:r>
            <a:r>
              <a:rPr kumimoji="0" lang="zh-CN" altLang="en-US" sz="1800" b="1" i="0" u="none" strike="noStrike" kern="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sym typeface="Century Gothic" panose="020B0502020202020204" pitchFamily="34" charset="0"/>
              </a:rPr>
              <a:t>、客户规模超</a:t>
            </a:r>
            <a:r>
              <a:rPr kumimoji="0" lang="en-US" altLang="zh-CN" sz="1800" b="1" i="0" u="none" strike="noStrike" kern="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sym typeface="Century Gothic" panose="020B0502020202020204" pitchFamily="34" charset="0"/>
              </a:rPr>
              <a:t>300</a:t>
            </a:r>
            <a:r>
              <a:rPr kumimoji="0" lang="zh-CN" altLang="en-US" sz="1800" b="1" i="0" u="none" strike="noStrike" kern="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sym typeface="Century Gothic" panose="020B0502020202020204" pitchFamily="34" charset="0"/>
              </a:rPr>
              <a:t>万以上</a:t>
            </a:r>
            <a:endParaRPr kumimoji="0" lang="en-US" altLang="zh-CN" sz="1800" b="1" i="0" u="none" strike="noStrike" kern="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sym typeface="Century Gothic" panose="020B0502020202020204" pitchFamily="34" charset="0"/>
            </a:endParaRPr>
          </a:p>
        </p:txBody>
      </p:sp>
      <p:sp>
        <p:nvSpPr>
          <p:cNvPr id="74" name="TextBox 47"/>
          <p:cNvSpPr txBox="1"/>
          <p:nvPr/>
        </p:nvSpPr>
        <p:spPr>
          <a:xfrm>
            <a:off x="1757246" y="3489521"/>
            <a:ext cx="3583814" cy="276860"/>
          </a:xfrm>
          <a:prstGeom prst="rect">
            <a:avLst/>
          </a:prstGeom>
          <a:noFill/>
        </p:spPr>
        <p:txBody>
          <a:bodyPr wrap="square" lIns="0" tIns="0" rIns="0" bIns="0" rtlCol="0">
            <a:spAutoFit/>
          </a:bodyPr>
          <a:lstStyle>
            <a:defPPr>
              <a:defRPr lang="zh-CN"/>
            </a:defPPr>
            <a:lvl1pPr>
              <a:defRPr sz="2800">
                <a:solidFill>
                  <a:schemeClr val="accent1"/>
                </a:solidFill>
                <a:latin typeface="微软雅黑" panose="020B0503020204020204" pitchFamily="34" charset="-122"/>
                <a:ea typeface="微软雅黑" panose="020B0503020204020204" pitchFamily="34" charset="-122"/>
              </a:defRPr>
            </a:lvl1pPr>
          </a:lstStyle>
          <a:p>
            <a:pPr lvl="0" defTabSz="412750"/>
            <a:r>
              <a:rPr kumimoji="0" lang="en-US" altLang="zh-CN" sz="1800" b="1" i="0" u="none" strike="noStrike" kern="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sym typeface="Century Gothic" panose="020B0502020202020204" pitchFamily="34" charset="0"/>
              </a:rPr>
              <a:t>4</a:t>
            </a:r>
            <a:r>
              <a:rPr kumimoji="0" lang="zh-CN" altLang="en-US" sz="1800" b="1" i="0" u="none" strike="noStrike" kern="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sym typeface="Century Gothic" panose="020B0502020202020204" pitchFamily="34" charset="0"/>
              </a:rPr>
              <a:t>、发票量超</a:t>
            </a:r>
            <a:r>
              <a:rPr kumimoji="0" lang="en-US" altLang="zh-CN" sz="1800" b="1" i="0" u="none" strike="noStrike" kern="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sym typeface="Century Gothic" panose="020B0502020202020204" pitchFamily="34" charset="0"/>
              </a:rPr>
              <a:t>11</a:t>
            </a:r>
            <a:r>
              <a:rPr kumimoji="0" lang="zh-CN" altLang="en-US" sz="1800" b="1" i="0" u="none" strike="noStrike" kern="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sym typeface="Century Gothic" panose="020B0502020202020204" pitchFamily="34" charset="0"/>
              </a:rPr>
              <a:t>亿</a:t>
            </a:r>
          </a:p>
        </p:txBody>
      </p:sp>
      <p:sp>
        <p:nvSpPr>
          <p:cNvPr id="75" name="TextBox 47"/>
          <p:cNvSpPr txBox="1"/>
          <p:nvPr/>
        </p:nvSpPr>
        <p:spPr>
          <a:xfrm>
            <a:off x="1757246" y="3845483"/>
            <a:ext cx="3889112" cy="276860"/>
          </a:xfrm>
          <a:prstGeom prst="rect">
            <a:avLst/>
          </a:prstGeom>
          <a:noFill/>
        </p:spPr>
        <p:txBody>
          <a:bodyPr wrap="square" lIns="0" tIns="0" rIns="0" bIns="0" rtlCol="0">
            <a:spAutoFit/>
          </a:bodyPr>
          <a:lstStyle>
            <a:defPPr>
              <a:defRPr lang="zh-CN"/>
            </a:defPPr>
            <a:lvl1pPr>
              <a:defRPr sz="2800">
                <a:solidFill>
                  <a:schemeClr val="accent1"/>
                </a:solidFill>
                <a:latin typeface="微软雅黑" panose="020B0503020204020204" pitchFamily="34" charset="-122"/>
                <a:ea typeface="微软雅黑" panose="020B0503020204020204" pitchFamily="34" charset="-122"/>
              </a:defRPr>
            </a:lvl1pPr>
          </a:lstStyle>
          <a:p>
            <a:pPr marL="0" marR="0" lvl="0" indent="0" defTabSz="41275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sym typeface="Century Gothic" panose="020B0502020202020204" pitchFamily="34" charset="0"/>
              </a:rPr>
              <a:t>5</a:t>
            </a:r>
            <a:r>
              <a:rPr kumimoji="0" lang="zh-CN" altLang="en-US" sz="1800" b="1" i="0" u="none" strike="noStrike" kern="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sym typeface="Century Gothic" panose="020B0502020202020204" pitchFamily="34" charset="0"/>
              </a:rPr>
              <a:t>、客户单日流水单超</a:t>
            </a:r>
            <a:r>
              <a:rPr lang="en-US" altLang="zh-CN" sz="1800" b="1" kern="0" dirty="0">
                <a:solidFill>
                  <a:srgbClr val="FFFFFF">
                    <a:lumMod val="50000"/>
                  </a:srgbClr>
                </a:solidFill>
                <a:sym typeface="Century Gothic" panose="020B0502020202020204" pitchFamily="34" charset="0"/>
              </a:rPr>
              <a:t>5</a:t>
            </a:r>
            <a:r>
              <a:rPr kumimoji="0" lang="en-US" altLang="zh-CN" sz="1800" b="1" i="0" u="none" strike="noStrike" kern="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sym typeface="Century Gothic" panose="020B0502020202020204" pitchFamily="34" charset="0"/>
              </a:rPr>
              <a:t>0</a:t>
            </a:r>
            <a:r>
              <a:rPr kumimoji="0" lang="zh-CN" altLang="en-US" sz="1800" b="1" i="0" u="none" strike="noStrike" kern="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sym typeface="Century Gothic" panose="020B0502020202020204" pitchFamily="34" charset="0"/>
              </a:rPr>
              <a:t>万</a:t>
            </a:r>
          </a:p>
        </p:txBody>
      </p:sp>
      <p:sp>
        <p:nvSpPr>
          <p:cNvPr id="76" name="左大括号 75"/>
          <p:cNvSpPr/>
          <p:nvPr/>
        </p:nvSpPr>
        <p:spPr bwMode="auto">
          <a:xfrm rot="10800000">
            <a:off x="5680399" y="2373160"/>
            <a:ext cx="496832" cy="2123472"/>
          </a:xfrm>
          <a:prstGeom prst="leftBrace">
            <a:avLst>
              <a:gd name="adj1" fmla="val 87368"/>
              <a:gd name="adj2" fmla="val 50000"/>
            </a:avLst>
          </a:prstGeom>
          <a:noFill/>
          <a:ln w="63500" cap="flat" cmpd="sng" algn="ctr">
            <a:solidFill>
              <a:srgbClr val="00BDF2"/>
            </a:solidFill>
            <a:prstDash val="solid"/>
            <a:miter lim="800000"/>
            <a:headEnd type="none" w="med" len="med"/>
            <a:tailEnd type="none" w="med" len="med"/>
          </a:ln>
          <a:effectLst/>
        </p:spPr>
        <p:txBody>
          <a:bodyPr vert="horz" wrap="square" lIns="45711" tIns="22855" rIns="45711" bIns="22855" numCol="1" rtlCol="0" anchor="t" anchorCtr="0" compatLnSpc="1"/>
          <a:lstStyle/>
          <a:p>
            <a:pPr marL="0" marR="0" lvl="0" indent="0" defTabSz="457200" eaLnBrk="1" fontAlgn="base" latinLnBrk="0" hangingPunct="1">
              <a:lnSpc>
                <a:spcPct val="100000"/>
              </a:lnSpc>
              <a:spcBef>
                <a:spcPct val="0"/>
              </a:spcBef>
              <a:spcAft>
                <a:spcPct val="0"/>
              </a:spcAft>
              <a:buClrTx/>
              <a:buSzTx/>
              <a:buFontTx/>
              <a:buNone/>
              <a:defRPr/>
            </a:pPr>
            <a:endParaRPr kumimoji="0" lang="zh-CN" altLang="en-US" sz="900" b="0" i="0" u="none" strike="noStrike" kern="0" cap="none" spc="0" normalizeH="0" baseline="0" noProof="0">
              <a:ln>
                <a:noFill/>
              </a:ln>
              <a:solidFill>
                <a:srgbClr val="101117"/>
              </a:solidFill>
              <a:effectLst/>
              <a:uLnTx/>
              <a:uFillTx/>
              <a:latin typeface="Arial" panose="020B0604020202020204" pitchFamily="34" charset="0"/>
              <a:ea typeface="宋体" panose="02010600030101010101" pitchFamily="2" charset="-122"/>
              <a:cs typeface="+mn-cs"/>
              <a:sym typeface="Helvetica Neue"/>
            </a:endParaRPr>
          </a:p>
        </p:txBody>
      </p:sp>
      <p:sp>
        <p:nvSpPr>
          <p:cNvPr id="77" name="矩形 76"/>
          <p:cNvSpPr/>
          <p:nvPr/>
        </p:nvSpPr>
        <p:spPr>
          <a:xfrm>
            <a:off x="6588639" y="2529784"/>
            <a:ext cx="4712533" cy="1956470"/>
          </a:xfrm>
          <a:prstGeom prst="rect">
            <a:avLst/>
          </a:prstGeom>
          <a:solidFill>
            <a:srgbClr val="00BDF2"/>
          </a:solidFill>
          <a:ln w="12700" cap="flat" cmpd="sng" algn="ctr">
            <a:noFill/>
            <a:prstDash val="solid"/>
            <a:miter lim="800000"/>
          </a:ln>
          <a:effectLst/>
        </p:spPr>
        <p:txBody>
          <a:bodyPr rtlCol="0" anchor="ctr"/>
          <a:lstStyle/>
          <a:p>
            <a:pPr marL="0" marR="0" lvl="0" indent="0" algn="ctr" defTabSz="412750" eaLnBrk="1" fontAlgn="auto" latinLnBrk="0" hangingPunct="0">
              <a:lnSpc>
                <a:spcPct val="150000"/>
              </a:lnSpc>
              <a:spcBef>
                <a:spcPts val="0"/>
              </a:spcBef>
              <a:spcAft>
                <a:spcPts val="0"/>
              </a:spcAft>
              <a:buClrTx/>
              <a:buSzTx/>
              <a:buFontTx/>
              <a:buNone/>
              <a:defRPr/>
            </a:pPr>
            <a:r>
              <a:rPr kumimoji="0" lang="zh-CN" altLang="en-US"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Helvetica Neue"/>
              </a:rPr>
              <a:t>业务和技术复杂度急速上升</a:t>
            </a:r>
            <a:endParaRPr kumimoji="0" lang="en-US" altLang="zh-CN"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Helvetica Neue"/>
            </a:endParaRPr>
          </a:p>
          <a:p>
            <a:pPr marL="0" marR="0" lvl="0" indent="0" algn="ctr" defTabSz="412750" eaLnBrk="1" fontAlgn="auto" latinLnBrk="0" hangingPunct="0">
              <a:lnSpc>
                <a:spcPct val="150000"/>
              </a:lnSpc>
              <a:spcBef>
                <a:spcPts val="0"/>
              </a:spcBef>
              <a:spcAft>
                <a:spcPts val="0"/>
              </a:spcAft>
              <a:buClrTx/>
              <a:buSzTx/>
              <a:buFontTx/>
              <a:buNone/>
              <a:defRPr/>
            </a:pPr>
            <a:r>
              <a:rPr lang="zh-CN" altLang="en-US" b="1" kern="0" dirty="0">
                <a:solidFill>
                  <a:srgbClr val="FFFFFF"/>
                </a:solidFill>
                <a:latin typeface="微软雅黑" panose="020B0503020204020204" pitchFamily="34" charset="-122"/>
                <a:ea typeface="微软雅黑" panose="020B0503020204020204" pitchFamily="34" charset="-122"/>
                <a:sym typeface="Helvetica Neue"/>
              </a:rPr>
              <a:t>业务并发峰值不断刷新</a:t>
            </a:r>
            <a:endParaRPr lang="en-US" altLang="zh-CN" b="1" kern="0" dirty="0">
              <a:solidFill>
                <a:srgbClr val="FFFFFF"/>
              </a:solidFill>
              <a:latin typeface="微软雅黑" panose="020B0503020204020204" pitchFamily="34" charset="-122"/>
              <a:ea typeface="微软雅黑" panose="020B0503020204020204" pitchFamily="34" charset="-122"/>
              <a:sym typeface="Helvetica Neue"/>
            </a:endParaRPr>
          </a:p>
          <a:p>
            <a:pPr marL="0" marR="0" lvl="0" indent="0" algn="ctr" defTabSz="412750" eaLnBrk="1" fontAlgn="auto" latinLnBrk="0" hangingPunct="0">
              <a:lnSpc>
                <a:spcPct val="150000"/>
              </a:lnSpc>
              <a:spcBef>
                <a:spcPts val="0"/>
              </a:spcBef>
              <a:spcAft>
                <a:spcPts val="0"/>
              </a:spcAft>
              <a:buClrTx/>
              <a:buSzTx/>
              <a:buFontTx/>
              <a:buNone/>
              <a:defRPr/>
            </a:pPr>
            <a:r>
              <a:rPr kumimoji="0" lang="zh-CN" altLang="en-US"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Helvetica Neue"/>
              </a:rPr>
              <a:t>数据累计导致</a:t>
            </a:r>
            <a:r>
              <a:rPr lang="zh-CN" altLang="en-US" b="1" kern="0" dirty="0">
                <a:solidFill>
                  <a:srgbClr val="FFFFFF"/>
                </a:solidFill>
                <a:latin typeface="微软雅黑" panose="020B0503020204020204" pitchFamily="34" charset="-122"/>
                <a:ea typeface="微软雅黑" panose="020B0503020204020204" pitchFamily="34" charset="-122"/>
                <a:sym typeface="Helvetica Neue"/>
              </a:rPr>
              <a:t>吞吐量</a:t>
            </a:r>
            <a:r>
              <a:rPr kumimoji="0" lang="zh-CN" altLang="en-US"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Helvetica Neue"/>
              </a:rPr>
              <a:t>瓶颈不断出现</a:t>
            </a:r>
            <a:endParaRPr kumimoji="0" lang="en-US" altLang="zh-CN"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Helvetica Neue"/>
            </a:endParaRPr>
          </a:p>
          <a:p>
            <a:pPr marL="0" marR="0" lvl="0" indent="0" algn="ctr" defTabSz="412750" eaLnBrk="1" fontAlgn="auto" latinLnBrk="0" hangingPunct="0">
              <a:lnSpc>
                <a:spcPct val="150000"/>
              </a:lnSpc>
              <a:spcBef>
                <a:spcPts val="0"/>
              </a:spcBef>
              <a:spcAft>
                <a:spcPts val="0"/>
              </a:spcAft>
              <a:buClrTx/>
              <a:buSzTx/>
              <a:buFontTx/>
              <a:buNone/>
              <a:defRPr/>
            </a:pPr>
            <a:r>
              <a:rPr kumimoji="0" lang="zh-CN" altLang="en-US"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Helvetica Neue"/>
              </a:rPr>
              <a:t>定制化交付面临规模化考验</a:t>
            </a:r>
            <a:endParaRPr kumimoji="0" lang="en-US" altLang="zh-CN"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Helvetica Neue"/>
            </a:endParaRPr>
          </a:p>
        </p:txBody>
      </p:sp>
      <p:sp>
        <p:nvSpPr>
          <p:cNvPr id="78" name="TextBox 47"/>
          <p:cNvSpPr txBox="1"/>
          <p:nvPr/>
        </p:nvSpPr>
        <p:spPr>
          <a:xfrm>
            <a:off x="1757246" y="4201446"/>
            <a:ext cx="3889112" cy="276860"/>
          </a:xfrm>
          <a:prstGeom prst="rect">
            <a:avLst/>
          </a:prstGeom>
          <a:noFill/>
        </p:spPr>
        <p:txBody>
          <a:bodyPr wrap="square" lIns="0" tIns="0" rIns="0" bIns="0" rtlCol="0">
            <a:spAutoFit/>
          </a:bodyPr>
          <a:lstStyle>
            <a:defPPr>
              <a:defRPr lang="zh-CN"/>
            </a:defPPr>
            <a:lvl1pPr>
              <a:defRPr sz="2800">
                <a:solidFill>
                  <a:schemeClr val="accent1"/>
                </a:solidFill>
                <a:latin typeface="微软雅黑" panose="020B0503020204020204" pitchFamily="34" charset="-122"/>
                <a:ea typeface="微软雅黑" panose="020B0503020204020204" pitchFamily="34" charset="-122"/>
              </a:defRPr>
            </a:lvl1pPr>
          </a:lstStyle>
          <a:p>
            <a:pPr marL="0" marR="0" lvl="0" indent="0" defTabSz="41275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sym typeface="Century Gothic" panose="020B0502020202020204" pitchFamily="34" charset="0"/>
              </a:rPr>
              <a:t>6</a:t>
            </a:r>
            <a:r>
              <a:rPr kumimoji="0" lang="zh-CN" altLang="en-US" sz="1800" b="1" i="0" u="none" strike="noStrike" kern="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sym typeface="Century Gothic" panose="020B0502020202020204" pitchFamily="34" charset="0"/>
              </a:rPr>
              <a:t>、大客户交付并行定制超</a:t>
            </a:r>
            <a:r>
              <a:rPr kumimoji="0" lang="en-US" altLang="zh-CN" sz="1800" b="1" i="0" u="none" strike="noStrike" kern="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sym typeface="Century Gothic" panose="020B0502020202020204" pitchFamily="34" charset="0"/>
              </a:rPr>
              <a:t>70</a:t>
            </a:r>
            <a:r>
              <a:rPr kumimoji="0" lang="zh-CN" altLang="en-US" sz="1800" b="1" i="0" u="none" strike="noStrike" kern="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sym typeface="Century Gothic" panose="020B0502020202020204" pitchFamily="34" charset="0"/>
              </a:rPr>
              <a:t>个</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914282" y="1143265"/>
            <a:ext cx="10366084" cy="591470"/>
          </a:xfrm>
          <a:prstGeom prst="rect">
            <a:avLst/>
          </a:prstGeom>
          <a:noFill/>
          <a:ln>
            <a:noFill/>
          </a:ln>
          <a:effectLst/>
          <a:extLst>
            <a:ext uri="{909E8E84-426E-40DD-AFC4-6F175D3DCCD1}">
              <a14:hiddenFill xmlns:a14="http://schemas.microsoft.com/office/drawing/2010/main">
                <a:gradFill rotWithShape="1">
                  <a:gsLst>
                    <a:gs pos="0">
                      <a:srgbClr val="CFB787"/>
                    </a:gs>
                    <a:gs pos="100000">
                      <a:srgbClr val="CFB787">
                        <a:gamma/>
                        <a:shade val="46275"/>
                        <a:invGamma/>
                      </a:srgbClr>
                    </a:gs>
                  </a:gsLst>
                  <a:lin ang="27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3500000" sx="75000" sy="75000" algn="tl" rotWithShape="0">
                    <a:srgbClr val="808080">
                      <a:alpha val="50000"/>
                    </a:srgbClr>
                  </a:outerShdw>
                </a:effectLst>
              </a14:hiddenEffects>
            </a:ext>
          </a:extLst>
        </p:spPr>
        <p:txBody>
          <a:bodyPr lIns="108850" tIns="98565" rIns="108850" bIns="98565">
            <a:spAutoFit/>
          </a:bodyPr>
          <a:lstStyle/>
          <a:p>
            <a:pPr marL="544195" indent="-544195">
              <a:lnSpc>
                <a:spcPct val="150000"/>
              </a:lnSpc>
              <a:buClr>
                <a:srgbClr val="0000CC"/>
              </a:buClr>
              <a:buSzPct val="75000"/>
              <a:buFont typeface="Wingdings" panose="05000000000000000000" pitchFamily="2" charset="2"/>
              <a:buChar char="l"/>
              <a:defRPr/>
            </a:pPr>
            <a:endParaRPr lang="zh-CN" altLang="en-US" sz="1700">
              <a:effectLst>
                <a:outerShdw blurRad="38100" dist="38100" dir="2700000" algn="tl">
                  <a:srgbClr val="C0C0C0"/>
                </a:outerShdw>
              </a:effectLst>
              <a:latin typeface="宋体" panose="02010600030101010101" pitchFamily="2" charset="-122"/>
            </a:endParaRPr>
          </a:p>
        </p:txBody>
      </p:sp>
      <p:sp>
        <p:nvSpPr>
          <p:cNvPr id="27651" name="Text Box 3"/>
          <p:cNvSpPr txBox="1">
            <a:spLocks noChangeArrowheads="1"/>
          </p:cNvSpPr>
          <p:nvPr/>
        </p:nvSpPr>
        <p:spPr bwMode="auto">
          <a:xfrm>
            <a:off x="304760" y="92454"/>
            <a:ext cx="3047603" cy="600075"/>
          </a:xfrm>
          <a:prstGeom prst="rect">
            <a:avLst/>
          </a:prstGeom>
          <a:noFill/>
          <a:ln>
            <a:no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8850" tIns="54425" rIns="108850" bIns="54425">
            <a:spAutoFit/>
          </a:bodyPr>
          <a:lstStyle/>
          <a:p>
            <a:pPr lvl="0" algn="l">
              <a:buClr>
                <a:srgbClr val="0000CC"/>
              </a:buClr>
              <a:buSzPct val="75000"/>
              <a:buFont typeface="Wingdings" panose="05000000000000000000" pitchFamily="2" charset="2"/>
              <a:defRPr/>
            </a:pPr>
            <a:r>
              <a:rPr lang="zh-CN" altLang="en-US" sz="3200" dirty="0">
                <a:solidFill>
                  <a:srgbClr val="0070C0"/>
                </a:solidFill>
                <a:latin typeface="微软雅黑" panose="020B0503020204020204" pitchFamily="34" charset="-122"/>
                <a:ea typeface="微软雅黑" panose="020B0503020204020204" pitchFamily="34" charset="-122"/>
                <a:sym typeface="+mn-ea"/>
              </a:rPr>
              <a:t>应用优化</a:t>
            </a:r>
          </a:p>
        </p:txBody>
      </p:sp>
      <p:sp>
        <p:nvSpPr>
          <p:cNvPr id="27652" name="Text Box 4"/>
          <p:cNvSpPr txBox="1">
            <a:spLocks noChangeArrowheads="1"/>
          </p:cNvSpPr>
          <p:nvPr/>
        </p:nvSpPr>
        <p:spPr bwMode="auto">
          <a:xfrm>
            <a:off x="1117454" y="1371918"/>
            <a:ext cx="10270847" cy="4280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eaLnBrk="1" hangingPunct="1">
              <a:defRPr/>
            </a:pPr>
            <a:r>
              <a:rPr lang="zh-CN">
                <a:solidFill>
                  <a:srgbClr val="1772BF"/>
                </a:solidFill>
                <a:effectLst>
                  <a:outerShdw blurRad="38100" dist="38100" dir="2700000" algn="tl">
                    <a:srgbClr val="C0C0C0"/>
                  </a:outerShdw>
                </a:effectLst>
                <a:latin typeface="宋体" panose="02010600030101010101" pitchFamily="2" charset="-122"/>
              </a:rPr>
              <a:t>表结构设计原则</a:t>
            </a:r>
          </a:p>
          <a:p>
            <a:pPr eaLnBrk="1" hangingPunct="1">
              <a:defRPr/>
            </a:pPr>
            <a:endParaRPr lang="zh-CN" altLang="en-US" sz="1900">
              <a:solidFill>
                <a:srgbClr val="1772BF"/>
              </a:solidFill>
              <a:effectLst>
                <a:outerShdw blurRad="38100" dist="38100" dir="2700000" algn="tl">
                  <a:srgbClr val="C0C0C0"/>
                </a:outerShdw>
              </a:effectLst>
              <a:latin typeface="宋体" panose="02010600030101010101" pitchFamily="2" charset="-122"/>
            </a:endParaRPr>
          </a:p>
          <a:p>
            <a:pPr eaLnBrk="1" hangingPunct="1">
              <a:buClr>
                <a:schemeClr val="accent2"/>
              </a:buClr>
              <a:buFont typeface="Wingdings" panose="05000000000000000000" pitchFamily="2" charset="2"/>
              <a:buChar char="n"/>
              <a:defRPr/>
            </a:pPr>
            <a:r>
              <a:rPr lang="en-US" sz="2600">
                <a:solidFill>
                  <a:srgbClr val="1772BF"/>
                </a:solidFill>
                <a:effectLst>
                  <a:outerShdw blurRad="38100" dist="38100" dir="2700000" algn="tl">
                    <a:srgbClr val="C0C0C0"/>
                  </a:outerShdw>
                </a:effectLst>
              </a:rPr>
              <a:t> </a:t>
            </a:r>
            <a:r>
              <a:rPr lang="zh-CN" altLang="en-US" sz="2600">
                <a:solidFill>
                  <a:srgbClr val="1772BF"/>
                </a:solidFill>
                <a:effectLst>
                  <a:outerShdw blurRad="38100" dist="38100" dir="2700000" algn="tl">
                    <a:srgbClr val="C0C0C0"/>
                  </a:outerShdw>
                </a:effectLst>
              </a:rPr>
              <a:t>选择合适的数据类型：如果能够定长尽量定长</a:t>
            </a:r>
            <a:endParaRPr lang="en-US" sz="2600">
              <a:solidFill>
                <a:srgbClr val="1772BF"/>
              </a:solidFill>
              <a:effectLst>
                <a:outerShdw blurRad="38100" dist="38100" dir="2700000" algn="tl">
                  <a:srgbClr val="C0C0C0"/>
                </a:outerShdw>
              </a:effectLst>
            </a:endParaRPr>
          </a:p>
          <a:p>
            <a:pPr eaLnBrk="1" hangingPunct="1">
              <a:buClr>
                <a:schemeClr val="accent2"/>
              </a:buClr>
              <a:buFont typeface="Wingdings" panose="05000000000000000000" pitchFamily="2" charset="2"/>
              <a:buChar char="n"/>
              <a:defRPr/>
            </a:pPr>
            <a:r>
              <a:rPr lang="zh-CN" altLang="en-US" sz="2600">
                <a:solidFill>
                  <a:srgbClr val="1772BF"/>
                </a:solidFill>
                <a:effectLst>
                  <a:outerShdw blurRad="38100" dist="38100" dir="2700000" algn="tl">
                    <a:srgbClr val="C0C0C0"/>
                  </a:outerShdw>
                </a:effectLst>
              </a:rPr>
              <a:t> 不要使用无法加索引的类型作为关键字段，比如 </a:t>
            </a:r>
            <a:r>
              <a:rPr lang="en-US" sz="2600">
                <a:solidFill>
                  <a:srgbClr val="1772BF"/>
                </a:solidFill>
                <a:effectLst>
                  <a:outerShdw blurRad="38100" dist="38100" dir="2700000" algn="tl">
                    <a:srgbClr val="C0C0C0"/>
                  </a:outerShdw>
                </a:effectLst>
              </a:rPr>
              <a:t>text</a:t>
            </a:r>
            <a:r>
              <a:rPr lang="zh-CN" altLang="en-US" sz="2600">
                <a:solidFill>
                  <a:srgbClr val="1772BF"/>
                </a:solidFill>
                <a:effectLst>
                  <a:outerShdw blurRad="38100" dist="38100" dir="2700000" algn="tl">
                    <a:srgbClr val="C0C0C0"/>
                  </a:outerShdw>
                </a:effectLst>
              </a:rPr>
              <a:t>类型</a:t>
            </a:r>
          </a:p>
          <a:p>
            <a:pPr eaLnBrk="1" hangingPunct="1">
              <a:buClr>
                <a:schemeClr val="accent2"/>
              </a:buClr>
              <a:buFont typeface="Wingdings" panose="05000000000000000000" pitchFamily="2" charset="2"/>
              <a:buChar char="n"/>
              <a:defRPr/>
            </a:pPr>
            <a:r>
              <a:rPr lang="zh-CN" altLang="en-US" sz="2600">
                <a:solidFill>
                  <a:srgbClr val="1772BF"/>
                </a:solidFill>
                <a:effectLst>
                  <a:outerShdw blurRad="38100" dist="38100" dir="2700000" algn="tl">
                    <a:srgbClr val="C0C0C0"/>
                  </a:outerShdw>
                </a:effectLst>
              </a:rPr>
              <a:t> 为了避免联表查询，有时候可以适当的数据冗余，比如 </a:t>
            </a:r>
            <a:br>
              <a:rPr lang="zh-CN" altLang="en-US" sz="2600">
                <a:solidFill>
                  <a:srgbClr val="1772BF"/>
                </a:solidFill>
                <a:effectLst>
                  <a:outerShdw blurRad="38100" dist="38100" dir="2700000" algn="tl">
                    <a:srgbClr val="C0C0C0"/>
                  </a:outerShdw>
                </a:effectLst>
              </a:rPr>
            </a:br>
            <a:r>
              <a:rPr lang="zh-CN" altLang="en-US" sz="2600">
                <a:solidFill>
                  <a:srgbClr val="1772BF"/>
                </a:solidFill>
                <a:effectLst>
                  <a:outerShdw blurRad="38100" dist="38100" dir="2700000" algn="tl">
                    <a:srgbClr val="C0C0C0"/>
                  </a:outerShdw>
                </a:effectLst>
              </a:rPr>
              <a:t>    邮箱、姓名这些不容易更改的数据</a:t>
            </a:r>
            <a:endParaRPr lang="en-US" sz="2600">
              <a:solidFill>
                <a:srgbClr val="1772BF"/>
              </a:solidFill>
              <a:effectLst>
                <a:outerShdw blurRad="38100" dist="38100" dir="2700000" algn="tl">
                  <a:srgbClr val="C0C0C0"/>
                </a:outerShdw>
              </a:effectLst>
            </a:endParaRPr>
          </a:p>
          <a:p>
            <a:pPr eaLnBrk="1" hangingPunct="1">
              <a:buClr>
                <a:schemeClr val="accent2"/>
              </a:buClr>
              <a:buFont typeface="Wingdings" panose="05000000000000000000" pitchFamily="2" charset="2"/>
              <a:buChar char="n"/>
              <a:defRPr/>
            </a:pPr>
            <a:r>
              <a:rPr lang="en-US" sz="2600">
                <a:solidFill>
                  <a:srgbClr val="1772BF"/>
                </a:solidFill>
                <a:effectLst>
                  <a:outerShdw blurRad="38100" dist="38100" dir="2700000" algn="tl">
                    <a:srgbClr val="C0C0C0"/>
                  </a:outerShdw>
                </a:effectLst>
              </a:rPr>
              <a:t> </a:t>
            </a:r>
            <a:r>
              <a:rPr lang="zh-CN" altLang="en-US" sz="2600">
                <a:solidFill>
                  <a:srgbClr val="1772BF"/>
                </a:solidFill>
                <a:effectLst>
                  <a:outerShdw blurRad="38100" dist="38100" dir="2700000" algn="tl">
                    <a:srgbClr val="C0C0C0"/>
                  </a:outerShdw>
                </a:effectLst>
              </a:rPr>
              <a:t>选择合适的表引擎，有时候 </a:t>
            </a:r>
            <a:r>
              <a:rPr lang="en-US" sz="2600">
                <a:solidFill>
                  <a:srgbClr val="1772BF"/>
                </a:solidFill>
                <a:effectLst>
                  <a:outerShdw blurRad="38100" dist="38100" dir="2700000" algn="tl">
                    <a:srgbClr val="C0C0C0"/>
                  </a:outerShdw>
                </a:effectLst>
              </a:rPr>
              <a:t>MyISAM </a:t>
            </a:r>
            <a:r>
              <a:rPr lang="zh-CN" altLang="en-US" sz="2600">
                <a:solidFill>
                  <a:srgbClr val="1772BF"/>
                </a:solidFill>
                <a:effectLst>
                  <a:outerShdw blurRad="38100" dist="38100" dir="2700000" algn="tl">
                    <a:srgbClr val="C0C0C0"/>
                  </a:outerShdw>
                </a:effectLst>
              </a:rPr>
              <a:t>适合，有时候 </a:t>
            </a:r>
            <a:br>
              <a:rPr lang="zh-CN" altLang="en-US" sz="2600">
                <a:solidFill>
                  <a:srgbClr val="1772BF"/>
                </a:solidFill>
                <a:effectLst>
                  <a:outerShdw blurRad="38100" dist="38100" dir="2700000" algn="tl">
                    <a:srgbClr val="C0C0C0"/>
                  </a:outerShdw>
                </a:effectLst>
              </a:rPr>
            </a:br>
            <a:r>
              <a:rPr lang="zh-CN" altLang="en-US" sz="2600">
                <a:solidFill>
                  <a:srgbClr val="1772BF"/>
                </a:solidFill>
                <a:effectLst>
                  <a:outerShdw blurRad="38100" dist="38100" dir="2700000" algn="tl">
                    <a:srgbClr val="C0C0C0"/>
                  </a:outerShdw>
                </a:effectLst>
              </a:rPr>
              <a:t>    </a:t>
            </a:r>
            <a:r>
              <a:rPr lang="en-US" sz="2600">
                <a:solidFill>
                  <a:srgbClr val="1772BF"/>
                </a:solidFill>
                <a:effectLst>
                  <a:outerShdw blurRad="38100" dist="38100" dir="2700000" algn="tl">
                    <a:srgbClr val="C0C0C0"/>
                  </a:outerShdw>
                </a:effectLst>
              </a:rPr>
              <a:t>InnoDB</a:t>
            </a:r>
            <a:r>
              <a:rPr lang="zh-CN" altLang="en-US" sz="2600">
                <a:solidFill>
                  <a:srgbClr val="1772BF"/>
                </a:solidFill>
                <a:effectLst>
                  <a:outerShdw blurRad="38100" dist="38100" dir="2700000" algn="tl">
                    <a:srgbClr val="C0C0C0"/>
                  </a:outerShdw>
                </a:effectLst>
              </a:rPr>
              <a:t>适合</a:t>
            </a:r>
            <a:endParaRPr lang="en-US" sz="2600">
              <a:solidFill>
                <a:srgbClr val="1772BF"/>
              </a:solidFill>
              <a:effectLst>
                <a:outerShdw blurRad="38100" dist="38100" dir="2700000" algn="tl">
                  <a:srgbClr val="C0C0C0"/>
                </a:outerShdw>
              </a:effectLst>
            </a:endParaRPr>
          </a:p>
          <a:p>
            <a:pPr eaLnBrk="1" hangingPunct="1">
              <a:buClr>
                <a:schemeClr val="accent2"/>
              </a:buClr>
              <a:buFont typeface="Wingdings" panose="05000000000000000000" pitchFamily="2" charset="2"/>
              <a:buChar char="n"/>
              <a:defRPr/>
            </a:pPr>
            <a:r>
              <a:rPr lang="zh-CN" altLang="en-US" sz="2600">
                <a:solidFill>
                  <a:srgbClr val="1772BF"/>
                </a:solidFill>
                <a:effectLst>
                  <a:outerShdw blurRad="38100" dist="38100" dir="2700000" algn="tl">
                    <a:srgbClr val="C0C0C0"/>
                  </a:outerShdw>
                </a:effectLst>
              </a:rPr>
              <a:t> 为保证查询性能，最好每个表都建立有 </a:t>
            </a:r>
            <a:r>
              <a:rPr lang="en-US" sz="2600">
                <a:solidFill>
                  <a:srgbClr val="1772BF"/>
                </a:solidFill>
                <a:effectLst>
                  <a:outerShdw blurRad="38100" dist="38100" dir="2700000" algn="tl">
                    <a:srgbClr val="C0C0C0"/>
                  </a:outerShdw>
                </a:effectLst>
              </a:rPr>
              <a:t>auto_increment </a:t>
            </a:r>
            <a:br>
              <a:rPr lang="en-US" sz="2600">
                <a:solidFill>
                  <a:srgbClr val="1772BF"/>
                </a:solidFill>
                <a:effectLst>
                  <a:outerShdw blurRad="38100" dist="38100" dir="2700000" algn="tl">
                    <a:srgbClr val="C0C0C0"/>
                  </a:outerShdw>
                </a:effectLst>
              </a:rPr>
            </a:br>
            <a:r>
              <a:rPr lang="en-US" sz="2600">
                <a:solidFill>
                  <a:srgbClr val="1772BF"/>
                </a:solidFill>
                <a:effectLst>
                  <a:outerShdw blurRad="38100" dist="38100" dir="2700000" algn="tl">
                    <a:srgbClr val="C0C0C0"/>
                  </a:outerShdw>
                </a:effectLst>
              </a:rPr>
              <a:t>    </a:t>
            </a:r>
            <a:r>
              <a:rPr lang="zh-CN" altLang="en-US" sz="2600">
                <a:solidFill>
                  <a:srgbClr val="1772BF"/>
                </a:solidFill>
                <a:effectLst>
                  <a:outerShdw blurRad="38100" dist="38100" dir="2700000" algn="tl">
                    <a:srgbClr val="C0C0C0"/>
                  </a:outerShdw>
                </a:effectLst>
              </a:rPr>
              <a:t>字段， 建立合适的数据库索引</a:t>
            </a:r>
          </a:p>
          <a:p>
            <a:pPr eaLnBrk="1" hangingPunct="1">
              <a:buClr>
                <a:schemeClr val="accent2"/>
              </a:buClr>
              <a:buFont typeface="Wingdings" panose="05000000000000000000" pitchFamily="2" charset="2"/>
              <a:buChar char="n"/>
              <a:defRPr/>
            </a:pPr>
            <a:r>
              <a:rPr lang="zh-CN" altLang="en-US" sz="2600">
                <a:solidFill>
                  <a:srgbClr val="1772BF"/>
                </a:solidFill>
                <a:effectLst>
                  <a:outerShdw blurRad="38100" dist="38100" dir="2700000" algn="tl">
                    <a:srgbClr val="C0C0C0"/>
                  </a:outerShdw>
                </a:effectLst>
              </a:rPr>
              <a:t> 最好给每个字段都设定 </a:t>
            </a:r>
            <a:r>
              <a:rPr lang="en-US" sz="2600">
                <a:solidFill>
                  <a:srgbClr val="1772BF"/>
                </a:solidFill>
                <a:effectLst>
                  <a:outerShdw blurRad="38100" dist="38100" dir="2700000" algn="tl">
                    <a:srgbClr val="C0C0C0"/>
                  </a:outerShdw>
                </a:effectLst>
              </a:rPr>
              <a:t>default </a:t>
            </a:r>
            <a:r>
              <a:rPr lang="zh-CN" altLang="en-US" sz="2600">
                <a:solidFill>
                  <a:srgbClr val="1772BF"/>
                </a:solidFill>
                <a:effectLst>
                  <a:outerShdw blurRad="38100" dist="38100" dir="2700000" algn="tl">
                    <a:srgbClr val="C0C0C0"/>
                  </a:outerShdw>
                </a:effectLst>
              </a:rPr>
              <a:t>值</a:t>
            </a:r>
            <a:endParaRPr lang="zh-CN">
              <a:solidFill>
                <a:srgbClr val="1772BF"/>
              </a:solidFill>
              <a:effectLst>
                <a:outerShdw blurRad="38100" dist="38100" dir="2700000" algn="tl">
                  <a:srgbClr val="C0C0C0"/>
                </a:outerShdw>
              </a:effectLst>
              <a:latin typeface="宋体" panose="02010600030101010101" pitchFamily="2" charset="-122"/>
            </a:endParaRPr>
          </a:p>
        </p:txBody>
      </p:sp>
      <p:pic>
        <p:nvPicPr>
          <p:cNvPr id="3277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93068" y="6128940"/>
            <a:ext cx="1574595" cy="6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914282" y="1143265"/>
            <a:ext cx="10366084" cy="530171"/>
          </a:xfrm>
          <a:prstGeom prst="rect">
            <a:avLst/>
          </a:prstGeom>
          <a:noFill/>
          <a:ln>
            <a:noFill/>
          </a:ln>
          <a:effectLst/>
          <a:extLst>
            <a:ext uri="{909E8E84-426E-40DD-AFC4-6F175D3DCCD1}">
              <a14:hiddenFill xmlns:a14="http://schemas.microsoft.com/office/drawing/2010/main">
                <a:gradFill rotWithShape="1">
                  <a:gsLst>
                    <a:gs pos="0">
                      <a:srgbClr val="CFB787"/>
                    </a:gs>
                    <a:gs pos="100000">
                      <a:srgbClr val="CFB787">
                        <a:gamma/>
                        <a:shade val="46275"/>
                        <a:invGamma/>
                      </a:srgbClr>
                    </a:gs>
                  </a:gsLst>
                  <a:lin ang="27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3500000" sx="75000" sy="75000" algn="tl" rotWithShape="0">
                    <a:srgbClr val="808080">
                      <a:alpha val="50000"/>
                    </a:srgbClr>
                  </a:outerShdw>
                </a:effectLst>
              </a14:hiddenEffects>
            </a:ext>
          </a:extLst>
        </p:spPr>
        <p:txBody>
          <a:bodyPr lIns="108850" tIns="98565" rIns="108850" bIns="98565">
            <a:spAutoFit/>
          </a:bodyPr>
          <a:lstStyle/>
          <a:p>
            <a:pPr marL="544195" indent="-544195">
              <a:lnSpc>
                <a:spcPct val="150000"/>
              </a:lnSpc>
              <a:buClr>
                <a:srgbClr val="0000CC"/>
              </a:buClr>
              <a:buSzPct val="75000"/>
              <a:buFont typeface="Wingdings" panose="05000000000000000000" pitchFamily="2" charset="2"/>
              <a:buChar char="l"/>
              <a:defRPr/>
            </a:pPr>
            <a:endParaRPr lang="zh-CN" altLang="en-US" sz="1700">
              <a:solidFill>
                <a:srgbClr val="1772BF"/>
              </a:solidFill>
              <a:effectLst>
                <a:outerShdw blurRad="38100" dist="38100" dir="2700000" algn="tl">
                  <a:srgbClr val="C0C0C0"/>
                </a:outerShdw>
              </a:effectLst>
              <a:latin typeface="宋体" panose="02010600030101010101" pitchFamily="2" charset="-122"/>
            </a:endParaRPr>
          </a:p>
        </p:txBody>
      </p:sp>
      <p:sp>
        <p:nvSpPr>
          <p:cNvPr id="28675" name="Text Box 3"/>
          <p:cNvSpPr txBox="1">
            <a:spLocks noChangeArrowheads="1"/>
          </p:cNvSpPr>
          <p:nvPr/>
        </p:nvSpPr>
        <p:spPr bwMode="auto">
          <a:xfrm>
            <a:off x="304759" y="98942"/>
            <a:ext cx="2742843" cy="600075"/>
          </a:xfrm>
          <a:prstGeom prst="rect">
            <a:avLst/>
          </a:prstGeom>
          <a:noFill/>
          <a:ln>
            <a:no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8850" tIns="54425" rIns="108850" bIns="54425">
            <a:spAutoFit/>
          </a:bodyPr>
          <a:lstStyle/>
          <a:p>
            <a:pPr lvl="0" algn="l">
              <a:buClr>
                <a:srgbClr val="0000CC"/>
              </a:buClr>
              <a:buSzPct val="75000"/>
              <a:buFont typeface="Wingdings" panose="05000000000000000000" pitchFamily="2" charset="2"/>
              <a:defRPr/>
            </a:pPr>
            <a:r>
              <a:rPr lang="zh-CN" altLang="en-US" sz="3200" dirty="0">
                <a:solidFill>
                  <a:srgbClr val="0070C0"/>
                </a:solidFill>
                <a:latin typeface="微软雅黑" panose="020B0503020204020204" pitchFamily="34" charset="-122"/>
                <a:ea typeface="微软雅黑" panose="020B0503020204020204" pitchFamily="34" charset="-122"/>
                <a:sym typeface="+mn-ea"/>
              </a:rPr>
              <a:t>应用优化</a:t>
            </a:r>
          </a:p>
        </p:txBody>
      </p:sp>
      <p:sp>
        <p:nvSpPr>
          <p:cNvPr id="28676" name="Text Box 4"/>
          <p:cNvSpPr txBox="1">
            <a:spLocks noChangeArrowheads="1"/>
          </p:cNvSpPr>
          <p:nvPr/>
        </p:nvSpPr>
        <p:spPr bwMode="auto">
          <a:xfrm>
            <a:off x="711107" y="1371918"/>
            <a:ext cx="10677194" cy="4680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eaLnBrk="1" hangingPunct="1">
              <a:defRPr/>
            </a:pPr>
            <a:r>
              <a:rPr lang="zh-CN">
                <a:solidFill>
                  <a:srgbClr val="1772BF"/>
                </a:solidFill>
                <a:effectLst>
                  <a:outerShdw blurRad="38100" dist="38100" dir="2700000" algn="tl">
                    <a:srgbClr val="C0C0C0"/>
                  </a:outerShdw>
                </a:effectLst>
                <a:latin typeface="宋体" panose="02010600030101010101" pitchFamily="2" charset="-122"/>
              </a:rPr>
              <a:t>索引建立原则</a:t>
            </a:r>
          </a:p>
          <a:p>
            <a:pPr eaLnBrk="1" hangingPunct="1">
              <a:defRPr/>
            </a:pPr>
            <a:endParaRPr lang="zh-CN" altLang="en-US" sz="1900">
              <a:solidFill>
                <a:srgbClr val="1772BF"/>
              </a:solidFill>
              <a:effectLst>
                <a:outerShdw blurRad="38100" dist="38100" dir="2700000" algn="tl">
                  <a:srgbClr val="C0C0C0"/>
                </a:outerShdw>
              </a:effectLst>
              <a:latin typeface="宋体" panose="02010600030101010101" pitchFamily="2" charset="-122"/>
            </a:endParaRPr>
          </a:p>
          <a:p>
            <a:pPr eaLnBrk="1" hangingPunct="1">
              <a:buClr>
                <a:schemeClr val="accent2"/>
              </a:buClr>
              <a:buFont typeface="Wingdings" panose="05000000000000000000" pitchFamily="2" charset="2"/>
              <a:buChar char="n"/>
              <a:defRPr/>
            </a:pPr>
            <a:r>
              <a:rPr lang="zh-CN" altLang="en-US" sz="2600">
                <a:solidFill>
                  <a:srgbClr val="1772BF"/>
                </a:solidFill>
                <a:effectLst>
                  <a:outerShdw blurRad="38100" dist="38100" dir="2700000" algn="tl">
                    <a:srgbClr val="C0C0C0"/>
                  </a:outerShdw>
                </a:effectLst>
              </a:rPr>
              <a:t> 一般针对数据分散的关键字进行建立索引，比如</a:t>
            </a:r>
            <a:r>
              <a:rPr lang="en-US" sz="2600">
                <a:solidFill>
                  <a:srgbClr val="1772BF"/>
                </a:solidFill>
                <a:effectLst>
                  <a:outerShdw blurRad="38100" dist="38100" dir="2700000" algn="tl">
                    <a:srgbClr val="C0C0C0"/>
                  </a:outerShdw>
                </a:effectLst>
              </a:rPr>
              <a:t>ID</a:t>
            </a:r>
            <a:r>
              <a:rPr lang="zh-CN" altLang="en-US" sz="2600">
                <a:solidFill>
                  <a:srgbClr val="1772BF"/>
                </a:solidFill>
                <a:effectLst>
                  <a:outerShdw blurRad="38100" dist="38100" dir="2700000" algn="tl">
                    <a:srgbClr val="C0C0C0"/>
                  </a:outerShdw>
                </a:effectLst>
              </a:rPr>
              <a:t>、</a:t>
            </a:r>
            <a:r>
              <a:rPr lang="en-US" sz="2600">
                <a:solidFill>
                  <a:srgbClr val="1772BF"/>
                </a:solidFill>
                <a:effectLst>
                  <a:outerShdw blurRad="38100" dist="38100" dir="2700000" algn="tl">
                    <a:srgbClr val="C0C0C0"/>
                  </a:outerShdw>
                </a:effectLst>
              </a:rPr>
              <a:t>QQ</a:t>
            </a:r>
            <a:r>
              <a:rPr lang="zh-CN" altLang="en-US" sz="2600">
                <a:solidFill>
                  <a:srgbClr val="1772BF"/>
                </a:solidFill>
                <a:effectLst>
                  <a:outerShdw blurRad="38100" dist="38100" dir="2700000" algn="tl">
                    <a:srgbClr val="C0C0C0"/>
                  </a:outerShdw>
                </a:effectLst>
              </a:rPr>
              <a:t>，</a:t>
            </a:r>
            <a:br>
              <a:rPr lang="zh-CN" altLang="en-US" sz="2600">
                <a:solidFill>
                  <a:srgbClr val="1772BF"/>
                </a:solidFill>
                <a:effectLst>
                  <a:outerShdw blurRad="38100" dist="38100" dir="2700000" algn="tl">
                    <a:srgbClr val="C0C0C0"/>
                  </a:outerShdw>
                </a:effectLst>
              </a:rPr>
            </a:br>
            <a:r>
              <a:rPr lang="zh-CN" altLang="en-US" sz="2600">
                <a:solidFill>
                  <a:srgbClr val="1772BF"/>
                </a:solidFill>
                <a:effectLst>
                  <a:outerShdw blurRad="38100" dist="38100" dir="2700000" algn="tl">
                    <a:srgbClr val="C0C0C0"/>
                  </a:outerShdw>
                </a:effectLst>
              </a:rPr>
              <a:t>    像性别、状态值等等建立索引没有意义</a:t>
            </a:r>
          </a:p>
          <a:p>
            <a:pPr eaLnBrk="1" hangingPunct="1">
              <a:buClr>
                <a:schemeClr val="accent2"/>
              </a:buClr>
              <a:buFont typeface="Wingdings" panose="05000000000000000000" pitchFamily="2" charset="2"/>
              <a:buChar char="n"/>
              <a:defRPr/>
            </a:pPr>
            <a:r>
              <a:rPr lang="zh-CN" altLang="en-US" sz="2600">
                <a:solidFill>
                  <a:srgbClr val="1772BF"/>
                </a:solidFill>
                <a:effectLst>
                  <a:outerShdw blurRad="38100" dist="38100" dir="2700000" algn="tl">
                    <a:srgbClr val="C0C0C0"/>
                  </a:outerShdw>
                </a:effectLst>
              </a:rPr>
              <a:t> 尽量使用短索引，一般对</a:t>
            </a:r>
            <a:r>
              <a:rPr lang="en-US" sz="2600">
                <a:solidFill>
                  <a:srgbClr val="1772BF"/>
                </a:solidFill>
                <a:effectLst>
                  <a:outerShdw blurRad="38100" dist="38100" dir="2700000" algn="tl">
                    <a:srgbClr val="C0C0C0"/>
                  </a:outerShdw>
                </a:effectLst>
              </a:rPr>
              <a:t>int</a:t>
            </a:r>
            <a:r>
              <a:rPr lang="zh-CN" altLang="en-US" sz="2600">
                <a:solidFill>
                  <a:srgbClr val="1772BF"/>
                </a:solidFill>
                <a:effectLst>
                  <a:outerShdw blurRad="38100" dist="38100" dir="2700000" algn="tl">
                    <a:srgbClr val="C0C0C0"/>
                  </a:outerShdw>
                </a:effectLst>
              </a:rPr>
              <a:t>、</a:t>
            </a:r>
            <a:r>
              <a:rPr lang="en-US" sz="2600">
                <a:solidFill>
                  <a:srgbClr val="1772BF"/>
                </a:solidFill>
                <a:effectLst>
                  <a:outerShdw blurRad="38100" dist="38100" dir="2700000" algn="tl">
                    <a:srgbClr val="C0C0C0"/>
                  </a:outerShdw>
                </a:effectLst>
              </a:rPr>
              <a:t>char/varchar</a:t>
            </a:r>
            <a:r>
              <a:rPr lang="zh-CN" altLang="en-US" sz="2600">
                <a:solidFill>
                  <a:srgbClr val="1772BF"/>
                </a:solidFill>
                <a:effectLst>
                  <a:outerShdw blurRad="38100" dist="38100" dir="2700000" algn="tl">
                    <a:srgbClr val="C0C0C0"/>
                  </a:outerShdw>
                </a:effectLst>
              </a:rPr>
              <a:t>、</a:t>
            </a:r>
            <a:r>
              <a:rPr lang="en-US" sz="2600">
                <a:solidFill>
                  <a:srgbClr val="1772BF"/>
                </a:solidFill>
                <a:effectLst>
                  <a:outerShdw blurRad="38100" dist="38100" dir="2700000" algn="tl">
                    <a:srgbClr val="C0C0C0"/>
                  </a:outerShdw>
                </a:effectLst>
              </a:rPr>
              <a:t>date/time </a:t>
            </a:r>
            <a:r>
              <a:rPr lang="zh-CN" altLang="en-US" sz="2600">
                <a:solidFill>
                  <a:srgbClr val="1772BF"/>
                </a:solidFill>
                <a:effectLst>
                  <a:outerShdw blurRad="38100" dist="38100" dir="2700000" algn="tl">
                    <a:srgbClr val="C0C0C0"/>
                  </a:outerShdw>
                </a:effectLst>
              </a:rPr>
              <a:t>等</a:t>
            </a:r>
            <a:br>
              <a:rPr lang="zh-CN" altLang="en-US" sz="2600">
                <a:solidFill>
                  <a:srgbClr val="1772BF"/>
                </a:solidFill>
                <a:effectLst>
                  <a:outerShdw blurRad="38100" dist="38100" dir="2700000" algn="tl">
                    <a:srgbClr val="C0C0C0"/>
                  </a:outerShdw>
                </a:effectLst>
              </a:rPr>
            </a:br>
            <a:r>
              <a:rPr lang="zh-CN" altLang="en-US" sz="2600">
                <a:solidFill>
                  <a:srgbClr val="1772BF"/>
                </a:solidFill>
                <a:effectLst>
                  <a:outerShdw blurRad="38100" dist="38100" dir="2700000" algn="tl">
                    <a:srgbClr val="C0C0C0"/>
                  </a:outerShdw>
                </a:effectLst>
              </a:rPr>
              <a:t>    类型的字段建立索引</a:t>
            </a:r>
          </a:p>
          <a:p>
            <a:pPr eaLnBrk="1" hangingPunct="1">
              <a:buClr>
                <a:schemeClr val="accent2"/>
              </a:buClr>
              <a:buFont typeface="Wingdings" panose="05000000000000000000" pitchFamily="2" charset="2"/>
              <a:buChar char="n"/>
              <a:defRPr/>
            </a:pPr>
            <a:r>
              <a:rPr lang="zh-CN" altLang="en-US" sz="2600">
                <a:solidFill>
                  <a:srgbClr val="1772BF"/>
                </a:solidFill>
                <a:effectLst>
                  <a:outerShdw blurRad="38100" dist="38100" dir="2700000" algn="tl">
                    <a:srgbClr val="C0C0C0"/>
                  </a:outerShdw>
                </a:effectLst>
              </a:rPr>
              <a:t> 需要的时候建立联合索引，但是要注意查询</a:t>
            </a:r>
            <a:r>
              <a:rPr lang="en-US" sz="2600">
                <a:solidFill>
                  <a:srgbClr val="1772BF"/>
                </a:solidFill>
                <a:effectLst>
                  <a:outerShdw blurRad="38100" dist="38100" dir="2700000" algn="tl">
                    <a:srgbClr val="C0C0C0"/>
                  </a:outerShdw>
                </a:effectLst>
              </a:rPr>
              <a:t>SQL</a:t>
            </a:r>
            <a:r>
              <a:rPr lang="zh-CN" altLang="en-US" sz="2600">
                <a:solidFill>
                  <a:srgbClr val="1772BF"/>
                </a:solidFill>
                <a:effectLst>
                  <a:outerShdw blurRad="38100" dist="38100" dir="2700000" algn="tl">
                    <a:srgbClr val="C0C0C0"/>
                  </a:outerShdw>
                </a:effectLst>
              </a:rPr>
              <a:t>语句的编写</a:t>
            </a:r>
          </a:p>
          <a:p>
            <a:pPr eaLnBrk="1" hangingPunct="1">
              <a:buClr>
                <a:schemeClr val="accent2"/>
              </a:buClr>
              <a:buFont typeface="Wingdings" panose="05000000000000000000" pitchFamily="2" charset="2"/>
              <a:buChar char="n"/>
              <a:defRPr/>
            </a:pPr>
            <a:r>
              <a:rPr lang="zh-CN" altLang="en-US" sz="2600">
                <a:solidFill>
                  <a:srgbClr val="1772BF"/>
                </a:solidFill>
                <a:effectLst>
                  <a:outerShdw blurRad="38100" dist="38100" dir="2700000" algn="tl">
                    <a:srgbClr val="C0C0C0"/>
                  </a:outerShdw>
                </a:effectLst>
              </a:rPr>
              <a:t> 谨慎建立 </a:t>
            </a:r>
            <a:r>
              <a:rPr lang="en-US" sz="2600">
                <a:solidFill>
                  <a:srgbClr val="1772BF"/>
                </a:solidFill>
                <a:effectLst>
                  <a:outerShdw blurRad="38100" dist="38100" dir="2700000" algn="tl">
                    <a:srgbClr val="C0C0C0"/>
                  </a:outerShdw>
                </a:effectLst>
              </a:rPr>
              <a:t>unique </a:t>
            </a:r>
            <a:r>
              <a:rPr lang="zh-CN" altLang="en-US" sz="2600">
                <a:solidFill>
                  <a:srgbClr val="1772BF"/>
                </a:solidFill>
                <a:effectLst>
                  <a:outerShdw blurRad="38100" dist="38100" dir="2700000" algn="tl">
                    <a:srgbClr val="C0C0C0"/>
                  </a:outerShdw>
                </a:effectLst>
              </a:rPr>
              <a:t>类型的索引（唯一索引）</a:t>
            </a:r>
          </a:p>
          <a:p>
            <a:pPr eaLnBrk="1" hangingPunct="1">
              <a:buClr>
                <a:schemeClr val="accent2"/>
              </a:buClr>
              <a:buFont typeface="Wingdings" panose="05000000000000000000" pitchFamily="2" charset="2"/>
              <a:buChar char="n"/>
              <a:defRPr/>
            </a:pPr>
            <a:r>
              <a:rPr lang="zh-CN" altLang="en-US" sz="2600">
                <a:solidFill>
                  <a:srgbClr val="1772BF"/>
                </a:solidFill>
                <a:effectLst>
                  <a:outerShdw blurRad="38100" dist="38100" dir="2700000" algn="tl">
                    <a:srgbClr val="C0C0C0"/>
                  </a:outerShdw>
                </a:effectLst>
              </a:rPr>
              <a:t> 一般建议每条记录最好有一个能快速定位的独一无二定位的</a:t>
            </a:r>
            <a:br>
              <a:rPr lang="zh-CN" altLang="en-US" sz="2600">
                <a:solidFill>
                  <a:srgbClr val="1772BF"/>
                </a:solidFill>
                <a:effectLst>
                  <a:outerShdw blurRad="38100" dist="38100" dir="2700000" algn="tl">
                    <a:srgbClr val="C0C0C0"/>
                  </a:outerShdw>
                </a:effectLst>
              </a:rPr>
            </a:br>
            <a:r>
              <a:rPr lang="zh-CN" altLang="en-US" sz="2600">
                <a:solidFill>
                  <a:srgbClr val="1772BF"/>
                </a:solidFill>
                <a:effectLst>
                  <a:outerShdw blurRad="38100" dist="38100" dir="2700000" algn="tl">
                    <a:srgbClr val="C0C0C0"/>
                  </a:outerShdw>
                </a:effectLst>
              </a:rPr>
              <a:t>    唯一标示（索引）</a:t>
            </a:r>
            <a:endParaRPr lang="en-US" sz="2600">
              <a:solidFill>
                <a:srgbClr val="1772BF"/>
              </a:solidFill>
              <a:effectLst>
                <a:outerShdw blurRad="38100" dist="38100" dir="2700000" algn="tl">
                  <a:srgbClr val="C0C0C0"/>
                </a:outerShdw>
              </a:effectLst>
            </a:endParaRPr>
          </a:p>
          <a:p>
            <a:pPr eaLnBrk="1" hangingPunct="1">
              <a:buClr>
                <a:schemeClr val="accent2"/>
              </a:buClr>
              <a:buFont typeface="Wingdings" panose="05000000000000000000" pitchFamily="2" charset="2"/>
              <a:buChar char="n"/>
              <a:defRPr/>
            </a:pPr>
            <a:r>
              <a:rPr lang="en-US" sz="2600">
                <a:solidFill>
                  <a:srgbClr val="1772BF"/>
                </a:solidFill>
                <a:effectLst>
                  <a:outerShdw blurRad="38100" dist="38100" dir="2700000" algn="tl">
                    <a:srgbClr val="C0C0C0"/>
                  </a:outerShdw>
                </a:effectLst>
              </a:rPr>
              <a:t> </a:t>
            </a:r>
            <a:r>
              <a:rPr lang="zh-CN" altLang="en-US" sz="2600">
                <a:solidFill>
                  <a:srgbClr val="1772BF"/>
                </a:solidFill>
                <a:effectLst>
                  <a:outerShdw blurRad="38100" dist="38100" dir="2700000" algn="tl">
                    <a:srgbClr val="C0C0C0"/>
                  </a:outerShdw>
                </a:effectLst>
              </a:rPr>
              <a:t>不要过度索引，单表建立的索引不要超过</a:t>
            </a:r>
            <a:r>
              <a:rPr lang="en-US" sz="2600">
                <a:solidFill>
                  <a:srgbClr val="1772BF"/>
                </a:solidFill>
                <a:effectLst>
                  <a:outerShdw blurRad="38100" dist="38100" dir="2700000" algn="tl">
                    <a:srgbClr val="C0C0C0"/>
                  </a:outerShdw>
                </a:effectLst>
              </a:rPr>
              <a:t>5</a:t>
            </a:r>
            <a:r>
              <a:rPr lang="zh-CN" altLang="en-US" sz="2600">
                <a:solidFill>
                  <a:srgbClr val="1772BF"/>
                </a:solidFill>
                <a:effectLst>
                  <a:outerShdw blurRad="38100" dist="38100" dir="2700000" algn="tl">
                    <a:srgbClr val="C0C0C0"/>
                  </a:outerShdw>
                </a:effectLst>
              </a:rPr>
              <a:t>个，否则更新索</a:t>
            </a:r>
            <a:br>
              <a:rPr lang="zh-CN" altLang="en-US" sz="2600">
                <a:solidFill>
                  <a:srgbClr val="1772BF"/>
                </a:solidFill>
                <a:effectLst>
                  <a:outerShdw blurRad="38100" dist="38100" dir="2700000" algn="tl">
                    <a:srgbClr val="C0C0C0"/>
                  </a:outerShdw>
                </a:effectLst>
              </a:rPr>
            </a:br>
            <a:r>
              <a:rPr lang="zh-CN" altLang="en-US" sz="2600">
                <a:solidFill>
                  <a:srgbClr val="1772BF"/>
                </a:solidFill>
                <a:effectLst>
                  <a:outerShdw blurRad="38100" dist="38100" dir="2700000" algn="tl">
                    <a:srgbClr val="C0C0C0"/>
                  </a:outerShdw>
                </a:effectLst>
              </a:rPr>
              <a:t>    引将很耗时</a:t>
            </a:r>
            <a:endParaRPr lang="zh-CN">
              <a:solidFill>
                <a:srgbClr val="1772BF"/>
              </a:solidFill>
              <a:effectLst>
                <a:outerShdw blurRad="38100" dist="38100" dir="2700000" algn="tl">
                  <a:srgbClr val="C0C0C0"/>
                </a:outerShdw>
              </a:effectLst>
              <a:latin typeface="宋体" panose="02010600030101010101" pitchFamily="2" charset="-122"/>
            </a:endParaRPr>
          </a:p>
        </p:txBody>
      </p:sp>
      <p:pic>
        <p:nvPicPr>
          <p:cNvPr id="3379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93068" y="6148675"/>
            <a:ext cx="1574595" cy="6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914282" y="1143265"/>
            <a:ext cx="10366084" cy="530171"/>
          </a:xfrm>
          <a:prstGeom prst="rect">
            <a:avLst/>
          </a:prstGeom>
          <a:noFill/>
          <a:ln>
            <a:noFill/>
          </a:ln>
          <a:effectLst/>
          <a:extLst>
            <a:ext uri="{909E8E84-426E-40DD-AFC4-6F175D3DCCD1}">
              <a14:hiddenFill xmlns:a14="http://schemas.microsoft.com/office/drawing/2010/main">
                <a:gradFill rotWithShape="1">
                  <a:gsLst>
                    <a:gs pos="0">
                      <a:srgbClr val="CFB787"/>
                    </a:gs>
                    <a:gs pos="100000">
                      <a:srgbClr val="CFB787">
                        <a:gamma/>
                        <a:shade val="46275"/>
                        <a:invGamma/>
                      </a:srgbClr>
                    </a:gs>
                  </a:gsLst>
                  <a:lin ang="27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3500000" sx="75000" sy="75000" algn="tl" rotWithShape="0">
                    <a:srgbClr val="808080">
                      <a:alpha val="50000"/>
                    </a:srgbClr>
                  </a:outerShdw>
                </a:effectLst>
              </a14:hiddenEffects>
            </a:ext>
          </a:extLst>
        </p:spPr>
        <p:txBody>
          <a:bodyPr lIns="108850" tIns="98565" rIns="108850" bIns="98565">
            <a:spAutoFit/>
          </a:bodyPr>
          <a:lstStyle/>
          <a:p>
            <a:pPr marL="544195" indent="-544195">
              <a:lnSpc>
                <a:spcPct val="150000"/>
              </a:lnSpc>
              <a:buClr>
                <a:srgbClr val="0000CC"/>
              </a:buClr>
              <a:buSzPct val="75000"/>
              <a:buFont typeface="Wingdings" panose="05000000000000000000" pitchFamily="2" charset="2"/>
              <a:buChar char="l"/>
              <a:defRPr/>
            </a:pPr>
            <a:endParaRPr lang="zh-CN" altLang="en-US" sz="1700">
              <a:solidFill>
                <a:srgbClr val="1772BF"/>
              </a:solidFill>
              <a:effectLst>
                <a:outerShdw blurRad="38100" dist="38100" dir="2700000" algn="tl">
                  <a:srgbClr val="C0C0C0"/>
                </a:outerShdw>
              </a:effectLst>
              <a:latin typeface="宋体" panose="02010600030101010101" pitchFamily="2" charset="-122"/>
            </a:endParaRPr>
          </a:p>
        </p:txBody>
      </p:sp>
      <p:sp>
        <p:nvSpPr>
          <p:cNvPr id="29699" name="Text Box 3"/>
          <p:cNvSpPr txBox="1">
            <a:spLocks noChangeArrowheads="1"/>
          </p:cNvSpPr>
          <p:nvPr/>
        </p:nvSpPr>
        <p:spPr bwMode="auto">
          <a:xfrm>
            <a:off x="304760" y="175649"/>
            <a:ext cx="2742843" cy="600075"/>
          </a:xfrm>
          <a:prstGeom prst="rect">
            <a:avLst/>
          </a:prstGeom>
          <a:noFill/>
          <a:ln>
            <a:no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8850" tIns="54425" rIns="108850" bIns="54425">
            <a:spAutoFit/>
          </a:bodyPr>
          <a:lstStyle/>
          <a:p>
            <a:pPr lvl="0" algn="l">
              <a:buClr>
                <a:srgbClr val="0000CC"/>
              </a:buClr>
              <a:buSzPct val="75000"/>
              <a:buFont typeface="Wingdings" panose="05000000000000000000" pitchFamily="2" charset="2"/>
              <a:defRPr/>
            </a:pPr>
            <a:r>
              <a:rPr lang="zh-CN" altLang="en-US" sz="3200" dirty="0">
                <a:solidFill>
                  <a:srgbClr val="0070C0"/>
                </a:solidFill>
                <a:latin typeface="微软雅黑" panose="020B0503020204020204" pitchFamily="34" charset="-122"/>
                <a:ea typeface="微软雅黑" panose="020B0503020204020204" pitchFamily="34" charset="-122"/>
                <a:sym typeface="+mn-ea"/>
              </a:rPr>
              <a:t>应用优化</a:t>
            </a:r>
          </a:p>
        </p:txBody>
      </p:sp>
      <p:sp>
        <p:nvSpPr>
          <p:cNvPr id="29700" name="Text Box 4"/>
          <p:cNvSpPr txBox="1">
            <a:spLocks noChangeArrowheads="1"/>
          </p:cNvSpPr>
          <p:nvPr/>
        </p:nvSpPr>
        <p:spPr bwMode="auto">
          <a:xfrm>
            <a:off x="507934" y="1035016"/>
            <a:ext cx="11276132" cy="5480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eaLnBrk="1" hangingPunct="1">
              <a:defRPr/>
            </a:pPr>
            <a:r>
              <a:rPr lang="zh-CN" dirty="0">
                <a:solidFill>
                  <a:srgbClr val="1772BF"/>
                </a:solidFill>
                <a:effectLst>
                  <a:outerShdw blurRad="38100" dist="38100" dir="2700000" algn="tl">
                    <a:srgbClr val="C0C0C0"/>
                  </a:outerShdw>
                </a:effectLst>
                <a:latin typeface="宋体" panose="02010600030101010101" pitchFamily="2" charset="-122"/>
              </a:rPr>
              <a:t>编写高效的 </a:t>
            </a:r>
            <a:r>
              <a:rPr lang="en-US" dirty="0">
                <a:solidFill>
                  <a:srgbClr val="1772BF"/>
                </a:solidFill>
                <a:effectLst>
                  <a:outerShdw blurRad="38100" dist="38100" dir="2700000" algn="tl">
                    <a:srgbClr val="C0C0C0"/>
                  </a:outerShdw>
                </a:effectLst>
                <a:latin typeface="宋体" panose="02010600030101010101" pitchFamily="2" charset="-122"/>
              </a:rPr>
              <a:t>SQL</a:t>
            </a:r>
            <a:endParaRPr lang="zh-CN" dirty="0">
              <a:solidFill>
                <a:srgbClr val="1772BF"/>
              </a:solidFill>
              <a:effectLst>
                <a:outerShdw blurRad="38100" dist="38100" dir="2700000" algn="tl">
                  <a:srgbClr val="C0C0C0"/>
                </a:outerShdw>
              </a:effectLst>
              <a:latin typeface="宋体" panose="02010600030101010101" pitchFamily="2" charset="-122"/>
            </a:endParaRPr>
          </a:p>
          <a:p>
            <a:pPr eaLnBrk="1" hangingPunct="1">
              <a:defRPr/>
            </a:pPr>
            <a:endParaRPr lang="zh-CN" altLang="en-US" sz="1900" dirty="0">
              <a:solidFill>
                <a:srgbClr val="1772BF"/>
              </a:solidFill>
              <a:effectLst>
                <a:outerShdw blurRad="38100" dist="38100" dir="2700000" algn="tl">
                  <a:srgbClr val="C0C0C0"/>
                </a:outerShdw>
              </a:effectLst>
              <a:latin typeface="宋体" panose="02010600030101010101" pitchFamily="2" charset="-122"/>
            </a:endParaRPr>
          </a:p>
          <a:p>
            <a:pPr eaLnBrk="1" hangingPunct="1">
              <a:buClr>
                <a:schemeClr val="accent2"/>
              </a:buClr>
              <a:buFont typeface="Wingdings" panose="05000000000000000000" pitchFamily="2" charset="2"/>
              <a:buChar char="n"/>
              <a:defRPr/>
            </a:pPr>
            <a:r>
              <a:rPr lang="zh-CN" altLang="en-US" sz="2400" dirty="0">
                <a:solidFill>
                  <a:srgbClr val="1772BF"/>
                </a:solidFill>
                <a:effectLst>
                  <a:outerShdw blurRad="38100" dist="38100" dir="2700000" algn="tl">
                    <a:srgbClr val="C0C0C0"/>
                  </a:outerShdw>
                </a:effectLst>
              </a:rPr>
              <a:t>  能够快速缩小结果集的 </a:t>
            </a:r>
            <a:r>
              <a:rPr lang="en-US" sz="2400" dirty="0">
                <a:solidFill>
                  <a:srgbClr val="1772BF"/>
                </a:solidFill>
                <a:effectLst>
                  <a:outerShdw blurRad="38100" dist="38100" dir="2700000" algn="tl">
                    <a:srgbClr val="C0C0C0"/>
                  </a:outerShdw>
                </a:effectLst>
              </a:rPr>
              <a:t>WHERE </a:t>
            </a:r>
            <a:r>
              <a:rPr lang="zh-CN" altLang="en-US" sz="2400" dirty="0">
                <a:solidFill>
                  <a:srgbClr val="1772BF"/>
                </a:solidFill>
                <a:effectLst>
                  <a:outerShdw blurRad="38100" dist="38100" dir="2700000" algn="tl">
                    <a:srgbClr val="C0C0C0"/>
                  </a:outerShdw>
                </a:effectLst>
              </a:rPr>
              <a:t>条件写在前面，如果有恒量条件，</a:t>
            </a:r>
            <a:br>
              <a:rPr lang="zh-CN" altLang="en-US" sz="2400" dirty="0">
                <a:solidFill>
                  <a:srgbClr val="1772BF"/>
                </a:solidFill>
                <a:effectLst>
                  <a:outerShdw blurRad="38100" dist="38100" dir="2700000" algn="tl">
                    <a:srgbClr val="C0C0C0"/>
                  </a:outerShdw>
                </a:effectLst>
              </a:rPr>
            </a:br>
            <a:r>
              <a:rPr lang="zh-CN" altLang="en-US" sz="2400" dirty="0">
                <a:solidFill>
                  <a:srgbClr val="1772BF"/>
                </a:solidFill>
                <a:effectLst>
                  <a:outerShdw blurRad="38100" dist="38100" dir="2700000" algn="tl">
                    <a:srgbClr val="C0C0C0"/>
                  </a:outerShdw>
                </a:effectLst>
              </a:rPr>
              <a:t>     也尽量放在前面</a:t>
            </a:r>
          </a:p>
          <a:p>
            <a:pPr eaLnBrk="1" hangingPunct="1">
              <a:buClr>
                <a:schemeClr val="accent2"/>
              </a:buClr>
              <a:buFont typeface="Wingdings" panose="05000000000000000000" pitchFamily="2" charset="2"/>
              <a:buChar char="n"/>
              <a:defRPr/>
            </a:pPr>
            <a:r>
              <a:rPr lang="zh-CN" altLang="en-US" sz="2400" dirty="0">
                <a:solidFill>
                  <a:srgbClr val="1772BF"/>
                </a:solidFill>
                <a:effectLst>
                  <a:outerShdw blurRad="38100" dist="38100" dir="2700000" algn="tl">
                    <a:srgbClr val="C0C0C0"/>
                  </a:outerShdw>
                </a:effectLst>
              </a:rPr>
              <a:t>  尽量避免使用 </a:t>
            </a:r>
            <a:r>
              <a:rPr lang="en-US" sz="2400" dirty="0">
                <a:solidFill>
                  <a:srgbClr val="1772BF"/>
                </a:solidFill>
                <a:effectLst>
                  <a:outerShdw blurRad="38100" dist="38100" dir="2700000" algn="tl">
                    <a:srgbClr val="C0C0C0"/>
                  </a:outerShdw>
                </a:effectLst>
              </a:rPr>
              <a:t>GROUP BY</a:t>
            </a:r>
            <a:r>
              <a:rPr lang="zh-CN" altLang="en-US" sz="2400" dirty="0">
                <a:solidFill>
                  <a:srgbClr val="1772BF"/>
                </a:solidFill>
                <a:effectLst>
                  <a:outerShdw blurRad="38100" dist="38100" dir="2700000" algn="tl">
                    <a:srgbClr val="C0C0C0"/>
                  </a:outerShdw>
                </a:effectLst>
              </a:rPr>
              <a:t>、</a:t>
            </a:r>
            <a:r>
              <a:rPr lang="en-US" sz="2400" dirty="0">
                <a:solidFill>
                  <a:srgbClr val="1772BF"/>
                </a:solidFill>
                <a:effectLst>
                  <a:outerShdw blurRad="38100" dist="38100" dir="2700000" algn="tl">
                    <a:srgbClr val="C0C0C0"/>
                  </a:outerShdw>
                </a:effectLst>
              </a:rPr>
              <a:t>DISTINCT </a:t>
            </a:r>
            <a:r>
              <a:rPr lang="zh-CN" altLang="en-US" sz="2400" dirty="0">
                <a:solidFill>
                  <a:srgbClr val="1772BF"/>
                </a:solidFill>
                <a:effectLst>
                  <a:outerShdw blurRad="38100" dist="38100" dir="2700000" algn="tl">
                    <a:srgbClr val="C0C0C0"/>
                  </a:outerShdw>
                </a:effectLst>
              </a:rPr>
              <a:t>、</a:t>
            </a:r>
            <a:r>
              <a:rPr lang="en-US" sz="2400" dirty="0">
                <a:solidFill>
                  <a:srgbClr val="1772BF"/>
                </a:solidFill>
                <a:effectLst>
                  <a:outerShdw blurRad="38100" dist="38100" dir="2700000" algn="tl">
                    <a:srgbClr val="C0C0C0"/>
                  </a:outerShdw>
                </a:effectLst>
              </a:rPr>
              <a:t>OR</a:t>
            </a:r>
            <a:r>
              <a:rPr lang="zh-CN" altLang="en-US" sz="2400" dirty="0">
                <a:solidFill>
                  <a:srgbClr val="1772BF"/>
                </a:solidFill>
                <a:effectLst>
                  <a:outerShdw blurRad="38100" dist="38100" dir="2700000" algn="tl">
                    <a:srgbClr val="C0C0C0"/>
                  </a:outerShdw>
                </a:effectLst>
              </a:rPr>
              <a:t>、</a:t>
            </a:r>
            <a:r>
              <a:rPr lang="en-US" sz="2400" dirty="0">
                <a:solidFill>
                  <a:srgbClr val="1772BF"/>
                </a:solidFill>
                <a:effectLst>
                  <a:outerShdw blurRad="38100" dist="38100" dir="2700000" algn="tl">
                    <a:srgbClr val="C0C0C0"/>
                  </a:outerShdw>
                </a:effectLst>
              </a:rPr>
              <a:t>IN </a:t>
            </a:r>
            <a:r>
              <a:rPr lang="zh-CN" altLang="en-US" sz="2400" dirty="0">
                <a:solidFill>
                  <a:srgbClr val="1772BF"/>
                </a:solidFill>
                <a:effectLst>
                  <a:outerShdw blurRad="38100" dist="38100" dir="2700000" algn="tl">
                    <a:srgbClr val="C0C0C0"/>
                  </a:outerShdw>
                </a:effectLst>
              </a:rPr>
              <a:t>等语句的使用，</a:t>
            </a:r>
            <a:br>
              <a:rPr lang="zh-CN" altLang="en-US" sz="2400" dirty="0">
                <a:solidFill>
                  <a:srgbClr val="1772BF"/>
                </a:solidFill>
                <a:effectLst>
                  <a:outerShdw blurRad="38100" dist="38100" dir="2700000" algn="tl">
                    <a:srgbClr val="C0C0C0"/>
                  </a:outerShdw>
                </a:effectLst>
              </a:rPr>
            </a:br>
            <a:r>
              <a:rPr lang="zh-CN" altLang="en-US" sz="2400" dirty="0">
                <a:solidFill>
                  <a:srgbClr val="1772BF"/>
                </a:solidFill>
                <a:effectLst>
                  <a:outerShdw blurRad="38100" dist="38100" dir="2700000" algn="tl">
                    <a:srgbClr val="C0C0C0"/>
                  </a:outerShdw>
                </a:effectLst>
              </a:rPr>
              <a:t>     避免使用联表查询和子查询，因为将使执行效率大大下降</a:t>
            </a:r>
          </a:p>
          <a:p>
            <a:pPr eaLnBrk="1" hangingPunct="1">
              <a:buClr>
                <a:schemeClr val="accent2"/>
              </a:buClr>
              <a:buFont typeface="Wingdings" panose="05000000000000000000" pitchFamily="2" charset="2"/>
              <a:buChar char="n"/>
              <a:defRPr/>
            </a:pPr>
            <a:r>
              <a:rPr lang="zh-CN" altLang="en-US" sz="2400" dirty="0">
                <a:solidFill>
                  <a:srgbClr val="1772BF"/>
                </a:solidFill>
                <a:effectLst>
                  <a:outerShdw blurRad="38100" dist="38100" dir="2700000" algn="tl">
                    <a:srgbClr val="C0C0C0"/>
                  </a:outerShdw>
                </a:effectLst>
              </a:rPr>
              <a:t>  能够使用索引的字段尽量进行有效的合理排列，如果使用了</a:t>
            </a:r>
            <a:br>
              <a:rPr lang="zh-CN" altLang="en-US" sz="2400" dirty="0">
                <a:solidFill>
                  <a:srgbClr val="1772BF"/>
                </a:solidFill>
                <a:effectLst>
                  <a:outerShdw blurRad="38100" dist="38100" dir="2700000" algn="tl">
                    <a:srgbClr val="C0C0C0"/>
                  </a:outerShdw>
                </a:effectLst>
              </a:rPr>
            </a:br>
            <a:r>
              <a:rPr lang="zh-CN" altLang="en-US" sz="2400" dirty="0">
                <a:solidFill>
                  <a:srgbClr val="1772BF"/>
                </a:solidFill>
                <a:effectLst>
                  <a:outerShdw blurRad="38100" dist="38100" dir="2700000" algn="tl">
                    <a:srgbClr val="C0C0C0"/>
                  </a:outerShdw>
                </a:effectLst>
              </a:rPr>
              <a:t>     联合索引，请注意提取字段的前后顺序</a:t>
            </a:r>
          </a:p>
          <a:p>
            <a:pPr eaLnBrk="1" hangingPunct="1">
              <a:buClr>
                <a:schemeClr val="accent2"/>
              </a:buClr>
              <a:buFont typeface="Wingdings" panose="05000000000000000000" pitchFamily="2" charset="2"/>
              <a:buChar char="n"/>
              <a:defRPr/>
            </a:pPr>
            <a:r>
              <a:rPr lang="zh-CN" altLang="en-US" sz="2400" dirty="0">
                <a:solidFill>
                  <a:srgbClr val="1772BF"/>
                </a:solidFill>
                <a:effectLst>
                  <a:outerShdw blurRad="38100" dist="38100" dir="2700000" algn="tl">
                    <a:srgbClr val="C0C0C0"/>
                  </a:outerShdw>
                </a:effectLst>
              </a:rPr>
              <a:t>  针对索引字段使用 </a:t>
            </a:r>
            <a:r>
              <a:rPr lang="en-US" sz="2400" dirty="0">
                <a:solidFill>
                  <a:srgbClr val="1772BF"/>
                </a:solidFill>
                <a:effectLst>
                  <a:outerShdw blurRad="38100" dist="38100" dir="2700000" algn="tl">
                    <a:srgbClr val="C0C0C0"/>
                  </a:outerShdw>
                </a:effectLst>
              </a:rPr>
              <a:t>&gt;, &gt;=, =, &lt;, &lt;=, IF NULL</a:t>
            </a:r>
            <a:r>
              <a:rPr lang="zh-CN" altLang="en-US" sz="2400" dirty="0">
                <a:solidFill>
                  <a:srgbClr val="1772BF"/>
                </a:solidFill>
                <a:effectLst>
                  <a:outerShdw blurRad="38100" dist="38100" dir="2700000" algn="tl">
                    <a:srgbClr val="C0C0C0"/>
                  </a:outerShdw>
                </a:effectLst>
              </a:rPr>
              <a:t>和</a:t>
            </a:r>
            <a:r>
              <a:rPr lang="en-US" sz="2400" dirty="0">
                <a:solidFill>
                  <a:srgbClr val="1772BF"/>
                </a:solidFill>
                <a:effectLst>
                  <a:outerShdw blurRad="38100" dist="38100" dir="2700000" algn="tl">
                    <a:srgbClr val="C0C0C0"/>
                  </a:outerShdw>
                </a:effectLst>
              </a:rPr>
              <a:t>BETWEEN </a:t>
            </a:r>
            <a:r>
              <a:rPr lang="zh-CN" altLang="en-US" sz="2400" dirty="0">
                <a:solidFill>
                  <a:srgbClr val="1772BF"/>
                </a:solidFill>
                <a:effectLst>
                  <a:outerShdw blurRad="38100" dist="38100" dir="2700000" algn="tl">
                    <a:srgbClr val="C0C0C0"/>
                  </a:outerShdw>
                </a:effectLst>
              </a:rPr>
              <a:t>将会使用</a:t>
            </a:r>
            <a:br>
              <a:rPr lang="zh-CN" altLang="en-US" sz="2400" dirty="0">
                <a:solidFill>
                  <a:srgbClr val="1772BF"/>
                </a:solidFill>
                <a:effectLst>
                  <a:outerShdw blurRad="38100" dist="38100" dir="2700000" algn="tl">
                    <a:srgbClr val="C0C0C0"/>
                  </a:outerShdw>
                </a:effectLst>
              </a:rPr>
            </a:br>
            <a:r>
              <a:rPr lang="zh-CN" altLang="en-US" sz="2400" dirty="0">
                <a:solidFill>
                  <a:srgbClr val="1772BF"/>
                </a:solidFill>
                <a:effectLst>
                  <a:outerShdw blurRad="38100" dist="38100" dir="2700000" algn="tl">
                    <a:srgbClr val="C0C0C0"/>
                  </a:outerShdw>
                </a:effectLst>
              </a:rPr>
              <a:t>     索引，  如果对某个索引字段进行 </a:t>
            </a:r>
            <a:r>
              <a:rPr lang="en-US" sz="2400" dirty="0">
                <a:solidFill>
                  <a:srgbClr val="1772BF"/>
                </a:solidFill>
                <a:effectLst>
                  <a:outerShdw blurRad="38100" dist="38100" dir="2700000" algn="tl">
                    <a:srgbClr val="C0C0C0"/>
                  </a:outerShdw>
                </a:effectLst>
              </a:rPr>
              <a:t>LIKE </a:t>
            </a:r>
            <a:r>
              <a:rPr lang="zh-CN" altLang="en-US" sz="2400" dirty="0">
                <a:solidFill>
                  <a:srgbClr val="1772BF"/>
                </a:solidFill>
                <a:effectLst>
                  <a:outerShdw blurRad="38100" dist="38100" dir="2700000" algn="tl">
                    <a:srgbClr val="C0C0C0"/>
                  </a:outerShdw>
                </a:effectLst>
              </a:rPr>
              <a:t>查询，使用 </a:t>
            </a:r>
            <a:r>
              <a:rPr lang="en-US" sz="2400" dirty="0">
                <a:solidFill>
                  <a:srgbClr val="1772BF"/>
                </a:solidFill>
                <a:effectLst>
                  <a:outerShdw blurRad="38100" dist="38100" dir="2700000" algn="tl">
                    <a:srgbClr val="C0C0C0"/>
                  </a:outerShdw>
                </a:effectLst>
              </a:rPr>
              <a:t>LIKE  ‘%</a:t>
            </a:r>
            <a:r>
              <a:rPr lang="en-US" sz="2400" dirty="0" err="1">
                <a:solidFill>
                  <a:srgbClr val="1772BF"/>
                </a:solidFill>
                <a:effectLst>
                  <a:outerShdw blurRad="38100" dist="38100" dir="2700000" algn="tl">
                    <a:srgbClr val="C0C0C0"/>
                  </a:outerShdw>
                </a:effectLst>
              </a:rPr>
              <a:t>abc</a:t>
            </a:r>
            <a:r>
              <a:rPr lang="en-US" sz="2400" dirty="0">
                <a:solidFill>
                  <a:srgbClr val="1772BF"/>
                </a:solidFill>
                <a:effectLst>
                  <a:outerShdw blurRad="38100" dist="38100" dir="2700000" algn="tl">
                    <a:srgbClr val="C0C0C0"/>
                  </a:outerShdw>
                </a:effectLst>
              </a:rPr>
              <a:t>%’ </a:t>
            </a:r>
            <a:br>
              <a:rPr lang="en-US" sz="2400" dirty="0">
                <a:solidFill>
                  <a:srgbClr val="1772BF"/>
                </a:solidFill>
                <a:effectLst>
                  <a:outerShdw blurRad="38100" dist="38100" dir="2700000" algn="tl">
                    <a:srgbClr val="C0C0C0"/>
                  </a:outerShdw>
                </a:effectLst>
              </a:rPr>
            </a:br>
            <a:r>
              <a:rPr lang="en-US" sz="2400" dirty="0">
                <a:solidFill>
                  <a:srgbClr val="1772BF"/>
                </a:solidFill>
                <a:effectLst>
                  <a:outerShdw blurRad="38100" dist="38100" dir="2700000" algn="tl">
                    <a:srgbClr val="C0C0C0"/>
                  </a:outerShdw>
                </a:effectLst>
              </a:rPr>
              <a:t>     </a:t>
            </a:r>
            <a:r>
              <a:rPr lang="zh-CN" altLang="en-US" sz="2400" dirty="0">
                <a:solidFill>
                  <a:srgbClr val="1772BF"/>
                </a:solidFill>
                <a:effectLst>
                  <a:outerShdw blurRad="38100" dist="38100" dir="2700000" algn="tl">
                    <a:srgbClr val="C0C0C0"/>
                  </a:outerShdw>
                </a:effectLst>
              </a:rPr>
              <a:t>不能使用索引，使用 </a:t>
            </a:r>
            <a:r>
              <a:rPr lang="en-US" sz="2400" dirty="0">
                <a:solidFill>
                  <a:srgbClr val="1772BF"/>
                </a:solidFill>
                <a:effectLst>
                  <a:outerShdw blurRad="38100" dist="38100" dir="2700000" algn="tl">
                    <a:srgbClr val="C0C0C0"/>
                  </a:outerShdw>
                </a:effectLst>
              </a:rPr>
              <a:t>LIKE ‘</a:t>
            </a:r>
            <a:r>
              <a:rPr lang="en-US" sz="2400" dirty="0" err="1">
                <a:solidFill>
                  <a:srgbClr val="1772BF"/>
                </a:solidFill>
                <a:effectLst>
                  <a:outerShdw blurRad="38100" dist="38100" dir="2700000" algn="tl">
                    <a:srgbClr val="C0C0C0"/>
                  </a:outerShdw>
                </a:effectLst>
              </a:rPr>
              <a:t>abc</a:t>
            </a:r>
            <a:r>
              <a:rPr lang="en-US" sz="2400" dirty="0">
                <a:solidFill>
                  <a:srgbClr val="1772BF"/>
                </a:solidFill>
                <a:effectLst>
                  <a:outerShdw blurRad="38100" dist="38100" dir="2700000" algn="tl">
                    <a:srgbClr val="C0C0C0"/>
                  </a:outerShdw>
                </a:effectLst>
              </a:rPr>
              <a:t>%’ </a:t>
            </a:r>
            <a:r>
              <a:rPr lang="zh-CN" altLang="en-US" sz="2400" dirty="0">
                <a:solidFill>
                  <a:srgbClr val="1772BF"/>
                </a:solidFill>
                <a:effectLst>
                  <a:outerShdw blurRad="38100" dist="38100" dir="2700000" algn="tl">
                    <a:srgbClr val="C0C0C0"/>
                  </a:outerShdw>
                </a:effectLst>
              </a:rPr>
              <a:t>将能够使用索引</a:t>
            </a:r>
          </a:p>
          <a:p>
            <a:pPr eaLnBrk="1" hangingPunct="1">
              <a:buClr>
                <a:schemeClr val="accent2"/>
              </a:buClr>
              <a:buFont typeface="Wingdings" panose="05000000000000000000" pitchFamily="2" charset="2"/>
              <a:buChar char="n"/>
              <a:defRPr/>
            </a:pPr>
            <a:r>
              <a:rPr lang="zh-CN" altLang="en-US" sz="2400" dirty="0">
                <a:solidFill>
                  <a:srgbClr val="1772BF"/>
                </a:solidFill>
                <a:effectLst>
                  <a:outerShdw blurRad="38100" dist="38100" dir="2700000" algn="tl">
                    <a:srgbClr val="C0C0C0"/>
                  </a:outerShdw>
                </a:effectLst>
              </a:rPr>
              <a:t>  如果在</a:t>
            </a:r>
            <a:r>
              <a:rPr lang="en-US" sz="2400" dirty="0">
                <a:solidFill>
                  <a:srgbClr val="1772BF"/>
                </a:solidFill>
                <a:effectLst>
                  <a:outerShdw blurRad="38100" dist="38100" dir="2700000" algn="tl">
                    <a:srgbClr val="C0C0C0"/>
                  </a:outerShdw>
                </a:effectLst>
              </a:rPr>
              <a:t>SQL</a:t>
            </a:r>
            <a:r>
              <a:rPr lang="zh-CN" altLang="en-US" sz="2400" dirty="0">
                <a:solidFill>
                  <a:srgbClr val="1772BF"/>
                </a:solidFill>
                <a:effectLst>
                  <a:outerShdw blurRad="38100" dist="38100" dir="2700000" algn="tl">
                    <a:srgbClr val="C0C0C0"/>
                  </a:outerShdw>
                </a:effectLst>
              </a:rPr>
              <a:t>里使用了</a:t>
            </a:r>
            <a:r>
              <a:rPr lang="en-US" sz="2400" dirty="0">
                <a:solidFill>
                  <a:srgbClr val="1772BF"/>
                </a:solidFill>
                <a:effectLst>
                  <a:outerShdw blurRad="38100" dist="38100" dir="2700000" algn="tl">
                    <a:srgbClr val="C0C0C0"/>
                  </a:outerShdw>
                </a:effectLst>
              </a:rPr>
              <a:t>MySQL</a:t>
            </a:r>
            <a:r>
              <a:rPr lang="zh-CN" altLang="en-US" sz="2400" dirty="0">
                <a:solidFill>
                  <a:srgbClr val="1772BF"/>
                </a:solidFill>
                <a:effectLst>
                  <a:outerShdw blurRad="38100" dist="38100" dir="2700000" algn="tl">
                    <a:srgbClr val="C0C0C0"/>
                  </a:outerShdw>
                </a:effectLst>
              </a:rPr>
              <a:t>部分自带函数，索引将失效，同时将无法</a:t>
            </a:r>
            <a:br>
              <a:rPr lang="zh-CN" altLang="en-US" sz="2400" dirty="0">
                <a:solidFill>
                  <a:srgbClr val="1772BF"/>
                </a:solidFill>
                <a:effectLst>
                  <a:outerShdw blurRad="38100" dist="38100" dir="2700000" algn="tl">
                    <a:srgbClr val="C0C0C0"/>
                  </a:outerShdw>
                </a:effectLst>
              </a:rPr>
            </a:br>
            <a:r>
              <a:rPr lang="zh-CN" altLang="en-US" sz="2400" dirty="0">
                <a:solidFill>
                  <a:srgbClr val="1772BF"/>
                </a:solidFill>
                <a:effectLst>
                  <a:outerShdw blurRad="38100" dist="38100" dir="2700000" algn="tl">
                    <a:srgbClr val="C0C0C0"/>
                  </a:outerShdw>
                </a:effectLst>
              </a:rPr>
              <a:t>     使用 </a:t>
            </a:r>
            <a:r>
              <a:rPr lang="en-US" sz="2400" dirty="0">
                <a:solidFill>
                  <a:srgbClr val="1772BF"/>
                </a:solidFill>
                <a:effectLst>
                  <a:outerShdw blurRad="38100" dist="38100" dir="2700000" algn="tl">
                    <a:srgbClr val="C0C0C0"/>
                  </a:outerShdw>
                </a:effectLst>
              </a:rPr>
              <a:t>MySQL </a:t>
            </a:r>
            <a:r>
              <a:rPr lang="zh-CN" altLang="en-US" sz="2400" dirty="0">
                <a:solidFill>
                  <a:srgbClr val="1772BF"/>
                </a:solidFill>
                <a:effectLst>
                  <a:outerShdw blurRad="38100" dist="38100" dir="2700000" algn="tl">
                    <a:srgbClr val="C0C0C0"/>
                  </a:outerShdw>
                </a:effectLst>
              </a:rPr>
              <a:t>的 </a:t>
            </a:r>
            <a:r>
              <a:rPr lang="en-US" sz="2400" dirty="0">
                <a:solidFill>
                  <a:srgbClr val="1772BF"/>
                </a:solidFill>
                <a:effectLst>
                  <a:outerShdw blurRad="38100" dist="38100" dir="2700000" algn="tl">
                    <a:srgbClr val="C0C0C0"/>
                  </a:outerShdw>
                </a:effectLst>
              </a:rPr>
              <a:t>Query Cache</a:t>
            </a:r>
            <a:r>
              <a:rPr lang="zh-CN" altLang="en-US" sz="2400" dirty="0">
                <a:solidFill>
                  <a:srgbClr val="1772BF"/>
                </a:solidFill>
                <a:effectLst>
                  <a:outerShdw blurRad="38100" dist="38100" dir="2700000" algn="tl">
                    <a:srgbClr val="C0C0C0"/>
                  </a:outerShdw>
                </a:effectLst>
              </a:rPr>
              <a:t>，比如 </a:t>
            </a:r>
            <a:r>
              <a:rPr lang="en-US" sz="2400" dirty="0">
                <a:solidFill>
                  <a:srgbClr val="1772BF"/>
                </a:solidFill>
                <a:effectLst>
                  <a:outerShdw blurRad="38100" dist="38100" dir="2700000" algn="tl">
                    <a:srgbClr val="C0C0C0"/>
                  </a:outerShdw>
                </a:effectLst>
              </a:rPr>
              <a:t>LEFT(), SUBSTR(), TO_DAYS() </a:t>
            </a:r>
            <a:br>
              <a:rPr lang="en-US" sz="2400" dirty="0">
                <a:solidFill>
                  <a:srgbClr val="1772BF"/>
                </a:solidFill>
                <a:effectLst>
                  <a:outerShdw blurRad="38100" dist="38100" dir="2700000" algn="tl">
                    <a:srgbClr val="C0C0C0"/>
                  </a:outerShdw>
                </a:effectLst>
              </a:rPr>
            </a:br>
            <a:r>
              <a:rPr lang="en-US" sz="2400" dirty="0">
                <a:solidFill>
                  <a:srgbClr val="1772BF"/>
                </a:solidFill>
                <a:effectLst>
                  <a:outerShdw blurRad="38100" dist="38100" dir="2700000" algn="tl">
                    <a:srgbClr val="C0C0C0"/>
                  </a:outerShdw>
                </a:effectLst>
              </a:rPr>
              <a:t>     DATE_FORMAT(), </a:t>
            </a:r>
            <a:r>
              <a:rPr lang="zh-CN" altLang="en-US" sz="2400" dirty="0">
                <a:solidFill>
                  <a:srgbClr val="1772BF"/>
                </a:solidFill>
                <a:effectLst>
                  <a:outerShdw blurRad="38100" dist="38100" dir="2700000" algn="tl">
                    <a:srgbClr val="C0C0C0"/>
                  </a:outerShdw>
                </a:effectLst>
              </a:rPr>
              <a:t>等，如果使用了 </a:t>
            </a:r>
            <a:r>
              <a:rPr lang="en-US" sz="2400" dirty="0">
                <a:solidFill>
                  <a:srgbClr val="1772BF"/>
                </a:solidFill>
                <a:effectLst>
                  <a:outerShdw blurRad="38100" dist="38100" dir="2700000" algn="tl">
                    <a:srgbClr val="C0C0C0"/>
                  </a:outerShdw>
                </a:effectLst>
              </a:rPr>
              <a:t>OR </a:t>
            </a:r>
            <a:r>
              <a:rPr lang="zh-CN" altLang="en-US" sz="2400" dirty="0">
                <a:solidFill>
                  <a:srgbClr val="1772BF"/>
                </a:solidFill>
                <a:effectLst>
                  <a:outerShdw blurRad="38100" dist="38100" dir="2700000" algn="tl">
                    <a:srgbClr val="C0C0C0"/>
                  </a:outerShdw>
                </a:effectLst>
              </a:rPr>
              <a:t>或 </a:t>
            </a:r>
            <a:r>
              <a:rPr lang="en-US" sz="2400" dirty="0">
                <a:solidFill>
                  <a:srgbClr val="1772BF"/>
                </a:solidFill>
                <a:effectLst>
                  <a:outerShdw blurRad="38100" dist="38100" dir="2700000" algn="tl">
                    <a:srgbClr val="C0C0C0"/>
                  </a:outerShdw>
                </a:effectLst>
              </a:rPr>
              <a:t>IN</a:t>
            </a:r>
            <a:r>
              <a:rPr lang="zh-CN" altLang="en-US" sz="2400" dirty="0">
                <a:solidFill>
                  <a:srgbClr val="1772BF"/>
                </a:solidFill>
                <a:effectLst>
                  <a:outerShdw blurRad="38100" dist="38100" dir="2700000" algn="tl">
                    <a:srgbClr val="C0C0C0"/>
                  </a:outerShdw>
                </a:effectLst>
              </a:rPr>
              <a:t>，索引也将失效</a:t>
            </a:r>
          </a:p>
          <a:p>
            <a:pPr eaLnBrk="1" hangingPunct="1">
              <a:buClr>
                <a:schemeClr val="accent2"/>
              </a:buClr>
              <a:buFont typeface="Wingdings" panose="05000000000000000000" pitchFamily="2" charset="2"/>
              <a:buChar char="n"/>
              <a:defRPr/>
            </a:pPr>
            <a:r>
              <a:rPr lang="zh-CN" altLang="en-US" sz="2400" dirty="0">
                <a:solidFill>
                  <a:srgbClr val="1772BF"/>
                </a:solidFill>
                <a:effectLst>
                  <a:outerShdw blurRad="38100" dist="38100" dir="2700000" algn="tl">
                    <a:srgbClr val="C0C0C0"/>
                  </a:outerShdw>
                </a:effectLst>
              </a:rPr>
              <a:t>  使用 </a:t>
            </a:r>
            <a:r>
              <a:rPr lang="en-US" sz="2400" dirty="0">
                <a:solidFill>
                  <a:srgbClr val="1772BF"/>
                </a:solidFill>
                <a:effectLst>
                  <a:outerShdw blurRad="38100" dist="38100" dir="2700000" algn="tl">
                    <a:srgbClr val="C0C0C0"/>
                  </a:outerShdw>
                </a:effectLst>
              </a:rPr>
              <a:t>Explain </a:t>
            </a:r>
            <a:r>
              <a:rPr lang="zh-CN" altLang="en-US" sz="2400" dirty="0">
                <a:solidFill>
                  <a:srgbClr val="1772BF"/>
                </a:solidFill>
                <a:effectLst>
                  <a:outerShdw blurRad="38100" dist="38100" dir="2700000" algn="tl">
                    <a:srgbClr val="C0C0C0"/>
                  </a:outerShdw>
                </a:effectLst>
              </a:rPr>
              <a:t>语句来帮助改进我们的</a:t>
            </a:r>
            <a:r>
              <a:rPr lang="en-US" sz="2400" dirty="0">
                <a:solidFill>
                  <a:srgbClr val="1772BF"/>
                </a:solidFill>
                <a:effectLst>
                  <a:outerShdw blurRad="38100" dist="38100" dir="2700000" algn="tl">
                    <a:srgbClr val="C0C0C0"/>
                  </a:outerShdw>
                </a:effectLst>
              </a:rPr>
              <a:t>SQL</a:t>
            </a:r>
            <a:r>
              <a:rPr lang="zh-CN" altLang="en-US" sz="2400" dirty="0">
                <a:solidFill>
                  <a:srgbClr val="1772BF"/>
                </a:solidFill>
                <a:effectLst>
                  <a:outerShdw blurRad="38100" dist="38100" dir="2700000" algn="tl">
                    <a:srgbClr val="C0C0C0"/>
                  </a:outerShdw>
                </a:effectLst>
              </a:rPr>
              <a:t>语句</a:t>
            </a:r>
          </a:p>
        </p:txBody>
      </p:sp>
      <p:pic>
        <p:nvPicPr>
          <p:cNvPr id="3482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18560" y="6050660"/>
            <a:ext cx="1574595" cy="6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2915437" y="2057877"/>
            <a:ext cx="219890" cy="491443"/>
          </a:xfrm>
          <a:prstGeom prst="rect">
            <a:avLst/>
          </a:prstGeom>
          <a:noFill/>
          <a:ln>
            <a:noFill/>
          </a:ln>
          <a:effectLst/>
          <a:extLst>
            <a:ext uri="{909E8E84-426E-40DD-AFC4-6F175D3DCCD1}">
              <a14:hiddenFill xmlns:a14="http://schemas.microsoft.com/office/drawing/2010/main">
                <a:gradFill rotWithShape="1">
                  <a:gsLst>
                    <a:gs pos="0">
                      <a:srgbClr val="CFB787"/>
                    </a:gs>
                    <a:gs pos="100000">
                      <a:srgbClr val="CFB787">
                        <a:gamma/>
                        <a:shade val="46275"/>
                        <a:invGamma/>
                      </a:srgbClr>
                    </a:gs>
                  </a:gsLst>
                  <a:lin ang="27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3500000" sx="75000" sy="75000" algn="tl" rotWithShape="0">
                    <a:srgbClr val="808080">
                      <a:alpha val="50000"/>
                    </a:srgbClr>
                  </a:outerShdw>
                </a:effectLst>
              </a14:hiddenEffects>
            </a:ext>
          </a:extLst>
        </p:spPr>
        <p:txBody>
          <a:bodyPr wrap="none" lIns="108850" tIns="98565" rIns="108850" bIns="98565">
            <a:spAutoFit/>
          </a:bodyPr>
          <a:lstStyle>
            <a:lvl1pPr marL="292100" indent="-2921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Clr>
                <a:srgbClr val="0000CC"/>
              </a:buClr>
              <a:buSzPct val="75000"/>
              <a:buFont typeface="Wingdings" panose="05000000000000000000" pitchFamily="2" charset="2"/>
              <a:buNone/>
              <a:defRPr/>
            </a:pPr>
            <a:endParaRPr lang="zh-CN" altLang="en-US" sz="1900">
              <a:effectLst>
                <a:outerShdw blurRad="38100" dist="38100" dir="2700000" algn="tl">
                  <a:srgbClr val="C0C0C0"/>
                </a:outerShdw>
              </a:effectLst>
            </a:endParaRPr>
          </a:p>
        </p:txBody>
      </p:sp>
      <p:sp>
        <p:nvSpPr>
          <p:cNvPr id="30723" name="Rectangle 3"/>
          <p:cNvSpPr>
            <a:spLocks noChangeArrowheads="1"/>
          </p:cNvSpPr>
          <p:nvPr/>
        </p:nvSpPr>
        <p:spPr bwMode="auto">
          <a:xfrm>
            <a:off x="2844430" y="2134095"/>
            <a:ext cx="7007372" cy="2922878"/>
          </a:xfrm>
          <a:prstGeom prst="rect">
            <a:avLst/>
          </a:prstGeom>
          <a:noFill/>
          <a:ln>
            <a:noFill/>
          </a:ln>
          <a:effectLst/>
          <a:extLst>
            <a:ext uri="{909E8E84-426E-40DD-AFC4-6F175D3DCCD1}">
              <a14:hiddenFill xmlns:a14="http://schemas.microsoft.com/office/drawing/2010/main">
                <a:gradFill rotWithShape="1">
                  <a:gsLst>
                    <a:gs pos="0">
                      <a:srgbClr val="CFB787"/>
                    </a:gs>
                    <a:gs pos="100000">
                      <a:srgbClr val="CFB787">
                        <a:gamma/>
                        <a:shade val="46275"/>
                        <a:invGamma/>
                      </a:srgbClr>
                    </a:gs>
                  </a:gsLst>
                  <a:lin ang="27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3500000" sx="75000" sy="75000" algn="tl" rotWithShape="0">
                    <a:srgbClr val="808080">
                      <a:alpha val="50000"/>
                    </a:srgbClr>
                  </a:outerShdw>
                </a:effectLst>
              </a14:hiddenEffects>
            </a:ext>
          </a:extLst>
        </p:spPr>
        <p:txBody>
          <a:bodyPr lIns="108850" tIns="98565" rIns="108850" bIns="98565">
            <a:spAutoFit/>
          </a:bodyPr>
          <a:lstStyle/>
          <a:p>
            <a:pPr marL="544195" indent="-544195">
              <a:lnSpc>
                <a:spcPct val="150000"/>
              </a:lnSpc>
              <a:buClr>
                <a:srgbClr val="0000CC"/>
              </a:buClr>
              <a:buSzPct val="75000"/>
              <a:defRPr/>
            </a:pPr>
            <a:r>
              <a:rPr lang="en-US" sz="6400" dirty="0">
                <a:solidFill>
                  <a:srgbClr val="1772BF"/>
                </a:solidFill>
                <a:effectLst>
                  <a:outerShdw blurRad="38100" dist="38100" dir="2700000" algn="tl">
                    <a:srgbClr val="C0C0C0"/>
                  </a:outerShdw>
                </a:effectLst>
                <a:latin typeface="宋体" panose="02010600030101010101" pitchFamily="2" charset="-122"/>
              </a:rPr>
              <a:t>MySQL</a:t>
            </a:r>
            <a:r>
              <a:rPr lang="zh-CN" altLang="en-US" sz="6400" dirty="0">
                <a:solidFill>
                  <a:srgbClr val="1772BF"/>
                </a:solidFill>
                <a:effectLst>
                  <a:outerShdw blurRad="38100" dist="38100" dir="2700000" algn="tl">
                    <a:srgbClr val="C0C0C0"/>
                  </a:outerShdw>
                </a:effectLst>
                <a:latin typeface="宋体" panose="02010600030101010101" pitchFamily="2" charset="-122"/>
              </a:rPr>
              <a:t>技巧分享</a:t>
            </a:r>
          </a:p>
          <a:p>
            <a:pPr marL="544195" indent="-544195">
              <a:lnSpc>
                <a:spcPct val="150000"/>
              </a:lnSpc>
              <a:buClr>
                <a:srgbClr val="0000CC"/>
              </a:buClr>
              <a:buSzPct val="75000"/>
              <a:defRPr/>
            </a:pPr>
            <a:endParaRPr lang="zh-CN" altLang="en-US" sz="6400" dirty="0">
              <a:solidFill>
                <a:srgbClr val="1772BF"/>
              </a:solidFill>
              <a:effectLst>
                <a:outerShdw blurRad="38100" dist="38100" dir="2700000" algn="tl">
                  <a:srgbClr val="C0C0C0"/>
                </a:outerShdw>
              </a:effectLst>
              <a:latin typeface="宋体" panose="02010600030101010101" pitchFamily="2" charset="-122"/>
            </a:endParaRPr>
          </a:p>
        </p:txBody>
      </p:sp>
      <p:pic>
        <p:nvPicPr>
          <p:cNvPr id="358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2115" y="6131821"/>
            <a:ext cx="1574595" cy="6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ChangeArrowheads="1"/>
          </p:cNvSpPr>
          <p:nvPr/>
        </p:nvSpPr>
        <p:spPr bwMode="auto">
          <a:xfrm>
            <a:off x="914282" y="1143265"/>
            <a:ext cx="10366084" cy="530171"/>
          </a:xfrm>
          <a:prstGeom prst="rect">
            <a:avLst/>
          </a:prstGeom>
          <a:noFill/>
          <a:ln>
            <a:noFill/>
          </a:ln>
          <a:effectLst/>
          <a:extLst>
            <a:ext uri="{909E8E84-426E-40DD-AFC4-6F175D3DCCD1}">
              <a14:hiddenFill xmlns:a14="http://schemas.microsoft.com/office/drawing/2010/main">
                <a:gradFill rotWithShape="1">
                  <a:gsLst>
                    <a:gs pos="0">
                      <a:srgbClr val="CFB787"/>
                    </a:gs>
                    <a:gs pos="100000">
                      <a:srgbClr val="CFB787">
                        <a:gamma/>
                        <a:shade val="46275"/>
                        <a:invGamma/>
                      </a:srgbClr>
                    </a:gs>
                  </a:gsLst>
                  <a:lin ang="27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3500000" sx="75000" sy="75000" algn="tl" rotWithShape="0">
                    <a:srgbClr val="808080">
                      <a:alpha val="50000"/>
                    </a:srgbClr>
                  </a:outerShdw>
                </a:effectLst>
              </a14:hiddenEffects>
            </a:ext>
          </a:extLst>
        </p:spPr>
        <p:txBody>
          <a:bodyPr lIns="108850" tIns="98565" rIns="108850" bIns="98565">
            <a:spAutoFit/>
          </a:bodyPr>
          <a:lstStyle/>
          <a:p>
            <a:pPr marL="544195" indent="-544195">
              <a:lnSpc>
                <a:spcPct val="150000"/>
              </a:lnSpc>
              <a:buClr>
                <a:srgbClr val="0000CC"/>
              </a:buClr>
              <a:buSzPct val="75000"/>
              <a:buFont typeface="Wingdings" panose="05000000000000000000" pitchFamily="2" charset="2"/>
              <a:buChar char="l"/>
              <a:defRPr/>
            </a:pPr>
            <a:endParaRPr lang="zh-CN" altLang="en-US" sz="1700">
              <a:solidFill>
                <a:srgbClr val="1772BF"/>
              </a:solidFill>
              <a:effectLst>
                <a:outerShdw blurRad="38100" dist="38100" dir="2700000" algn="tl">
                  <a:srgbClr val="C0C0C0"/>
                </a:outerShdw>
              </a:effectLst>
              <a:latin typeface="宋体" panose="02010600030101010101" pitchFamily="2" charset="-122"/>
            </a:endParaRPr>
          </a:p>
        </p:txBody>
      </p:sp>
      <p:sp>
        <p:nvSpPr>
          <p:cNvPr id="31747" name="Text Box 3"/>
          <p:cNvSpPr txBox="1">
            <a:spLocks noChangeArrowheads="1"/>
          </p:cNvSpPr>
          <p:nvPr/>
        </p:nvSpPr>
        <p:spPr bwMode="auto">
          <a:xfrm>
            <a:off x="304760" y="169052"/>
            <a:ext cx="5282512" cy="600075"/>
          </a:xfrm>
          <a:prstGeom prst="rect">
            <a:avLst/>
          </a:prstGeom>
          <a:noFill/>
          <a:ln>
            <a:no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8850" tIns="54425" rIns="108850" bIns="54425">
            <a:spAutoFit/>
          </a:bodyPr>
          <a:lstStyle/>
          <a:p>
            <a:pPr lvl="0" algn="l">
              <a:buClr>
                <a:srgbClr val="0000CC"/>
              </a:buClr>
              <a:buSzPct val="75000"/>
              <a:buFont typeface="Wingdings" panose="05000000000000000000" pitchFamily="2" charset="2"/>
              <a:defRPr/>
            </a:pPr>
            <a:r>
              <a:rPr lang="zh-CN" altLang="en-US" sz="3200" dirty="0">
                <a:solidFill>
                  <a:srgbClr val="0070C0"/>
                </a:solidFill>
                <a:latin typeface="微软雅黑" panose="020B0503020204020204" pitchFamily="34" charset="-122"/>
                <a:ea typeface="微软雅黑" panose="020B0503020204020204" pitchFamily="34" charset="-122"/>
                <a:sym typeface="+mn-ea"/>
              </a:rPr>
              <a:t>MySQL技巧分享</a:t>
            </a:r>
          </a:p>
        </p:txBody>
      </p:sp>
      <p:sp>
        <p:nvSpPr>
          <p:cNvPr id="31748" name="Text Box 4"/>
          <p:cNvSpPr txBox="1">
            <a:spLocks noChangeArrowheads="1"/>
          </p:cNvSpPr>
          <p:nvPr/>
        </p:nvSpPr>
        <p:spPr bwMode="auto">
          <a:xfrm>
            <a:off x="711107" y="1143264"/>
            <a:ext cx="10677194" cy="5480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eaLnBrk="1" hangingPunct="1">
              <a:defRPr/>
            </a:pPr>
            <a:r>
              <a:rPr lang="zh-CN" dirty="0">
                <a:solidFill>
                  <a:srgbClr val="1772BF"/>
                </a:solidFill>
                <a:effectLst>
                  <a:outerShdw blurRad="38100" dist="38100" dir="2700000" algn="tl">
                    <a:srgbClr val="C0C0C0"/>
                  </a:outerShdw>
                </a:effectLst>
                <a:latin typeface="宋体" panose="02010600030101010101" pitchFamily="2" charset="-122"/>
              </a:rPr>
              <a:t>常用技巧</a:t>
            </a:r>
          </a:p>
          <a:p>
            <a:pPr eaLnBrk="1" hangingPunct="1">
              <a:defRPr/>
            </a:pPr>
            <a:endParaRPr lang="zh-CN" altLang="en-US" sz="1900" dirty="0">
              <a:solidFill>
                <a:srgbClr val="1772BF"/>
              </a:solidFill>
              <a:effectLst>
                <a:outerShdw blurRad="38100" dist="38100" dir="2700000" algn="tl">
                  <a:srgbClr val="C0C0C0"/>
                </a:outerShdw>
              </a:effectLst>
              <a:latin typeface="宋体" panose="02010600030101010101" pitchFamily="2" charset="-122"/>
            </a:endParaRPr>
          </a:p>
          <a:p>
            <a:pPr eaLnBrk="1" hangingPunct="1">
              <a:buClr>
                <a:schemeClr val="accent2"/>
              </a:buClr>
              <a:buFont typeface="Wingdings" panose="05000000000000000000" pitchFamily="2" charset="2"/>
              <a:buChar char="n"/>
              <a:defRPr/>
            </a:pPr>
            <a:r>
              <a:rPr lang="zh-CN" altLang="en-US" sz="2600" dirty="0">
                <a:solidFill>
                  <a:srgbClr val="1772BF"/>
                </a:solidFill>
                <a:effectLst>
                  <a:outerShdw blurRad="38100" dist="38100" dir="2700000" algn="tl">
                    <a:srgbClr val="C0C0C0"/>
                  </a:outerShdw>
                </a:effectLst>
              </a:rPr>
              <a:t> 使用 </a:t>
            </a:r>
            <a:r>
              <a:rPr lang="en-US" sz="2600" dirty="0">
                <a:solidFill>
                  <a:srgbClr val="1772BF"/>
                </a:solidFill>
                <a:effectLst>
                  <a:outerShdw blurRad="38100" dist="38100" dir="2700000" algn="tl">
                    <a:srgbClr val="C0C0C0"/>
                  </a:outerShdw>
                </a:effectLst>
              </a:rPr>
              <a:t>Explain/ DESC </a:t>
            </a:r>
            <a:r>
              <a:rPr lang="zh-CN" altLang="en-US" sz="2600" dirty="0">
                <a:solidFill>
                  <a:srgbClr val="1772BF"/>
                </a:solidFill>
                <a:effectLst>
                  <a:outerShdw blurRad="38100" dist="38100" dir="2700000" algn="tl">
                    <a:srgbClr val="C0C0C0"/>
                  </a:outerShdw>
                </a:effectLst>
              </a:rPr>
              <a:t>来分析</a:t>
            </a:r>
            <a:r>
              <a:rPr lang="en-US" sz="2600" dirty="0">
                <a:solidFill>
                  <a:srgbClr val="1772BF"/>
                </a:solidFill>
                <a:effectLst>
                  <a:outerShdw blurRad="38100" dist="38100" dir="2700000" algn="tl">
                    <a:srgbClr val="C0C0C0"/>
                  </a:outerShdw>
                </a:effectLst>
              </a:rPr>
              <a:t>SQL</a:t>
            </a:r>
            <a:r>
              <a:rPr lang="zh-CN" altLang="en-US" sz="2600" dirty="0">
                <a:solidFill>
                  <a:srgbClr val="1772BF"/>
                </a:solidFill>
                <a:effectLst>
                  <a:outerShdw blurRad="38100" dist="38100" dir="2700000" algn="tl">
                    <a:srgbClr val="C0C0C0"/>
                  </a:outerShdw>
                </a:effectLst>
              </a:rPr>
              <a:t>的执行情况</a:t>
            </a:r>
          </a:p>
          <a:p>
            <a:pPr eaLnBrk="1" hangingPunct="1">
              <a:buClr>
                <a:schemeClr val="accent2"/>
              </a:buClr>
              <a:buFont typeface="Wingdings" panose="05000000000000000000" pitchFamily="2" charset="2"/>
              <a:buChar char="n"/>
              <a:defRPr/>
            </a:pPr>
            <a:r>
              <a:rPr lang="zh-CN" altLang="en-US" sz="2600" dirty="0">
                <a:solidFill>
                  <a:srgbClr val="1772BF"/>
                </a:solidFill>
                <a:effectLst>
                  <a:outerShdw blurRad="38100" dist="38100" dir="2700000" algn="tl">
                    <a:srgbClr val="C0C0C0"/>
                  </a:outerShdw>
                </a:effectLst>
              </a:rPr>
              <a:t> 使用 </a:t>
            </a:r>
            <a:r>
              <a:rPr lang="en-US" sz="2600" dirty="0">
                <a:solidFill>
                  <a:srgbClr val="1772BF"/>
                </a:solidFill>
                <a:effectLst>
                  <a:outerShdw blurRad="38100" dist="38100" dir="2700000" algn="tl">
                    <a:srgbClr val="C0C0C0"/>
                  </a:outerShdw>
                </a:effectLst>
              </a:rPr>
              <a:t>SHOW PROCESSLIST </a:t>
            </a:r>
            <a:r>
              <a:rPr lang="zh-CN" altLang="en-US" sz="2600" dirty="0">
                <a:solidFill>
                  <a:srgbClr val="1772BF"/>
                </a:solidFill>
                <a:effectLst>
                  <a:outerShdw blurRad="38100" dist="38100" dir="2700000" algn="tl">
                    <a:srgbClr val="C0C0C0"/>
                  </a:outerShdw>
                </a:effectLst>
              </a:rPr>
              <a:t>来查看当前</a:t>
            </a:r>
            <a:r>
              <a:rPr lang="en-US" sz="2600" dirty="0">
                <a:solidFill>
                  <a:srgbClr val="1772BF"/>
                </a:solidFill>
                <a:effectLst>
                  <a:outerShdw blurRad="38100" dist="38100" dir="2700000" algn="tl">
                    <a:srgbClr val="C0C0C0"/>
                  </a:outerShdw>
                </a:effectLst>
              </a:rPr>
              <a:t>MySQL</a:t>
            </a:r>
            <a:r>
              <a:rPr lang="zh-CN" altLang="en-US" sz="2600" dirty="0">
                <a:solidFill>
                  <a:srgbClr val="1772BF"/>
                </a:solidFill>
                <a:effectLst>
                  <a:outerShdw blurRad="38100" dist="38100" dir="2700000" algn="tl">
                    <a:srgbClr val="C0C0C0"/>
                  </a:outerShdw>
                </a:effectLst>
              </a:rPr>
              <a:t>服务器线程</a:t>
            </a:r>
            <a:br>
              <a:rPr lang="zh-CN" altLang="en-US" sz="2600" dirty="0">
                <a:solidFill>
                  <a:srgbClr val="1772BF"/>
                </a:solidFill>
                <a:effectLst>
                  <a:outerShdw blurRad="38100" dist="38100" dir="2700000" algn="tl">
                    <a:srgbClr val="C0C0C0"/>
                  </a:outerShdw>
                </a:effectLst>
              </a:rPr>
            </a:br>
            <a:r>
              <a:rPr lang="zh-CN" altLang="en-US" sz="2600" dirty="0">
                <a:solidFill>
                  <a:srgbClr val="1772BF"/>
                </a:solidFill>
                <a:effectLst>
                  <a:outerShdw blurRad="38100" dist="38100" dir="2700000" algn="tl">
                    <a:srgbClr val="C0C0C0"/>
                  </a:outerShdw>
                </a:effectLst>
              </a:rPr>
              <a:t>    执行情况，是否锁表，查看相应的</a:t>
            </a:r>
            <a:r>
              <a:rPr lang="en-US" sz="2600" dirty="0">
                <a:solidFill>
                  <a:srgbClr val="1772BF"/>
                </a:solidFill>
                <a:effectLst>
                  <a:outerShdw blurRad="38100" dist="38100" dir="2700000" algn="tl">
                    <a:srgbClr val="C0C0C0"/>
                  </a:outerShdw>
                </a:effectLst>
              </a:rPr>
              <a:t>SQL</a:t>
            </a:r>
            <a:r>
              <a:rPr lang="zh-CN" altLang="en-US" sz="2600" dirty="0">
                <a:solidFill>
                  <a:srgbClr val="1772BF"/>
                </a:solidFill>
                <a:effectLst>
                  <a:outerShdw blurRad="38100" dist="38100" dir="2700000" algn="tl">
                    <a:srgbClr val="C0C0C0"/>
                  </a:outerShdw>
                </a:effectLst>
              </a:rPr>
              <a:t>语句</a:t>
            </a:r>
          </a:p>
          <a:p>
            <a:pPr eaLnBrk="1" hangingPunct="1">
              <a:buClr>
                <a:schemeClr val="accent2"/>
              </a:buClr>
              <a:buFont typeface="Wingdings" panose="05000000000000000000" pitchFamily="2" charset="2"/>
              <a:buChar char="n"/>
              <a:defRPr/>
            </a:pPr>
            <a:r>
              <a:rPr lang="zh-CN" altLang="en-US" sz="2600" dirty="0">
                <a:solidFill>
                  <a:srgbClr val="1772BF"/>
                </a:solidFill>
                <a:effectLst>
                  <a:outerShdw blurRad="38100" dist="38100" dir="2700000" algn="tl">
                    <a:srgbClr val="C0C0C0"/>
                  </a:outerShdw>
                </a:effectLst>
              </a:rPr>
              <a:t>  设置 </a:t>
            </a:r>
            <a:r>
              <a:rPr lang="en-US" sz="2600" dirty="0" err="1">
                <a:solidFill>
                  <a:srgbClr val="1772BF"/>
                </a:solidFill>
                <a:effectLst>
                  <a:outerShdw blurRad="38100" dist="38100" dir="2700000" algn="tl">
                    <a:srgbClr val="C0C0C0"/>
                  </a:outerShdw>
                </a:effectLst>
              </a:rPr>
              <a:t>my.cnf</a:t>
            </a:r>
            <a:r>
              <a:rPr lang="en-US" sz="2600" dirty="0">
                <a:solidFill>
                  <a:srgbClr val="1772BF"/>
                </a:solidFill>
                <a:effectLst>
                  <a:outerShdw blurRad="38100" dist="38100" dir="2700000" algn="tl">
                    <a:srgbClr val="C0C0C0"/>
                  </a:outerShdw>
                </a:effectLst>
              </a:rPr>
              <a:t> </a:t>
            </a:r>
            <a:r>
              <a:rPr lang="zh-CN" altLang="en-US" sz="2600" dirty="0">
                <a:solidFill>
                  <a:srgbClr val="1772BF"/>
                </a:solidFill>
                <a:effectLst>
                  <a:outerShdw blurRad="38100" dist="38100" dir="2700000" algn="tl">
                    <a:srgbClr val="C0C0C0"/>
                  </a:outerShdw>
                </a:effectLst>
              </a:rPr>
              <a:t>中的 </a:t>
            </a:r>
            <a:r>
              <a:rPr lang="en-US" sz="2600" dirty="0">
                <a:solidFill>
                  <a:srgbClr val="1772BF"/>
                </a:solidFill>
                <a:effectLst>
                  <a:outerShdw blurRad="38100" dist="38100" dir="2700000" algn="tl">
                    <a:srgbClr val="C0C0C0"/>
                  </a:outerShdw>
                </a:effectLst>
              </a:rPr>
              <a:t>long-query-time </a:t>
            </a:r>
            <a:r>
              <a:rPr lang="zh-CN" altLang="en-US" sz="2600" dirty="0">
                <a:solidFill>
                  <a:srgbClr val="1772BF"/>
                </a:solidFill>
                <a:effectLst>
                  <a:outerShdw blurRad="38100" dist="38100" dir="2700000" algn="tl">
                    <a:srgbClr val="C0C0C0"/>
                  </a:outerShdw>
                </a:effectLst>
              </a:rPr>
              <a:t>和 </a:t>
            </a:r>
            <a:r>
              <a:rPr lang="en-US" sz="2600" dirty="0">
                <a:solidFill>
                  <a:srgbClr val="1772BF"/>
                </a:solidFill>
                <a:effectLst>
                  <a:outerShdw blurRad="38100" dist="38100" dir="2700000" algn="tl">
                    <a:srgbClr val="C0C0C0"/>
                  </a:outerShdw>
                </a:effectLst>
              </a:rPr>
              <a:t>log-slow-queries </a:t>
            </a:r>
            <a:r>
              <a:rPr lang="zh-CN" altLang="en-US" sz="2600" dirty="0">
                <a:solidFill>
                  <a:srgbClr val="1772BF"/>
                </a:solidFill>
                <a:effectLst>
                  <a:outerShdw blurRad="38100" dist="38100" dir="2700000" algn="tl">
                    <a:srgbClr val="C0C0C0"/>
                  </a:outerShdw>
                </a:effectLst>
              </a:rPr>
              <a:t>能够</a:t>
            </a:r>
            <a:br>
              <a:rPr lang="zh-CN" altLang="en-US" sz="2600" dirty="0">
                <a:solidFill>
                  <a:srgbClr val="1772BF"/>
                </a:solidFill>
                <a:effectLst>
                  <a:outerShdw blurRad="38100" dist="38100" dir="2700000" algn="tl">
                    <a:srgbClr val="C0C0C0"/>
                  </a:outerShdw>
                </a:effectLst>
              </a:rPr>
            </a:br>
            <a:r>
              <a:rPr lang="zh-CN" altLang="en-US" sz="2600" dirty="0">
                <a:solidFill>
                  <a:srgbClr val="1772BF"/>
                </a:solidFill>
                <a:effectLst>
                  <a:outerShdw blurRad="38100" dist="38100" dir="2700000" algn="tl">
                    <a:srgbClr val="C0C0C0"/>
                  </a:outerShdw>
                </a:effectLst>
              </a:rPr>
              <a:t>    记录服务器那些</a:t>
            </a:r>
            <a:r>
              <a:rPr lang="en-US" sz="2600" dirty="0">
                <a:solidFill>
                  <a:srgbClr val="1772BF"/>
                </a:solidFill>
                <a:effectLst>
                  <a:outerShdw blurRad="38100" dist="38100" dir="2700000" algn="tl">
                    <a:srgbClr val="C0C0C0"/>
                  </a:outerShdw>
                </a:effectLst>
              </a:rPr>
              <a:t>SQL</a:t>
            </a:r>
            <a:r>
              <a:rPr lang="zh-CN" altLang="en-US" sz="2600" dirty="0">
                <a:solidFill>
                  <a:srgbClr val="1772BF"/>
                </a:solidFill>
                <a:effectLst>
                  <a:outerShdw blurRad="38100" dist="38100" dir="2700000" algn="tl">
                    <a:srgbClr val="C0C0C0"/>
                  </a:outerShdw>
                </a:effectLst>
              </a:rPr>
              <a:t>执行速度比较慢</a:t>
            </a:r>
          </a:p>
          <a:p>
            <a:pPr eaLnBrk="1" hangingPunct="1">
              <a:buClr>
                <a:schemeClr val="accent2"/>
              </a:buClr>
              <a:buFont typeface="Wingdings" panose="05000000000000000000" pitchFamily="2" charset="2"/>
              <a:buChar char="n"/>
              <a:defRPr/>
            </a:pPr>
            <a:r>
              <a:rPr lang="zh-CN" altLang="en-US" sz="2600" dirty="0">
                <a:solidFill>
                  <a:srgbClr val="1772BF"/>
                </a:solidFill>
                <a:effectLst>
                  <a:outerShdw blurRad="38100" dist="38100" dir="2700000" algn="tl">
                    <a:srgbClr val="C0C0C0"/>
                  </a:outerShdw>
                </a:effectLst>
              </a:rPr>
              <a:t>  另外有用的几个查询：</a:t>
            </a:r>
            <a:r>
              <a:rPr lang="en-US" sz="2600" dirty="0">
                <a:solidFill>
                  <a:srgbClr val="1772BF"/>
                </a:solidFill>
                <a:effectLst>
                  <a:outerShdw blurRad="38100" dist="38100" dir="2700000" algn="tl">
                    <a:srgbClr val="C0C0C0"/>
                  </a:outerShdw>
                </a:effectLst>
              </a:rPr>
              <a:t>SHOW VARIABLES</a:t>
            </a:r>
            <a:r>
              <a:rPr lang="zh-CN" altLang="en-US" sz="2600" dirty="0">
                <a:solidFill>
                  <a:srgbClr val="1772BF"/>
                </a:solidFill>
                <a:effectLst>
                  <a:outerShdw blurRad="38100" dist="38100" dir="2700000" algn="tl">
                    <a:srgbClr val="C0C0C0"/>
                  </a:outerShdw>
                </a:effectLst>
              </a:rPr>
              <a:t>、</a:t>
            </a:r>
            <a:r>
              <a:rPr lang="en-US" sz="2600" dirty="0">
                <a:solidFill>
                  <a:srgbClr val="1772BF"/>
                </a:solidFill>
                <a:effectLst>
                  <a:outerShdw blurRad="38100" dist="38100" dir="2700000" algn="tl">
                    <a:srgbClr val="C0C0C0"/>
                  </a:outerShdw>
                </a:effectLst>
              </a:rPr>
              <a:t>SHOW </a:t>
            </a:r>
            <a:br>
              <a:rPr lang="en-US" sz="2600" dirty="0">
                <a:solidFill>
                  <a:srgbClr val="1772BF"/>
                </a:solidFill>
                <a:effectLst>
                  <a:outerShdw blurRad="38100" dist="38100" dir="2700000" algn="tl">
                    <a:srgbClr val="C0C0C0"/>
                  </a:outerShdw>
                </a:effectLst>
              </a:rPr>
            </a:br>
            <a:r>
              <a:rPr lang="en-US" sz="2600" dirty="0">
                <a:solidFill>
                  <a:srgbClr val="1772BF"/>
                </a:solidFill>
                <a:effectLst>
                  <a:outerShdw blurRad="38100" dist="38100" dir="2700000" algn="tl">
                    <a:srgbClr val="C0C0C0"/>
                  </a:outerShdw>
                </a:effectLst>
              </a:rPr>
              <a:t>     STATUS</a:t>
            </a:r>
            <a:r>
              <a:rPr lang="zh-CN" altLang="en-US" sz="2600" dirty="0">
                <a:solidFill>
                  <a:srgbClr val="1772BF"/>
                </a:solidFill>
                <a:effectLst>
                  <a:outerShdw blurRad="38100" dist="38100" dir="2700000" algn="tl">
                    <a:srgbClr val="C0C0C0"/>
                  </a:outerShdw>
                </a:effectLst>
              </a:rPr>
              <a:t>、</a:t>
            </a:r>
            <a:r>
              <a:rPr lang="en-US" sz="2600" dirty="0">
                <a:solidFill>
                  <a:srgbClr val="1772BF"/>
                </a:solidFill>
                <a:effectLst>
                  <a:outerShdw blurRad="38100" dist="38100" dir="2700000" algn="tl">
                    <a:srgbClr val="C0C0C0"/>
                  </a:outerShdw>
                </a:effectLst>
              </a:rPr>
              <a:t>SHOW ENGINES</a:t>
            </a:r>
          </a:p>
          <a:p>
            <a:pPr eaLnBrk="1" hangingPunct="1">
              <a:buClr>
                <a:schemeClr val="accent2"/>
              </a:buClr>
              <a:buFont typeface="Wingdings" panose="05000000000000000000" pitchFamily="2" charset="2"/>
              <a:buChar char="n"/>
              <a:defRPr/>
            </a:pPr>
            <a:r>
              <a:rPr lang="zh-CN" altLang="en-US" sz="2600" dirty="0">
                <a:solidFill>
                  <a:srgbClr val="1772BF"/>
                </a:solidFill>
                <a:effectLst>
                  <a:outerShdw blurRad="38100" dist="38100" dir="2700000" algn="tl">
                    <a:srgbClr val="C0C0C0"/>
                  </a:outerShdw>
                </a:effectLst>
              </a:rPr>
              <a:t>  使用 </a:t>
            </a:r>
            <a:r>
              <a:rPr lang="en-US" sz="2600" dirty="0">
                <a:solidFill>
                  <a:srgbClr val="1772BF"/>
                </a:solidFill>
                <a:effectLst>
                  <a:outerShdw blurRad="38100" dist="38100" dir="2700000" algn="tl">
                    <a:srgbClr val="C0C0C0"/>
                  </a:outerShdw>
                </a:effectLst>
              </a:rPr>
              <a:t>DESC TABLE xxx </a:t>
            </a:r>
            <a:r>
              <a:rPr lang="zh-CN" altLang="en-US" sz="2600" dirty="0">
                <a:solidFill>
                  <a:srgbClr val="1772BF"/>
                </a:solidFill>
                <a:effectLst>
                  <a:outerShdw blurRad="38100" dist="38100" dir="2700000" algn="tl">
                    <a:srgbClr val="C0C0C0"/>
                  </a:outerShdw>
                </a:effectLst>
              </a:rPr>
              <a:t>来查看表结构，使用 </a:t>
            </a:r>
            <a:r>
              <a:rPr lang="en-US" sz="2600" dirty="0">
                <a:solidFill>
                  <a:srgbClr val="1772BF"/>
                </a:solidFill>
                <a:effectLst>
                  <a:outerShdw blurRad="38100" dist="38100" dir="2700000" algn="tl">
                    <a:srgbClr val="C0C0C0"/>
                  </a:outerShdw>
                </a:effectLst>
              </a:rPr>
              <a:t>SHOW INDEX</a:t>
            </a:r>
            <a:br>
              <a:rPr lang="en-US" sz="2600" dirty="0">
                <a:solidFill>
                  <a:srgbClr val="1772BF"/>
                </a:solidFill>
                <a:effectLst>
                  <a:outerShdw blurRad="38100" dist="38100" dir="2700000" algn="tl">
                    <a:srgbClr val="C0C0C0"/>
                  </a:outerShdw>
                </a:effectLst>
              </a:rPr>
            </a:br>
            <a:r>
              <a:rPr lang="en-US" sz="2600" dirty="0">
                <a:solidFill>
                  <a:srgbClr val="1772BF"/>
                </a:solidFill>
                <a:effectLst>
                  <a:outerShdw blurRad="38100" dist="38100" dir="2700000" algn="tl">
                    <a:srgbClr val="C0C0C0"/>
                  </a:outerShdw>
                </a:effectLst>
              </a:rPr>
              <a:t>     FROM xxx </a:t>
            </a:r>
            <a:r>
              <a:rPr lang="zh-CN" altLang="en-US" sz="2600" dirty="0">
                <a:solidFill>
                  <a:srgbClr val="1772BF"/>
                </a:solidFill>
                <a:effectLst>
                  <a:outerShdw blurRad="38100" dist="38100" dir="2700000" algn="tl">
                    <a:srgbClr val="C0C0C0"/>
                  </a:outerShdw>
                </a:effectLst>
              </a:rPr>
              <a:t>来查看表索引</a:t>
            </a:r>
          </a:p>
          <a:p>
            <a:pPr eaLnBrk="1" hangingPunct="1">
              <a:buClr>
                <a:schemeClr val="accent2"/>
              </a:buClr>
              <a:buFont typeface="Wingdings" panose="05000000000000000000" pitchFamily="2" charset="2"/>
              <a:buChar char="n"/>
              <a:defRPr/>
            </a:pPr>
            <a:r>
              <a:rPr lang="zh-CN" altLang="en-US" sz="2600" dirty="0">
                <a:solidFill>
                  <a:srgbClr val="1772BF"/>
                </a:solidFill>
                <a:effectLst>
                  <a:outerShdw blurRad="38100" dist="38100" dir="2700000" algn="tl">
                    <a:srgbClr val="C0C0C0"/>
                  </a:outerShdw>
                </a:effectLst>
              </a:rPr>
              <a:t>  使用 </a:t>
            </a:r>
            <a:r>
              <a:rPr lang="en-US" sz="2600" dirty="0">
                <a:solidFill>
                  <a:srgbClr val="1772BF"/>
                </a:solidFill>
                <a:effectLst>
                  <a:outerShdw blurRad="38100" dist="38100" dir="2700000" algn="tl">
                    <a:srgbClr val="C0C0C0"/>
                  </a:outerShdw>
                </a:effectLst>
              </a:rPr>
              <a:t>LOAD DATA </a:t>
            </a:r>
            <a:r>
              <a:rPr lang="zh-CN" altLang="en-US" sz="2600" dirty="0">
                <a:solidFill>
                  <a:srgbClr val="1772BF"/>
                </a:solidFill>
                <a:effectLst>
                  <a:outerShdw blurRad="38100" dist="38100" dir="2700000" algn="tl">
                    <a:srgbClr val="C0C0C0"/>
                  </a:outerShdw>
                </a:effectLst>
              </a:rPr>
              <a:t>导入数据比 </a:t>
            </a:r>
            <a:r>
              <a:rPr lang="en-US" sz="2600" dirty="0">
                <a:solidFill>
                  <a:srgbClr val="1772BF"/>
                </a:solidFill>
                <a:effectLst>
                  <a:outerShdw blurRad="38100" dist="38100" dir="2700000" algn="tl">
                    <a:srgbClr val="C0C0C0"/>
                  </a:outerShdw>
                </a:effectLst>
              </a:rPr>
              <a:t>INSERT INTO </a:t>
            </a:r>
            <a:r>
              <a:rPr lang="zh-CN" altLang="en-US" sz="2600" dirty="0">
                <a:solidFill>
                  <a:srgbClr val="1772BF"/>
                </a:solidFill>
                <a:effectLst>
                  <a:outerShdw blurRad="38100" dist="38100" dir="2700000" algn="tl">
                    <a:srgbClr val="C0C0C0"/>
                  </a:outerShdw>
                </a:effectLst>
              </a:rPr>
              <a:t>快多了</a:t>
            </a:r>
          </a:p>
          <a:p>
            <a:pPr eaLnBrk="1" hangingPunct="1">
              <a:buClr>
                <a:schemeClr val="accent2"/>
              </a:buClr>
              <a:buFont typeface="Wingdings" panose="05000000000000000000" pitchFamily="2" charset="2"/>
              <a:buChar char="n"/>
              <a:defRPr/>
            </a:pPr>
            <a:r>
              <a:rPr lang="zh-CN" altLang="en-US" sz="2600" dirty="0">
                <a:solidFill>
                  <a:srgbClr val="1772BF"/>
                </a:solidFill>
                <a:effectLst>
                  <a:outerShdw blurRad="38100" dist="38100" dir="2700000" algn="tl">
                    <a:srgbClr val="C0C0C0"/>
                  </a:outerShdw>
                </a:effectLst>
              </a:rPr>
              <a:t>  </a:t>
            </a:r>
            <a:r>
              <a:rPr lang="en-US" sz="2600" dirty="0">
                <a:solidFill>
                  <a:srgbClr val="1772BF"/>
                </a:solidFill>
                <a:effectLst>
                  <a:outerShdw blurRad="38100" dist="38100" dir="2700000" algn="tl">
                    <a:srgbClr val="C0C0C0"/>
                  </a:outerShdw>
                </a:effectLst>
              </a:rPr>
              <a:t>SELECT COUNT(*) FROM </a:t>
            </a:r>
            <a:r>
              <a:rPr lang="en-US" sz="2600" dirty="0" err="1">
                <a:solidFill>
                  <a:srgbClr val="1772BF"/>
                </a:solidFill>
                <a:effectLst>
                  <a:outerShdw blurRad="38100" dist="38100" dir="2700000" algn="tl">
                    <a:srgbClr val="C0C0C0"/>
                  </a:outerShdw>
                </a:effectLst>
              </a:rPr>
              <a:t>Tbl</a:t>
            </a:r>
            <a:r>
              <a:rPr lang="en-US" sz="2600" dirty="0">
                <a:solidFill>
                  <a:srgbClr val="1772BF"/>
                </a:solidFill>
                <a:effectLst>
                  <a:outerShdw blurRad="38100" dist="38100" dir="2700000" algn="tl">
                    <a:srgbClr val="C0C0C0"/>
                  </a:outerShdw>
                </a:effectLst>
              </a:rPr>
              <a:t>  </a:t>
            </a:r>
            <a:r>
              <a:rPr lang="zh-CN" altLang="en-US" sz="2600" dirty="0">
                <a:solidFill>
                  <a:srgbClr val="1772BF"/>
                </a:solidFill>
                <a:effectLst>
                  <a:outerShdw blurRad="38100" dist="38100" dir="2700000" algn="tl">
                    <a:srgbClr val="C0C0C0"/>
                  </a:outerShdw>
                </a:effectLst>
              </a:rPr>
              <a:t>在 </a:t>
            </a:r>
            <a:r>
              <a:rPr lang="en-US" sz="2600" dirty="0" err="1">
                <a:solidFill>
                  <a:srgbClr val="1772BF"/>
                </a:solidFill>
                <a:effectLst>
                  <a:outerShdw blurRad="38100" dist="38100" dir="2700000" algn="tl">
                    <a:srgbClr val="C0C0C0"/>
                  </a:outerShdw>
                </a:effectLst>
              </a:rPr>
              <a:t>InnoDB</a:t>
            </a:r>
            <a:r>
              <a:rPr lang="en-US" sz="2600" dirty="0">
                <a:solidFill>
                  <a:srgbClr val="1772BF"/>
                </a:solidFill>
                <a:effectLst>
                  <a:outerShdw blurRad="38100" dist="38100" dir="2700000" algn="tl">
                    <a:srgbClr val="C0C0C0"/>
                  </a:outerShdw>
                </a:effectLst>
              </a:rPr>
              <a:t> </a:t>
            </a:r>
            <a:r>
              <a:rPr lang="zh-CN" altLang="en-US" sz="2600" dirty="0">
                <a:solidFill>
                  <a:srgbClr val="1772BF"/>
                </a:solidFill>
                <a:effectLst>
                  <a:outerShdw blurRad="38100" dist="38100" dir="2700000" algn="tl">
                    <a:srgbClr val="C0C0C0"/>
                  </a:outerShdw>
                </a:effectLst>
              </a:rPr>
              <a:t>中将会扫描全表</a:t>
            </a:r>
            <a:br>
              <a:rPr lang="zh-CN" altLang="en-US" sz="2600" dirty="0">
                <a:solidFill>
                  <a:srgbClr val="1772BF"/>
                </a:solidFill>
                <a:effectLst>
                  <a:outerShdw blurRad="38100" dist="38100" dir="2700000" algn="tl">
                    <a:srgbClr val="C0C0C0"/>
                  </a:outerShdw>
                </a:effectLst>
              </a:rPr>
            </a:br>
            <a:r>
              <a:rPr lang="zh-CN" altLang="en-US" sz="2600" dirty="0">
                <a:solidFill>
                  <a:srgbClr val="1772BF"/>
                </a:solidFill>
                <a:effectLst>
                  <a:outerShdw blurRad="38100" dist="38100" dir="2700000" algn="tl">
                    <a:srgbClr val="C0C0C0"/>
                  </a:outerShdw>
                </a:effectLst>
              </a:rPr>
              <a:t>     </a:t>
            </a:r>
            <a:r>
              <a:rPr lang="en-US" sz="2600" dirty="0" err="1">
                <a:solidFill>
                  <a:srgbClr val="1772BF"/>
                </a:solidFill>
                <a:effectLst>
                  <a:outerShdw blurRad="38100" dist="38100" dir="2700000" algn="tl">
                    <a:srgbClr val="C0C0C0"/>
                  </a:outerShdw>
                </a:effectLst>
              </a:rPr>
              <a:t>MyISAM</a:t>
            </a:r>
            <a:r>
              <a:rPr lang="en-US" sz="2600" dirty="0">
                <a:solidFill>
                  <a:srgbClr val="1772BF"/>
                </a:solidFill>
                <a:effectLst>
                  <a:outerShdw blurRad="38100" dist="38100" dir="2700000" algn="tl">
                    <a:srgbClr val="C0C0C0"/>
                  </a:outerShdw>
                </a:effectLst>
              </a:rPr>
              <a:t> </a:t>
            </a:r>
            <a:r>
              <a:rPr lang="zh-CN" altLang="en-US" sz="2600" dirty="0">
                <a:solidFill>
                  <a:srgbClr val="1772BF"/>
                </a:solidFill>
                <a:effectLst>
                  <a:outerShdw blurRad="38100" dist="38100" dir="2700000" algn="tl">
                    <a:srgbClr val="C0C0C0"/>
                  </a:outerShdw>
                </a:effectLst>
              </a:rPr>
              <a:t>中则效率很高</a:t>
            </a:r>
          </a:p>
        </p:txBody>
      </p:sp>
      <p:pic>
        <p:nvPicPr>
          <p:cNvPr id="3686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93068" y="6119315"/>
            <a:ext cx="1574595" cy="6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914282" y="1143265"/>
            <a:ext cx="10366084" cy="530171"/>
          </a:xfrm>
          <a:prstGeom prst="rect">
            <a:avLst/>
          </a:prstGeom>
          <a:noFill/>
          <a:ln>
            <a:noFill/>
          </a:ln>
          <a:effectLst/>
          <a:extLst>
            <a:ext uri="{909E8E84-426E-40DD-AFC4-6F175D3DCCD1}">
              <a14:hiddenFill xmlns:a14="http://schemas.microsoft.com/office/drawing/2010/main">
                <a:gradFill rotWithShape="1">
                  <a:gsLst>
                    <a:gs pos="0">
                      <a:srgbClr val="CFB787"/>
                    </a:gs>
                    <a:gs pos="100000">
                      <a:srgbClr val="CFB787">
                        <a:gamma/>
                        <a:shade val="46275"/>
                        <a:invGamma/>
                      </a:srgbClr>
                    </a:gs>
                  </a:gsLst>
                  <a:lin ang="27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3500000" sx="75000" sy="75000" algn="tl" rotWithShape="0">
                    <a:srgbClr val="808080">
                      <a:alpha val="50000"/>
                    </a:srgbClr>
                  </a:outerShdw>
                </a:effectLst>
              </a14:hiddenEffects>
            </a:ext>
          </a:extLst>
        </p:spPr>
        <p:txBody>
          <a:bodyPr lIns="108850" tIns="98565" rIns="108850" bIns="98565">
            <a:spAutoFit/>
          </a:bodyPr>
          <a:lstStyle/>
          <a:p>
            <a:pPr marL="544195" indent="-544195">
              <a:lnSpc>
                <a:spcPct val="150000"/>
              </a:lnSpc>
              <a:buClr>
                <a:srgbClr val="0000CC"/>
              </a:buClr>
              <a:buSzPct val="75000"/>
              <a:buFont typeface="Wingdings" panose="05000000000000000000" pitchFamily="2" charset="2"/>
              <a:buChar char="l"/>
              <a:defRPr/>
            </a:pPr>
            <a:endParaRPr lang="zh-CN" altLang="en-US" sz="1700">
              <a:solidFill>
                <a:srgbClr val="1772BF"/>
              </a:solidFill>
              <a:effectLst>
                <a:outerShdw blurRad="38100" dist="38100" dir="2700000" algn="tl">
                  <a:srgbClr val="C0C0C0"/>
                </a:outerShdw>
              </a:effectLst>
              <a:latin typeface="宋体" panose="02010600030101010101" pitchFamily="2" charset="-122"/>
            </a:endParaRPr>
          </a:p>
        </p:txBody>
      </p:sp>
      <p:sp>
        <p:nvSpPr>
          <p:cNvPr id="32771" name="Text Box 3"/>
          <p:cNvSpPr txBox="1">
            <a:spLocks noChangeArrowheads="1"/>
          </p:cNvSpPr>
          <p:nvPr/>
        </p:nvSpPr>
        <p:spPr bwMode="auto">
          <a:xfrm>
            <a:off x="304760" y="159427"/>
            <a:ext cx="5282512" cy="600075"/>
          </a:xfrm>
          <a:prstGeom prst="rect">
            <a:avLst/>
          </a:prstGeom>
          <a:noFill/>
          <a:ln>
            <a:no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8850" tIns="54425" rIns="108850" bIns="54425">
            <a:spAutoFit/>
          </a:bodyPr>
          <a:lstStyle/>
          <a:p>
            <a:pPr lvl="0" algn="l">
              <a:buClr>
                <a:srgbClr val="0000CC"/>
              </a:buClr>
              <a:buSzPct val="75000"/>
              <a:buFont typeface="Wingdings" panose="05000000000000000000" pitchFamily="2" charset="2"/>
              <a:defRPr/>
            </a:pPr>
            <a:r>
              <a:rPr lang="zh-CN" altLang="en-US" sz="3200" dirty="0">
                <a:solidFill>
                  <a:srgbClr val="0070C0"/>
                </a:solidFill>
                <a:latin typeface="微软雅黑" panose="020B0503020204020204" pitchFamily="34" charset="-122"/>
                <a:ea typeface="微软雅黑" panose="020B0503020204020204" pitchFamily="34" charset="-122"/>
                <a:sym typeface="+mn-ea"/>
              </a:rPr>
              <a:t>MySQL 技巧分享</a:t>
            </a:r>
          </a:p>
        </p:txBody>
      </p:sp>
      <p:sp>
        <p:nvSpPr>
          <p:cNvPr id="32772" name="Text Box 4"/>
          <p:cNvSpPr txBox="1">
            <a:spLocks noChangeArrowheads="1"/>
          </p:cNvSpPr>
          <p:nvPr/>
        </p:nvSpPr>
        <p:spPr bwMode="auto">
          <a:xfrm>
            <a:off x="711107" y="1143265"/>
            <a:ext cx="10677194" cy="2910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eaLnBrk="1" hangingPunct="1">
              <a:defRPr/>
            </a:pPr>
            <a:r>
              <a:rPr lang="en-US" dirty="0">
                <a:solidFill>
                  <a:srgbClr val="1772BF"/>
                </a:solidFill>
                <a:effectLst>
                  <a:outerShdw blurRad="38100" dist="38100" dir="2700000" algn="tl">
                    <a:srgbClr val="C0C0C0"/>
                  </a:outerShdw>
                </a:effectLst>
                <a:latin typeface="宋体" panose="02010600030101010101" pitchFamily="2" charset="-122"/>
              </a:rPr>
              <a:t>Explain </a:t>
            </a:r>
            <a:r>
              <a:rPr lang="zh-CN" dirty="0">
                <a:solidFill>
                  <a:srgbClr val="1772BF"/>
                </a:solidFill>
                <a:effectLst>
                  <a:outerShdw blurRad="38100" dist="38100" dir="2700000" algn="tl">
                    <a:srgbClr val="C0C0C0"/>
                  </a:outerShdw>
                </a:effectLst>
                <a:latin typeface="宋体" panose="02010600030101010101" pitchFamily="2" charset="-122"/>
              </a:rPr>
              <a:t>使用</a:t>
            </a:r>
          </a:p>
          <a:p>
            <a:pPr eaLnBrk="1" hangingPunct="1">
              <a:defRPr/>
            </a:pPr>
            <a:endParaRPr lang="zh-CN" altLang="en-US" sz="1900" dirty="0">
              <a:solidFill>
                <a:srgbClr val="1772BF"/>
              </a:solidFill>
              <a:effectLst>
                <a:outerShdw blurRad="38100" dist="38100" dir="2700000" algn="tl">
                  <a:srgbClr val="C0C0C0"/>
                </a:outerShdw>
              </a:effectLst>
              <a:latin typeface="宋体" panose="02010600030101010101" pitchFamily="2" charset="-122"/>
            </a:endParaRPr>
          </a:p>
          <a:p>
            <a:pPr eaLnBrk="1" hangingPunct="1">
              <a:buClr>
                <a:schemeClr val="accent2"/>
              </a:buClr>
              <a:buFont typeface="Wingdings" panose="05000000000000000000" pitchFamily="2" charset="2"/>
              <a:buChar char="n"/>
              <a:defRPr/>
            </a:pPr>
            <a:r>
              <a:rPr lang="zh-CN" altLang="en-US" sz="2600" dirty="0">
                <a:solidFill>
                  <a:srgbClr val="1772BF"/>
                </a:solidFill>
                <a:effectLst>
                  <a:outerShdw blurRad="38100" dist="38100" dir="2700000" algn="tl">
                    <a:srgbClr val="C0C0C0"/>
                  </a:outerShdw>
                </a:effectLst>
              </a:rPr>
              <a:t> 语法：</a:t>
            </a:r>
            <a:r>
              <a:rPr lang="en-US" sz="2400" dirty="0">
                <a:solidFill>
                  <a:srgbClr val="1772BF"/>
                </a:solidFill>
                <a:effectLst>
                  <a:outerShdw blurRad="38100" dist="38100" dir="2700000" algn="tl">
                    <a:srgbClr val="C0C0C0"/>
                  </a:outerShdw>
                </a:effectLst>
              </a:rPr>
              <a:t>EXPLAIN SELECT </a:t>
            </a:r>
            <a:r>
              <a:rPr lang="en-US" sz="2400" i="1" dirty="0" err="1">
                <a:solidFill>
                  <a:srgbClr val="1772BF"/>
                </a:solidFill>
                <a:effectLst>
                  <a:outerShdw blurRad="38100" dist="38100" dir="2700000" algn="tl">
                    <a:srgbClr val="C0C0C0"/>
                  </a:outerShdw>
                </a:effectLst>
              </a:rPr>
              <a:t>select_options</a:t>
            </a:r>
            <a:r>
              <a:rPr lang="en-US" dirty="0">
                <a:solidFill>
                  <a:srgbClr val="1772BF"/>
                </a:solidFill>
                <a:effectLst>
                  <a:outerShdw blurRad="38100" dist="38100" dir="2700000" algn="tl">
                    <a:srgbClr val="C0C0C0"/>
                  </a:outerShdw>
                </a:effectLst>
              </a:rPr>
              <a:t> </a:t>
            </a:r>
            <a:endParaRPr lang="zh-CN" altLang="en-US" sz="2600" dirty="0">
              <a:solidFill>
                <a:srgbClr val="1772BF"/>
              </a:solidFill>
              <a:effectLst>
                <a:outerShdw blurRad="38100" dist="38100" dir="2700000" algn="tl">
                  <a:srgbClr val="C0C0C0"/>
                </a:outerShdw>
              </a:effectLst>
            </a:endParaRPr>
          </a:p>
          <a:p>
            <a:pPr eaLnBrk="1" hangingPunct="1">
              <a:buClr>
                <a:schemeClr val="accent2"/>
              </a:buClr>
              <a:buFont typeface="Wingdings" panose="05000000000000000000" pitchFamily="2" charset="2"/>
              <a:buNone/>
              <a:defRPr/>
            </a:pPr>
            <a:endParaRPr lang="zh-CN" altLang="en-US" sz="1700" dirty="0">
              <a:solidFill>
                <a:srgbClr val="1772BF"/>
              </a:solidFill>
              <a:effectLst>
                <a:outerShdw blurRad="38100" dist="38100" dir="2700000" algn="tl">
                  <a:srgbClr val="C0C0C0"/>
                </a:outerShdw>
              </a:effectLst>
            </a:endParaRPr>
          </a:p>
          <a:p>
            <a:pPr eaLnBrk="1" hangingPunct="1">
              <a:buClr>
                <a:schemeClr val="accent2"/>
              </a:buClr>
              <a:buFont typeface="Wingdings" panose="05000000000000000000" pitchFamily="2" charset="2"/>
              <a:buNone/>
              <a:defRPr/>
            </a:pPr>
            <a:r>
              <a:rPr lang="en-US" sz="1700" dirty="0">
                <a:solidFill>
                  <a:srgbClr val="1772BF"/>
                </a:solidFill>
                <a:effectLst>
                  <a:outerShdw blurRad="38100" dist="38100" dir="2700000" algn="tl">
                    <a:srgbClr val="C0C0C0"/>
                  </a:outerShdw>
                </a:effectLst>
              </a:rPr>
              <a:t>Type:       </a:t>
            </a:r>
            <a:r>
              <a:rPr lang="zh-CN" altLang="en-US" sz="1700" dirty="0">
                <a:solidFill>
                  <a:srgbClr val="1772BF"/>
                </a:solidFill>
                <a:effectLst>
                  <a:outerShdw blurRad="38100" dist="38100" dir="2700000" algn="tl">
                    <a:srgbClr val="C0C0C0"/>
                  </a:outerShdw>
                </a:effectLst>
              </a:rPr>
              <a:t>类型，是否使用了索引还是全表扫描</a:t>
            </a:r>
            <a:r>
              <a:rPr lang="en-US" sz="1700" dirty="0">
                <a:solidFill>
                  <a:srgbClr val="1772BF"/>
                </a:solidFill>
                <a:effectLst>
                  <a:outerShdw blurRad="38100" dist="38100" dir="2700000" algn="tl">
                    <a:srgbClr val="C0C0C0"/>
                  </a:outerShdw>
                </a:effectLst>
              </a:rPr>
              <a:t>, </a:t>
            </a:r>
            <a:r>
              <a:rPr lang="en-US" sz="1700" dirty="0" err="1">
                <a:solidFill>
                  <a:srgbClr val="1772BF"/>
                </a:solidFill>
                <a:effectLst>
                  <a:outerShdw blurRad="38100" dist="38100" dir="2700000" algn="tl">
                    <a:srgbClr val="C0C0C0"/>
                  </a:outerShdw>
                </a:effectLst>
              </a:rPr>
              <a:t>const,eg_reg,ref,range,index,ALL</a:t>
            </a:r>
            <a:r>
              <a:rPr lang="en-US" sz="1700" dirty="0">
                <a:solidFill>
                  <a:srgbClr val="1772BF"/>
                </a:solidFill>
                <a:effectLst>
                  <a:outerShdw blurRad="38100" dist="38100" dir="2700000" algn="tl">
                    <a:srgbClr val="C0C0C0"/>
                  </a:outerShdw>
                </a:effectLst>
              </a:rPr>
              <a:t> </a:t>
            </a:r>
            <a:br>
              <a:rPr lang="en-US" sz="1700" dirty="0">
                <a:solidFill>
                  <a:srgbClr val="1772BF"/>
                </a:solidFill>
                <a:effectLst>
                  <a:outerShdw blurRad="38100" dist="38100" dir="2700000" algn="tl">
                    <a:srgbClr val="C0C0C0"/>
                  </a:outerShdw>
                </a:effectLst>
              </a:rPr>
            </a:br>
            <a:r>
              <a:rPr lang="en-US" sz="1700" dirty="0">
                <a:solidFill>
                  <a:srgbClr val="1772BF"/>
                </a:solidFill>
                <a:effectLst>
                  <a:outerShdw blurRad="38100" dist="38100" dir="2700000" algn="tl">
                    <a:srgbClr val="C0C0C0"/>
                  </a:outerShdw>
                </a:effectLst>
              </a:rPr>
              <a:t>Key:         </a:t>
            </a:r>
            <a:r>
              <a:rPr lang="zh-CN" altLang="en-US" sz="1700" dirty="0">
                <a:solidFill>
                  <a:srgbClr val="1772BF"/>
                </a:solidFill>
                <a:effectLst>
                  <a:outerShdw blurRad="38100" dist="38100" dir="2700000" algn="tl">
                    <a:srgbClr val="C0C0C0"/>
                  </a:outerShdw>
                </a:effectLst>
              </a:rPr>
              <a:t>实际使用上的索引是哪个字段 </a:t>
            </a:r>
            <a:br>
              <a:rPr lang="zh-CN" altLang="en-US" sz="1700" dirty="0">
                <a:solidFill>
                  <a:srgbClr val="1772BF"/>
                </a:solidFill>
                <a:effectLst>
                  <a:outerShdw blurRad="38100" dist="38100" dir="2700000" algn="tl">
                    <a:srgbClr val="C0C0C0"/>
                  </a:outerShdw>
                </a:effectLst>
              </a:rPr>
            </a:br>
            <a:r>
              <a:rPr lang="en-US" sz="1700" dirty="0" err="1">
                <a:solidFill>
                  <a:srgbClr val="1772BF"/>
                </a:solidFill>
                <a:effectLst>
                  <a:outerShdw blurRad="38100" dist="38100" dir="2700000" algn="tl">
                    <a:srgbClr val="C0C0C0"/>
                  </a:outerShdw>
                </a:effectLst>
              </a:rPr>
              <a:t>Ken_len</a:t>
            </a:r>
            <a:r>
              <a:rPr lang="en-US" sz="1700" dirty="0">
                <a:solidFill>
                  <a:srgbClr val="1772BF"/>
                </a:solidFill>
                <a:effectLst>
                  <a:outerShdw blurRad="38100" dist="38100" dir="2700000" algn="tl">
                    <a:srgbClr val="C0C0C0"/>
                  </a:outerShdw>
                </a:effectLst>
              </a:rPr>
              <a:t>:  </a:t>
            </a:r>
            <a:r>
              <a:rPr lang="zh-CN" altLang="en-US" sz="1700" dirty="0">
                <a:solidFill>
                  <a:srgbClr val="1772BF"/>
                </a:solidFill>
                <a:effectLst>
                  <a:outerShdw blurRad="38100" dist="38100" dir="2700000" algn="tl">
                    <a:srgbClr val="C0C0C0"/>
                  </a:outerShdw>
                </a:effectLst>
              </a:rPr>
              <a:t>真正使用了哪些索引，不为 </a:t>
            </a:r>
            <a:r>
              <a:rPr lang="en-US" sz="1700" dirty="0">
                <a:solidFill>
                  <a:srgbClr val="1772BF"/>
                </a:solidFill>
                <a:effectLst>
                  <a:outerShdw blurRad="38100" dist="38100" dir="2700000" algn="tl">
                    <a:srgbClr val="C0C0C0"/>
                  </a:outerShdw>
                </a:effectLst>
              </a:rPr>
              <a:t>NULL </a:t>
            </a:r>
            <a:r>
              <a:rPr lang="zh-CN" altLang="en-US" sz="1700" dirty="0">
                <a:solidFill>
                  <a:srgbClr val="1772BF"/>
                </a:solidFill>
                <a:effectLst>
                  <a:outerShdw blurRad="38100" dist="38100" dir="2700000" algn="tl">
                    <a:srgbClr val="C0C0C0"/>
                  </a:outerShdw>
                </a:effectLst>
              </a:rPr>
              <a:t>的就是真实使用的索引</a:t>
            </a:r>
            <a:br>
              <a:rPr lang="zh-CN" altLang="en-US" sz="1700" dirty="0">
                <a:solidFill>
                  <a:srgbClr val="1772BF"/>
                </a:solidFill>
                <a:effectLst>
                  <a:outerShdw blurRad="38100" dist="38100" dir="2700000" algn="tl">
                    <a:srgbClr val="C0C0C0"/>
                  </a:outerShdw>
                </a:effectLst>
              </a:rPr>
            </a:br>
            <a:r>
              <a:rPr lang="en-US" sz="1700" dirty="0">
                <a:solidFill>
                  <a:srgbClr val="1772BF"/>
                </a:solidFill>
                <a:effectLst>
                  <a:outerShdw blurRad="38100" dist="38100" dir="2700000" algn="tl">
                    <a:srgbClr val="C0C0C0"/>
                  </a:outerShdw>
                </a:effectLst>
              </a:rPr>
              <a:t>Ref:          </a:t>
            </a:r>
            <a:r>
              <a:rPr lang="zh-CN" altLang="en-US" sz="1700" dirty="0">
                <a:solidFill>
                  <a:srgbClr val="1772BF"/>
                </a:solidFill>
                <a:effectLst>
                  <a:outerShdw blurRad="38100" dist="38100" dir="2700000" algn="tl">
                    <a:srgbClr val="C0C0C0"/>
                  </a:outerShdw>
                </a:effectLst>
              </a:rPr>
              <a:t>显示了哪些字段或者常量被用来和 </a:t>
            </a:r>
            <a:r>
              <a:rPr lang="en-US" sz="1700" dirty="0">
                <a:solidFill>
                  <a:srgbClr val="1772BF"/>
                </a:solidFill>
                <a:effectLst>
                  <a:outerShdw blurRad="38100" dist="38100" dir="2700000" algn="tl">
                    <a:srgbClr val="C0C0C0"/>
                  </a:outerShdw>
                </a:effectLst>
              </a:rPr>
              <a:t>key </a:t>
            </a:r>
            <a:r>
              <a:rPr lang="zh-CN" altLang="en-US" sz="1700" dirty="0">
                <a:solidFill>
                  <a:srgbClr val="1772BF"/>
                </a:solidFill>
                <a:effectLst>
                  <a:outerShdw blurRad="38100" dist="38100" dir="2700000" algn="tl">
                    <a:srgbClr val="C0C0C0"/>
                  </a:outerShdw>
                </a:effectLst>
              </a:rPr>
              <a:t>配合从表中查询记录出来 </a:t>
            </a:r>
            <a:endParaRPr lang="en-US" sz="1700" dirty="0">
              <a:solidFill>
                <a:srgbClr val="1772BF"/>
              </a:solidFill>
              <a:effectLst>
                <a:outerShdw blurRad="38100" dist="38100" dir="2700000" algn="tl">
                  <a:srgbClr val="C0C0C0"/>
                </a:outerShdw>
              </a:effectLst>
            </a:endParaRPr>
          </a:p>
          <a:p>
            <a:pPr eaLnBrk="1" hangingPunct="1">
              <a:buClr>
                <a:schemeClr val="accent2"/>
              </a:buClr>
              <a:buFont typeface="Wingdings" panose="05000000000000000000" pitchFamily="2" charset="2"/>
              <a:buNone/>
              <a:defRPr/>
            </a:pPr>
            <a:r>
              <a:rPr lang="en-US" sz="1700" dirty="0">
                <a:solidFill>
                  <a:srgbClr val="1772BF"/>
                </a:solidFill>
                <a:effectLst>
                  <a:outerShdw blurRad="38100" dist="38100" dir="2700000" algn="tl">
                    <a:srgbClr val="C0C0C0"/>
                  </a:outerShdw>
                </a:effectLst>
              </a:rPr>
              <a:t>Rows:      </a:t>
            </a:r>
            <a:r>
              <a:rPr lang="zh-CN" altLang="en-US" sz="1700" dirty="0">
                <a:solidFill>
                  <a:srgbClr val="1772BF"/>
                </a:solidFill>
                <a:effectLst>
                  <a:outerShdw blurRad="38100" dist="38100" dir="2700000" algn="tl">
                    <a:srgbClr val="C0C0C0"/>
                  </a:outerShdw>
                </a:effectLst>
              </a:rPr>
              <a:t>显示了</a:t>
            </a:r>
            <a:r>
              <a:rPr lang="en-US" sz="1700" dirty="0">
                <a:solidFill>
                  <a:srgbClr val="1772BF"/>
                </a:solidFill>
                <a:effectLst>
                  <a:outerShdw blurRad="38100" dist="38100" dir="2700000" algn="tl">
                    <a:srgbClr val="C0C0C0"/>
                  </a:outerShdw>
                </a:effectLst>
              </a:rPr>
              <a:t>MySQL</a:t>
            </a:r>
            <a:r>
              <a:rPr lang="zh-CN" altLang="en-US" sz="1700" dirty="0">
                <a:solidFill>
                  <a:srgbClr val="1772BF"/>
                </a:solidFill>
                <a:effectLst>
                  <a:outerShdw blurRad="38100" dist="38100" dir="2700000" algn="tl">
                    <a:srgbClr val="C0C0C0"/>
                  </a:outerShdw>
                </a:effectLst>
              </a:rPr>
              <a:t>认为在查询中应该检索的记录数 </a:t>
            </a:r>
            <a:br>
              <a:rPr lang="zh-CN" altLang="en-US" sz="1700" dirty="0">
                <a:solidFill>
                  <a:srgbClr val="1772BF"/>
                </a:solidFill>
                <a:effectLst>
                  <a:outerShdw blurRad="38100" dist="38100" dir="2700000" algn="tl">
                    <a:srgbClr val="C0C0C0"/>
                  </a:outerShdw>
                </a:effectLst>
              </a:rPr>
            </a:br>
            <a:r>
              <a:rPr lang="en-US" sz="1700" dirty="0">
                <a:solidFill>
                  <a:srgbClr val="1772BF"/>
                </a:solidFill>
                <a:effectLst>
                  <a:outerShdw blurRad="38100" dist="38100" dir="2700000" algn="tl">
                    <a:srgbClr val="C0C0C0"/>
                  </a:outerShdw>
                </a:effectLst>
              </a:rPr>
              <a:t>Extra:      </a:t>
            </a:r>
            <a:r>
              <a:rPr lang="zh-CN" altLang="en-US" sz="1700" dirty="0">
                <a:solidFill>
                  <a:srgbClr val="1772BF"/>
                </a:solidFill>
                <a:effectLst>
                  <a:outerShdw blurRad="38100" dist="38100" dir="2700000" algn="tl">
                    <a:srgbClr val="C0C0C0"/>
                  </a:outerShdw>
                </a:effectLst>
              </a:rPr>
              <a:t>显示了查询中</a:t>
            </a:r>
            <a:r>
              <a:rPr lang="en-US" sz="1700" dirty="0">
                <a:solidFill>
                  <a:srgbClr val="1772BF"/>
                </a:solidFill>
                <a:effectLst>
                  <a:outerShdw blurRad="38100" dist="38100" dir="2700000" algn="tl">
                    <a:srgbClr val="C0C0C0"/>
                  </a:outerShdw>
                </a:effectLst>
              </a:rPr>
              <a:t>MySQL</a:t>
            </a:r>
            <a:r>
              <a:rPr lang="zh-CN" altLang="en-US" sz="1700" dirty="0">
                <a:solidFill>
                  <a:srgbClr val="1772BF"/>
                </a:solidFill>
                <a:effectLst>
                  <a:outerShdw blurRad="38100" dist="38100" dir="2700000" algn="tl">
                    <a:srgbClr val="C0C0C0"/>
                  </a:outerShdw>
                </a:effectLst>
              </a:rPr>
              <a:t>的附加信息，关心</a:t>
            </a:r>
            <a:r>
              <a:rPr lang="en-US" sz="1700" dirty="0">
                <a:solidFill>
                  <a:srgbClr val="1772BF"/>
                </a:solidFill>
                <a:effectLst>
                  <a:outerShdw blurRad="38100" dist="38100" dir="2700000" algn="tl">
                    <a:srgbClr val="C0C0C0"/>
                  </a:outerShdw>
                </a:effectLst>
              </a:rPr>
              <a:t>Using </a:t>
            </a:r>
            <a:r>
              <a:rPr lang="en-US" sz="1700" dirty="0" err="1">
                <a:solidFill>
                  <a:srgbClr val="1772BF"/>
                </a:solidFill>
                <a:effectLst>
                  <a:outerShdw blurRad="38100" dist="38100" dir="2700000" algn="tl">
                    <a:srgbClr val="C0C0C0"/>
                  </a:outerShdw>
                </a:effectLst>
              </a:rPr>
              <a:t>filesort</a:t>
            </a:r>
            <a:r>
              <a:rPr lang="en-US" sz="1700" dirty="0">
                <a:solidFill>
                  <a:srgbClr val="1772BF"/>
                </a:solidFill>
                <a:effectLst>
                  <a:outerShdw blurRad="38100" dist="38100" dir="2700000" algn="tl">
                    <a:srgbClr val="C0C0C0"/>
                  </a:outerShdw>
                </a:effectLst>
              </a:rPr>
              <a:t> </a:t>
            </a:r>
            <a:r>
              <a:rPr lang="zh-CN" altLang="en-US" sz="1700" dirty="0">
                <a:solidFill>
                  <a:srgbClr val="1772BF"/>
                </a:solidFill>
                <a:effectLst>
                  <a:outerShdw blurRad="38100" dist="38100" dir="2700000" algn="tl">
                    <a:srgbClr val="C0C0C0"/>
                  </a:outerShdw>
                </a:effectLst>
              </a:rPr>
              <a:t>和 </a:t>
            </a:r>
            <a:r>
              <a:rPr lang="en-US" sz="1700" dirty="0">
                <a:solidFill>
                  <a:srgbClr val="1772BF"/>
                </a:solidFill>
                <a:effectLst>
                  <a:outerShdw blurRad="38100" dist="38100" dir="2700000" algn="tl">
                    <a:srgbClr val="C0C0C0"/>
                  </a:outerShdw>
                </a:effectLst>
              </a:rPr>
              <a:t>Using temporary</a:t>
            </a:r>
            <a:r>
              <a:rPr lang="zh-CN" altLang="en-US" sz="1700" dirty="0">
                <a:solidFill>
                  <a:srgbClr val="1772BF"/>
                </a:solidFill>
                <a:effectLst>
                  <a:outerShdw blurRad="38100" dist="38100" dir="2700000" algn="tl">
                    <a:srgbClr val="C0C0C0"/>
                  </a:outerShdw>
                </a:effectLst>
              </a:rPr>
              <a:t>，性能杀手</a:t>
            </a:r>
          </a:p>
        </p:txBody>
      </p:sp>
      <p:pic>
        <p:nvPicPr>
          <p:cNvPr id="378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93068" y="6157924"/>
            <a:ext cx="1574595" cy="6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4" name="Picture 6" descr="d920bf0c-bf0e-3db7-89d4-ed6bacc58ed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174" y="4268188"/>
            <a:ext cx="11784066" cy="1543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914282" y="1143265"/>
            <a:ext cx="10366084" cy="530171"/>
          </a:xfrm>
          <a:prstGeom prst="rect">
            <a:avLst/>
          </a:prstGeom>
          <a:noFill/>
          <a:ln>
            <a:noFill/>
          </a:ln>
          <a:effectLst/>
          <a:extLst>
            <a:ext uri="{909E8E84-426E-40DD-AFC4-6F175D3DCCD1}">
              <a14:hiddenFill xmlns:a14="http://schemas.microsoft.com/office/drawing/2010/main">
                <a:gradFill rotWithShape="1">
                  <a:gsLst>
                    <a:gs pos="0">
                      <a:srgbClr val="CFB787"/>
                    </a:gs>
                    <a:gs pos="100000">
                      <a:srgbClr val="CFB787">
                        <a:gamma/>
                        <a:shade val="46275"/>
                        <a:invGamma/>
                      </a:srgbClr>
                    </a:gs>
                  </a:gsLst>
                  <a:lin ang="27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3500000" sx="75000" sy="75000" algn="tl" rotWithShape="0">
                    <a:srgbClr val="808080">
                      <a:alpha val="50000"/>
                    </a:srgbClr>
                  </a:outerShdw>
                </a:effectLst>
              </a14:hiddenEffects>
            </a:ext>
          </a:extLst>
        </p:spPr>
        <p:txBody>
          <a:bodyPr lIns="108850" tIns="98565" rIns="108850" bIns="98565">
            <a:spAutoFit/>
          </a:bodyPr>
          <a:lstStyle/>
          <a:p>
            <a:pPr marL="544195" indent="-544195">
              <a:lnSpc>
                <a:spcPct val="150000"/>
              </a:lnSpc>
              <a:buClr>
                <a:srgbClr val="0000CC"/>
              </a:buClr>
              <a:buSzPct val="75000"/>
              <a:buFont typeface="Wingdings" panose="05000000000000000000" pitchFamily="2" charset="2"/>
              <a:buChar char="l"/>
              <a:defRPr/>
            </a:pPr>
            <a:endParaRPr lang="zh-CN" altLang="en-US" sz="1700">
              <a:solidFill>
                <a:srgbClr val="1772BF"/>
              </a:solidFill>
              <a:effectLst>
                <a:outerShdw blurRad="38100" dist="38100" dir="2700000" algn="tl">
                  <a:srgbClr val="C0C0C0"/>
                </a:outerShdw>
              </a:effectLst>
              <a:latin typeface="宋体" panose="02010600030101010101" pitchFamily="2" charset="-122"/>
            </a:endParaRPr>
          </a:p>
        </p:txBody>
      </p:sp>
      <p:sp>
        <p:nvSpPr>
          <p:cNvPr id="33795" name="Text Box 3"/>
          <p:cNvSpPr txBox="1">
            <a:spLocks noChangeArrowheads="1"/>
          </p:cNvSpPr>
          <p:nvPr/>
        </p:nvSpPr>
        <p:spPr bwMode="auto">
          <a:xfrm>
            <a:off x="304760" y="149802"/>
            <a:ext cx="5282512" cy="600075"/>
          </a:xfrm>
          <a:prstGeom prst="rect">
            <a:avLst/>
          </a:prstGeom>
          <a:noFill/>
          <a:ln>
            <a:no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8850" tIns="54425" rIns="108850" bIns="54425">
            <a:spAutoFit/>
          </a:bodyPr>
          <a:lstStyle/>
          <a:p>
            <a:pPr lvl="0" algn="l">
              <a:buClr>
                <a:srgbClr val="0000CC"/>
              </a:buClr>
              <a:buSzPct val="75000"/>
              <a:buFont typeface="Wingdings" panose="05000000000000000000" pitchFamily="2" charset="2"/>
              <a:defRPr/>
            </a:pPr>
            <a:r>
              <a:rPr lang="zh-CN" altLang="en-US" sz="3200" dirty="0">
                <a:solidFill>
                  <a:srgbClr val="0070C0"/>
                </a:solidFill>
                <a:latin typeface="微软雅黑" panose="020B0503020204020204" pitchFamily="34" charset="-122"/>
                <a:ea typeface="微软雅黑" panose="020B0503020204020204" pitchFamily="34" charset="-122"/>
                <a:sym typeface="+mn-ea"/>
              </a:rPr>
              <a:t>MySQL 技巧分享</a:t>
            </a:r>
          </a:p>
        </p:txBody>
      </p:sp>
      <p:sp>
        <p:nvSpPr>
          <p:cNvPr id="33796" name="Text Box 4"/>
          <p:cNvSpPr txBox="1">
            <a:spLocks noChangeArrowheads="1"/>
          </p:cNvSpPr>
          <p:nvPr/>
        </p:nvSpPr>
        <p:spPr bwMode="auto">
          <a:xfrm>
            <a:off x="711107" y="1143265"/>
            <a:ext cx="10677194" cy="386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eaLnBrk="1" hangingPunct="1">
              <a:defRPr/>
            </a:pPr>
            <a:r>
              <a:rPr lang="zh-CN">
                <a:solidFill>
                  <a:srgbClr val="1772BF"/>
                </a:solidFill>
                <a:effectLst>
                  <a:outerShdw blurRad="38100" dist="38100" dir="2700000" algn="tl">
                    <a:srgbClr val="C0C0C0"/>
                  </a:outerShdw>
                </a:effectLst>
                <a:latin typeface="宋体" panose="02010600030101010101" pitchFamily="2" charset="-122"/>
              </a:rPr>
              <a:t>索引实践</a:t>
            </a:r>
            <a:endParaRPr lang="zh-CN" altLang="en-US" sz="1900">
              <a:solidFill>
                <a:srgbClr val="1772BF"/>
              </a:solidFill>
              <a:effectLst>
                <a:outerShdw blurRad="38100" dist="38100" dir="2700000" algn="tl">
                  <a:srgbClr val="C0C0C0"/>
                </a:outerShdw>
              </a:effectLst>
              <a:latin typeface="宋体" panose="02010600030101010101" pitchFamily="2" charset="-122"/>
            </a:endParaRPr>
          </a:p>
        </p:txBody>
      </p:sp>
      <p:pic>
        <p:nvPicPr>
          <p:cNvPr id="3891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0117" y="6181569"/>
            <a:ext cx="1574595" cy="6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1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1735" y="1676788"/>
            <a:ext cx="6806314" cy="2253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1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761" y="4039535"/>
            <a:ext cx="11580892" cy="2142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914282" y="1143265"/>
            <a:ext cx="10366084" cy="591470"/>
          </a:xfrm>
          <a:prstGeom prst="rect">
            <a:avLst/>
          </a:prstGeom>
          <a:noFill/>
          <a:ln>
            <a:noFill/>
          </a:ln>
          <a:effectLst/>
          <a:extLst>
            <a:ext uri="{909E8E84-426E-40DD-AFC4-6F175D3DCCD1}">
              <a14:hiddenFill xmlns:a14="http://schemas.microsoft.com/office/drawing/2010/main">
                <a:gradFill rotWithShape="1">
                  <a:gsLst>
                    <a:gs pos="0">
                      <a:srgbClr val="CFB787"/>
                    </a:gs>
                    <a:gs pos="100000">
                      <a:srgbClr val="CFB787">
                        <a:gamma/>
                        <a:shade val="46275"/>
                        <a:invGamma/>
                      </a:srgbClr>
                    </a:gs>
                  </a:gsLst>
                  <a:lin ang="27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3500000" sx="75000" sy="75000" algn="tl" rotWithShape="0">
                    <a:srgbClr val="808080">
                      <a:alpha val="50000"/>
                    </a:srgbClr>
                  </a:outerShdw>
                </a:effectLst>
              </a14:hiddenEffects>
            </a:ext>
          </a:extLst>
        </p:spPr>
        <p:txBody>
          <a:bodyPr lIns="108850" tIns="98565" rIns="108850" bIns="98565">
            <a:spAutoFit/>
          </a:bodyPr>
          <a:lstStyle/>
          <a:p>
            <a:pPr marL="544195" indent="-544195">
              <a:lnSpc>
                <a:spcPct val="150000"/>
              </a:lnSpc>
              <a:buClr>
                <a:srgbClr val="0000CC"/>
              </a:buClr>
              <a:buSzPct val="75000"/>
              <a:buFont typeface="Wingdings" panose="05000000000000000000" pitchFamily="2" charset="2"/>
              <a:buChar char="l"/>
              <a:defRPr/>
            </a:pPr>
            <a:endParaRPr lang="zh-CN" altLang="en-US" sz="1700">
              <a:effectLst>
                <a:outerShdw blurRad="38100" dist="38100" dir="2700000" algn="tl">
                  <a:srgbClr val="C0C0C0"/>
                </a:outerShdw>
              </a:effectLst>
              <a:latin typeface="宋体" panose="02010600030101010101" pitchFamily="2" charset="-122"/>
            </a:endParaRPr>
          </a:p>
        </p:txBody>
      </p:sp>
      <p:sp>
        <p:nvSpPr>
          <p:cNvPr id="34819" name="Text Box 3"/>
          <p:cNvSpPr txBox="1">
            <a:spLocks noChangeArrowheads="1"/>
          </p:cNvSpPr>
          <p:nvPr/>
        </p:nvSpPr>
        <p:spPr bwMode="auto">
          <a:xfrm>
            <a:off x="304760" y="159427"/>
            <a:ext cx="5282512" cy="600075"/>
          </a:xfrm>
          <a:prstGeom prst="rect">
            <a:avLst/>
          </a:prstGeom>
          <a:noFill/>
          <a:ln>
            <a:no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8850" tIns="54425" rIns="108850" bIns="54425">
            <a:spAutoFit/>
          </a:bodyPr>
          <a:lstStyle/>
          <a:p>
            <a:pPr lvl="0" algn="l">
              <a:buClr>
                <a:srgbClr val="0000CC"/>
              </a:buClr>
              <a:buSzPct val="75000"/>
              <a:buFont typeface="Wingdings" panose="05000000000000000000" pitchFamily="2" charset="2"/>
              <a:defRPr/>
            </a:pPr>
            <a:r>
              <a:rPr lang="zh-CN" altLang="en-US" sz="3200" dirty="0">
                <a:solidFill>
                  <a:srgbClr val="0070C0"/>
                </a:solidFill>
                <a:latin typeface="微软雅黑" panose="020B0503020204020204" pitchFamily="34" charset="-122"/>
                <a:ea typeface="微软雅黑" panose="020B0503020204020204" pitchFamily="34" charset="-122"/>
                <a:sym typeface="+mn-ea"/>
              </a:rPr>
              <a:t>MySQL 技巧分享</a:t>
            </a:r>
          </a:p>
        </p:txBody>
      </p:sp>
      <p:sp>
        <p:nvSpPr>
          <p:cNvPr id="34820" name="Text Box 4"/>
          <p:cNvSpPr txBox="1">
            <a:spLocks noChangeArrowheads="1"/>
          </p:cNvSpPr>
          <p:nvPr/>
        </p:nvSpPr>
        <p:spPr bwMode="auto">
          <a:xfrm>
            <a:off x="711107" y="1143265"/>
            <a:ext cx="10677194" cy="386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eaLnBrk="1" hangingPunct="1">
              <a:defRPr/>
            </a:pPr>
            <a:r>
              <a:rPr lang="zh-CN">
                <a:effectLst>
                  <a:outerShdw blurRad="38100" dist="38100" dir="2700000" algn="tl">
                    <a:srgbClr val="C0C0C0"/>
                  </a:outerShdw>
                </a:effectLst>
                <a:latin typeface="宋体" panose="02010600030101010101" pitchFamily="2" charset="-122"/>
              </a:rPr>
              <a:t>函数和索引</a:t>
            </a:r>
            <a:endParaRPr lang="zh-CN" altLang="en-US" sz="1900">
              <a:effectLst>
                <a:outerShdw blurRad="38100" dist="38100" dir="2700000" algn="tl">
                  <a:srgbClr val="C0C0C0"/>
                </a:outerShdw>
              </a:effectLst>
              <a:latin typeface="宋体" panose="02010600030101010101" pitchFamily="2" charset="-122"/>
            </a:endParaRPr>
          </a:p>
        </p:txBody>
      </p:sp>
      <p:pic>
        <p:nvPicPr>
          <p:cNvPr id="3994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93068" y="6116466"/>
            <a:ext cx="1574595" cy="6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94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5389" y="1676789"/>
            <a:ext cx="7657103" cy="235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94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5388" y="4115753"/>
            <a:ext cx="7619008" cy="232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914282" y="1143265"/>
            <a:ext cx="10366084" cy="530171"/>
          </a:xfrm>
          <a:prstGeom prst="rect">
            <a:avLst/>
          </a:prstGeom>
          <a:noFill/>
          <a:ln>
            <a:noFill/>
          </a:ln>
          <a:effectLst/>
          <a:extLst>
            <a:ext uri="{909E8E84-426E-40DD-AFC4-6F175D3DCCD1}">
              <a14:hiddenFill xmlns:a14="http://schemas.microsoft.com/office/drawing/2010/main">
                <a:gradFill rotWithShape="1">
                  <a:gsLst>
                    <a:gs pos="0">
                      <a:srgbClr val="CFB787"/>
                    </a:gs>
                    <a:gs pos="100000">
                      <a:srgbClr val="CFB787">
                        <a:gamma/>
                        <a:shade val="46275"/>
                        <a:invGamma/>
                      </a:srgbClr>
                    </a:gs>
                  </a:gsLst>
                  <a:lin ang="27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3500000" sx="75000" sy="75000" algn="tl" rotWithShape="0">
                    <a:srgbClr val="808080">
                      <a:alpha val="50000"/>
                    </a:srgbClr>
                  </a:outerShdw>
                </a:effectLst>
              </a14:hiddenEffects>
            </a:ext>
          </a:extLst>
        </p:spPr>
        <p:txBody>
          <a:bodyPr lIns="108850" tIns="98565" rIns="108850" bIns="98565">
            <a:spAutoFit/>
          </a:bodyPr>
          <a:lstStyle/>
          <a:p>
            <a:pPr marL="544195" indent="-544195">
              <a:lnSpc>
                <a:spcPct val="150000"/>
              </a:lnSpc>
              <a:buClr>
                <a:srgbClr val="0000CC"/>
              </a:buClr>
              <a:buSzPct val="75000"/>
              <a:buFont typeface="Wingdings" panose="05000000000000000000" pitchFamily="2" charset="2"/>
              <a:buChar char="l"/>
              <a:defRPr/>
            </a:pPr>
            <a:endParaRPr lang="zh-CN" altLang="en-US" sz="1700">
              <a:solidFill>
                <a:srgbClr val="1772BF"/>
              </a:solidFill>
              <a:effectLst>
                <a:outerShdw blurRad="38100" dist="38100" dir="2700000" algn="tl">
                  <a:srgbClr val="C0C0C0"/>
                </a:outerShdw>
              </a:effectLst>
              <a:latin typeface="宋体" panose="02010600030101010101" pitchFamily="2" charset="-122"/>
            </a:endParaRPr>
          </a:p>
        </p:txBody>
      </p:sp>
      <p:sp>
        <p:nvSpPr>
          <p:cNvPr id="35843" name="Text Box 3"/>
          <p:cNvSpPr txBox="1">
            <a:spLocks noChangeArrowheads="1"/>
          </p:cNvSpPr>
          <p:nvPr/>
        </p:nvSpPr>
        <p:spPr bwMode="auto">
          <a:xfrm>
            <a:off x="304760" y="159427"/>
            <a:ext cx="5282512" cy="600075"/>
          </a:xfrm>
          <a:prstGeom prst="rect">
            <a:avLst/>
          </a:prstGeom>
          <a:noFill/>
          <a:ln>
            <a:no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8850" tIns="54425" rIns="108850" bIns="54425">
            <a:spAutoFit/>
          </a:bodyPr>
          <a:lstStyle/>
          <a:p>
            <a:pPr lvl="0" algn="l">
              <a:buClr>
                <a:srgbClr val="0000CC"/>
              </a:buClr>
              <a:buSzPct val="75000"/>
              <a:buFont typeface="Wingdings" panose="05000000000000000000" pitchFamily="2" charset="2"/>
              <a:defRPr/>
            </a:pPr>
            <a:r>
              <a:rPr lang="zh-CN" altLang="en-US" sz="3200" dirty="0">
                <a:solidFill>
                  <a:srgbClr val="0070C0"/>
                </a:solidFill>
                <a:latin typeface="微软雅黑" panose="020B0503020204020204" pitchFamily="34" charset="-122"/>
                <a:ea typeface="微软雅黑" panose="020B0503020204020204" pitchFamily="34" charset="-122"/>
                <a:sym typeface="+mn-ea"/>
              </a:rPr>
              <a:t>MySQL 技巧分享</a:t>
            </a:r>
          </a:p>
        </p:txBody>
      </p:sp>
      <p:sp>
        <p:nvSpPr>
          <p:cNvPr id="35844" name="Text Box 4"/>
          <p:cNvSpPr txBox="1">
            <a:spLocks noChangeArrowheads="1"/>
          </p:cNvSpPr>
          <p:nvPr/>
        </p:nvSpPr>
        <p:spPr bwMode="auto">
          <a:xfrm>
            <a:off x="711107" y="1008511"/>
            <a:ext cx="10677194" cy="5649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eaLnBrk="1" hangingPunct="1">
              <a:defRPr/>
            </a:pPr>
            <a:r>
              <a:rPr lang="zh-CN" dirty="0">
                <a:solidFill>
                  <a:srgbClr val="1772BF"/>
                </a:solidFill>
                <a:effectLst>
                  <a:outerShdw blurRad="38100" dist="38100" dir="2700000" algn="tl">
                    <a:srgbClr val="C0C0C0"/>
                  </a:outerShdw>
                </a:effectLst>
                <a:latin typeface="宋体" panose="02010600030101010101" pitchFamily="2" charset="-122"/>
              </a:rPr>
              <a:t>使用 </a:t>
            </a:r>
            <a:r>
              <a:rPr lang="en-US" dirty="0">
                <a:solidFill>
                  <a:srgbClr val="1772BF"/>
                </a:solidFill>
                <a:effectLst>
                  <a:outerShdw blurRad="38100" dist="38100" dir="2700000" algn="tl">
                    <a:srgbClr val="C0C0C0"/>
                  </a:outerShdw>
                </a:effectLst>
                <a:latin typeface="宋体" panose="02010600030101010101" pitchFamily="2" charset="-122"/>
              </a:rPr>
              <a:t>UNION </a:t>
            </a:r>
            <a:r>
              <a:rPr lang="zh-CN" dirty="0">
                <a:solidFill>
                  <a:srgbClr val="1772BF"/>
                </a:solidFill>
                <a:effectLst>
                  <a:outerShdw blurRad="38100" dist="38100" dir="2700000" algn="tl">
                    <a:srgbClr val="C0C0C0"/>
                  </a:outerShdw>
                </a:effectLst>
                <a:latin typeface="宋体" panose="02010600030101010101" pitchFamily="2" charset="-122"/>
              </a:rPr>
              <a:t>来取代 </a:t>
            </a:r>
            <a:r>
              <a:rPr lang="en-US" dirty="0">
                <a:solidFill>
                  <a:srgbClr val="1772BF"/>
                </a:solidFill>
                <a:effectLst>
                  <a:outerShdw blurRad="38100" dist="38100" dir="2700000" algn="tl">
                    <a:srgbClr val="C0C0C0"/>
                  </a:outerShdw>
                </a:effectLst>
                <a:latin typeface="宋体" panose="02010600030101010101" pitchFamily="2" charset="-122"/>
              </a:rPr>
              <a:t>IN </a:t>
            </a:r>
            <a:r>
              <a:rPr lang="zh-CN" dirty="0">
                <a:solidFill>
                  <a:srgbClr val="1772BF"/>
                </a:solidFill>
                <a:effectLst>
                  <a:outerShdw blurRad="38100" dist="38100" dir="2700000" algn="tl">
                    <a:srgbClr val="C0C0C0"/>
                  </a:outerShdw>
                </a:effectLst>
                <a:latin typeface="宋体" panose="02010600030101010101" pitchFamily="2" charset="-122"/>
              </a:rPr>
              <a:t>和 </a:t>
            </a:r>
            <a:r>
              <a:rPr lang="en-US" dirty="0">
                <a:solidFill>
                  <a:srgbClr val="1772BF"/>
                </a:solidFill>
                <a:effectLst>
                  <a:outerShdw blurRad="38100" dist="38100" dir="2700000" algn="tl">
                    <a:srgbClr val="C0C0C0"/>
                  </a:outerShdw>
                </a:effectLst>
                <a:latin typeface="宋体" panose="02010600030101010101" pitchFamily="2" charset="-122"/>
              </a:rPr>
              <a:t>OR</a:t>
            </a:r>
          </a:p>
          <a:p>
            <a:pPr eaLnBrk="1" hangingPunct="1">
              <a:defRPr/>
            </a:pPr>
            <a:r>
              <a:rPr lang="zh-CN" altLang="en-US" sz="1700" dirty="0">
                <a:solidFill>
                  <a:srgbClr val="1772BF"/>
                </a:solidFill>
                <a:effectLst>
                  <a:outerShdw blurRad="38100" dist="38100" dir="2700000" algn="tl">
                    <a:srgbClr val="C0C0C0"/>
                  </a:outerShdw>
                </a:effectLst>
              </a:rPr>
              <a:t/>
            </a:r>
            <a:br>
              <a:rPr lang="zh-CN" altLang="en-US" sz="1700" dirty="0">
                <a:solidFill>
                  <a:srgbClr val="1772BF"/>
                </a:solidFill>
                <a:effectLst>
                  <a:outerShdw blurRad="38100" dist="38100" dir="2700000" algn="tl">
                    <a:srgbClr val="C0C0C0"/>
                  </a:outerShdw>
                </a:effectLst>
              </a:rPr>
            </a:br>
            <a:r>
              <a:rPr lang="zh-CN" altLang="en-US" sz="1700" dirty="0">
                <a:solidFill>
                  <a:srgbClr val="1772BF"/>
                </a:solidFill>
                <a:effectLst>
                  <a:outerShdw blurRad="38100" dist="38100" dir="2700000" algn="tl">
                    <a:srgbClr val="C0C0C0"/>
                  </a:outerShdw>
                </a:effectLst>
              </a:rPr>
              <a:t>原</a:t>
            </a:r>
            <a:r>
              <a:rPr lang="en-US" sz="1700" dirty="0">
                <a:solidFill>
                  <a:srgbClr val="1772BF"/>
                </a:solidFill>
                <a:effectLst>
                  <a:outerShdw blurRad="38100" dist="38100" dir="2700000" algn="tl">
                    <a:srgbClr val="C0C0C0"/>
                  </a:outerShdw>
                </a:effectLst>
              </a:rPr>
              <a:t>SQL</a:t>
            </a:r>
            <a:r>
              <a:rPr lang="zh-CN" altLang="en-US" sz="1700" dirty="0">
                <a:solidFill>
                  <a:srgbClr val="1772BF"/>
                </a:solidFill>
                <a:effectLst>
                  <a:outerShdw blurRad="38100" dist="38100" dir="2700000" algn="tl">
                    <a:srgbClr val="C0C0C0"/>
                  </a:outerShdw>
                </a:effectLst>
              </a:rPr>
              <a:t>：</a:t>
            </a:r>
            <a:br>
              <a:rPr lang="zh-CN" altLang="en-US" sz="1700" dirty="0">
                <a:solidFill>
                  <a:srgbClr val="1772BF"/>
                </a:solidFill>
                <a:effectLst>
                  <a:outerShdw blurRad="38100" dist="38100" dir="2700000" algn="tl">
                    <a:srgbClr val="C0C0C0"/>
                  </a:outerShdw>
                </a:effectLst>
              </a:rPr>
            </a:br>
            <a:r>
              <a:rPr lang="en-US" dirty="0">
                <a:solidFill>
                  <a:srgbClr val="1772BF"/>
                </a:solidFill>
                <a:effectLst>
                  <a:outerShdw blurRad="38100" dist="38100" dir="2700000" algn="tl">
                    <a:srgbClr val="C0C0C0"/>
                  </a:outerShdw>
                </a:effectLst>
              </a:rPr>
              <a:t>select * from city where id in (1,3,4)   </a:t>
            </a:r>
            <a:r>
              <a:rPr lang="zh-CN" altLang="en-US" dirty="0">
                <a:solidFill>
                  <a:srgbClr val="1772BF"/>
                </a:solidFill>
                <a:effectLst>
                  <a:outerShdw blurRad="38100" dist="38100" dir="2700000" algn="tl">
                    <a:srgbClr val="C0C0C0"/>
                  </a:outerShdw>
                </a:effectLst>
              </a:rPr>
              <a:t>或  </a:t>
            </a:r>
            <a:r>
              <a:rPr lang="en-US" dirty="0">
                <a:solidFill>
                  <a:srgbClr val="1772BF"/>
                </a:solidFill>
                <a:effectLst>
                  <a:outerShdw blurRad="38100" dist="38100" dir="2700000" algn="tl">
                    <a:srgbClr val="C0C0C0"/>
                  </a:outerShdw>
                </a:effectLst>
              </a:rPr>
              <a:t>select * from city where id = 1 or id = 3 or id = 4 </a:t>
            </a:r>
            <a:br>
              <a:rPr lang="en-US" dirty="0">
                <a:solidFill>
                  <a:srgbClr val="1772BF"/>
                </a:solidFill>
                <a:effectLst>
                  <a:outerShdw blurRad="38100" dist="38100" dir="2700000" algn="tl">
                    <a:srgbClr val="C0C0C0"/>
                  </a:outerShdw>
                </a:effectLst>
              </a:rPr>
            </a:br>
            <a:r>
              <a:rPr lang="en-US" sz="1700" dirty="0">
                <a:solidFill>
                  <a:srgbClr val="1772BF"/>
                </a:solidFill>
                <a:effectLst>
                  <a:outerShdw blurRad="38100" dist="38100" dir="2700000" algn="tl">
                    <a:srgbClr val="C0C0C0"/>
                  </a:outerShdw>
                </a:effectLst>
              </a:rPr>
              <a:t/>
            </a:r>
            <a:br>
              <a:rPr lang="en-US" sz="1700" dirty="0">
                <a:solidFill>
                  <a:srgbClr val="1772BF"/>
                </a:solidFill>
                <a:effectLst>
                  <a:outerShdw blurRad="38100" dist="38100" dir="2700000" algn="tl">
                    <a:srgbClr val="C0C0C0"/>
                  </a:outerShdw>
                </a:effectLst>
              </a:rPr>
            </a:br>
            <a:r>
              <a:rPr lang="en-US" sz="1700" i="1" dirty="0">
                <a:solidFill>
                  <a:srgbClr val="1772BF"/>
                </a:solidFill>
                <a:effectLst>
                  <a:outerShdw blurRad="38100" dist="38100" dir="2700000" algn="tl">
                    <a:srgbClr val="C0C0C0"/>
                  </a:outerShdw>
                </a:effectLst>
              </a:rPr>
              <a:t>explain </a:t>
            </a:r>
            <a:r>
              <a:rPr lang="zh-CN" altLang="en-US" sz="1700" i="1" dirty="0">
                <a:solidFill>
                  <a:srgbClr val="1772BF"/>
                </a:solidFill>
                <a:effectLst>
                  <a:outerShdw blurRad="38100" dist="38100" dir="2700000" algn="tl">
                    <a:srgbClr val="C0C0C0"/>
                  </a:outerShdw>
                </a:effectLst>
              </a:rPr>
              <a:t>结果：</a:t>
            </a:r>
            <a:r>
              <a:rPr lang="zh-CN" altLang="en-US" sz="1700" dirty="0">
                <a:solidFill>
                  <a:srgbClr val="1772BF"/>
                </a:solidFill>
                <a:effectLst>
                  <a:outerShdw blurRad="38100" dist="38100" dir="2700000" algn="tl">
                    <a:srgbClr val="C0C0C0"/>
                  </a:outerShdw>
                </a:effectLst>
              </a:rPr>
              <a:t/>
            </a:r>
            <a:br>
              <a:rPr lang="zh-CN" altLang="en-US" sz="1700" dirty="0">
                <a:solidFill>
                  <a:srgbClr val="1772BF"/>
                </a:solidFill>
                <a:effectLst>
                  <a:outerShdw blurRad="38100" dist="38100" dir="2700000" algn="tl">
                    <a:srgbClr val="C0C0C0"/>
                  </a:outerShdw>
                </a:effectLst>
              </a:rPr>
            </a:br>
            <a:r>
              <a:rPr lang="en-US" sz="1700" dirty="0">
                <a:solidFill>
                  <a:srgbClr val="1772BF"/>
                </a:solidFill>
                <a:effectLst>
                  <a:outerShdw blurRad="38100" dist="38100" dir="2700000" algn="tl">
                    <a:srgbClr val="C0C0C0"/>
                  </a:outerShdw>
                </a:effectLst>
              </a:rPr>
              <a:t>id </a:t>
            </a:r>
            <a:r>
              <a:rPr lang="en-US" sz="1700" dirty="0" err="1">
                <a:solidFill>
                  <a:srgbClr val="1772BF"/>
                </a:solidFill>
                <a:effectLst>
                  <a:outerShdw blurRad="38100" dist="38100" dir="2700000" algn="tl">
                    <a:srgbClr val="C0C0C0"/>
                  </a:outerShdw>
                </a:effectLst>
              </a:rPr>
              <a:t>select_type</a:t>
            </a:r>
            <a:r>
              <a:rPr lang="en-US" sz="1700" dirty="0">
                <a:solidFill>
                  <a:srgbClr val="1772BF"/>
                </a:solidFill>
                <a:effectLst>
                  <a:outerShdw blurRad="38100" dist="38100" dir="2700000" algn="tl">
                    <a:srgbClr val="C0C0C0"/>
                  </a:outerShdw>
                </a:effectLst>
              </a:rPr>
              <a:t> table type </a:t>
            </a:r>
            <a:r>
              <a:rPr lang="en-US" sz="1700" dirty="0" err="1">
                <a:solidFill>
                  <a:srgbClr val="1772BF"/>
                </a:solidFill>
                <a:effectLst>
                  <a:outerShdw blurRad="38100" dist="38100" dir="2700000" algn="tl">
                    <a:srgbClr val="C0C0C0"/>
                  </a:outerShdw>
                </a:effectLst>
              </a:rPr>
              <a:t>possible_keys</a:t>
            </a:r>
            <a:r>
              <a:rPr lang="en-US" sz="1700" dirty="0">
                <a:solidFill>
                  <a:srgbClr val="1772BF"/>
                </a:solidFill>
                <a:effectLst>
                  <a:outerShdw blurRad="38100" dist="38100" dir="2700000" algn="tl">
                    <a:srgbClr val="C0C0C0"/>
                  </a:outerShdw>
                </a:effectLst>
              </a:rPr>
              <a:t> key </a:t>
            </a:r>
            <a:r>
              <a:rPr lang="en-US" sz="1700" dirty="0" err="1">
                <a:solidFill>
                  <a:srgbClr val="1772BF"/>
                </a:solidFill>
                <a:effectLst>
                  <a:outerShdw blurRad="38100" dist="38100" dir="2700000" algn="tl">
                    <a:srgbClr val="C0C0C0"/>
                  </a:outerShdw>
                </a:effectLst>
              </a:rPr>
              <a:t>key_len</a:t>
            </a:r>
            <a:r>
              <a:rPr lang="en-US" sz="1700" dirty="0">
                <a:solidFill>
                  <a:srgbClr val="1772BF"/>
                </a:solidFill>
                <a:effectLst>
                  <a:outerShdw blurRad="38100" dist="38100" dir="2700000" algn="tl">
                    <a:srgbClr val="C0C0C0"/>
                  </a:outerShdw>
                </a:effectLst>
              </a:rPr>
              <a:t> ref rows Extra </a:t>
            </a:r>
            <a:br>
              <a:rPr lang="en-US" sz="1700" dirty="0">
                <a:solidFill>
                  <a:srgbClr val="1772BF"/>
                </a:solidFill>
                <a:effectLst>
                  <a:outerShdw blurRad="38100" dist="38100" dir="2700000" algn="tl">
                    <a:srgbClr val="C0C0C0"/>
                  </a:outerShdw>
                </a:effectLst>
              </a:rPr>
            </a:br>
            <a:r>
              <a:rPr lang="en-US" sz="1700" dirty="0">
                <a:solidFill>
                  <a:srgbClr val="1772BF"/>
                </a:solidFill>
                <a:effectLst>
                  <a:outerShdw blurRad="38100" dist="38100" dir="2700000" algn="tl">
                    <a:srgbClr val="C0C0C0"/>
                  </a:outerShdw>
                </a:effectLst>
              </a:rPr>
              <a:t>1</a:t>
            </a:r>
            <a:r>
              <a:rPr lang="en-US" sz="1700" dirty="0">
                <a:solidFill>
                  <a:srgbClr val="1772BF"/>
                </a:solidFill>
                <a:effectLst>
                  <a:outerShdw blurRad="38100" dist="38100" dir="2700000" algn="tl">
                    <a:srgbClr val="C0C0C0"/>
                  </a:outerShdw>
                </a:effectLst>
                <a:latin typeface="宋体" panose="02010600030101010101" pitchFamily="2" charset="-122"/>
              </a:rPr>
              <a:t>  </a:t>
            </a:r>
            <a:r>
              <a:rPr lang="en-US" sz="1700" dirty="0">
                <a:solidFill>
                  <a:srgbClr val="1772BF"/>
                </a:solidFill>
                <a:effectLst>
                  <a:outerShdw blurRad="38100" dist="38100" dir="2700000" algn="tl">
                    <a:srgbClr val="C0C0C0"/>
                  </a:outerShdw>
                </a:effectLst>
              </a:rPr>
              <a:t> SIMPLE</a:t>
            </a:r>
            <a:r>
              <a:rPr lang="en-US" sz="1700" dirty="0">
                <a:solidFill>
                  <a:srgbClr val="1772BF"/>
                </a:solidFill>
                <a:effectLst>
                  <a:outerShdw blurRad="38100" dist="38100" dir="2700000" algn="tl">
                    <a:srgbClr val="C0C0C0"/>
                  </a:outerShdw>
                </a:effectLst>
                <a:latin typeface="宋体" panose="02010600030101010101" pitchFamily="2" charset="-122"/>
              </a:rPr>
              <a:t> </a:t>
            </a:r>
            <a:r>
              <a:rPr lang="en-US" sz="1700" dirty="0">
                <a:solidFill>
                  <a:srgbClr val="1772BF"/>
                </a:solidFill>
                <a:effectLst>
                  <a:outerShdw blurRad="38100" dist="38100" dir="2700000" algn="tl">
                    <a:srgbClr val="C0C0C0"/>
                  </a:outerShdw>
                </a:effectLst>
              </a:rPr>
              <a:t> city</a:t>
            </a:r>
            <a:r>
              <a:rPr lang="en-US" sz="1700" dirty="0">
                <a:solidFill>
                  <a:srgbClr val="1772BF"/>
                </a:solidFill>
                <a:effectLst>
                  <a:outerShdw blurRad="38100" dist="38100" dir="2700000" algn="tl">
                    <a:srgbClr val="C0C0C0"/>
                  </a:outerShdw>
                </a:effectLst>
                <a:latin typeface="宋体" panose="02010600030101010101" pitchFamily="2" charset="-122"/>
              </a:rPr>
              <a:t> </a:t>
            </a:r>
            <a:r>
              <a:rPr lang="en-US" sz="1700" dirty="0">
                <a:solidFill>
                  <a:srgbClr val="1772BF"/>
                </a:solidFill>
                <a:effectLst>
                  <a:outerShdw blurRad="38100" dist="38100" dir="2700000" algn="tl">
                    <a:srgbClr val="C0C0C0"/>
                  </a:outerShdw>
                </a:effectLst>
              </a:rPr>
              <a:t>ALL</a:t>
            </a:r>
            <a:r>
              <a:rPr lang="en-US" sz="1700" dirty="0">
                <a:solidFill>
                  <a:srgbClr val="1772BF"/>
                </a:solidFill>
                <a:effectLst>
                  <a:outerShdw blurRad="38100" dist="38100" dir="2700000" algn="tl">
                    <a:srgbClr val="C0C0C0"/>
                  </a:outerShdw>
                </a:effectLst>
                <a:latin typeface="宋体" panose="02010600030101010101" pitchFamily="2" charset="-122"/>
              </a:rPr>
              <a:t> </a:t>
            </a:r>
            <a:r>
              <a:rPr lang="en-US" sz="1700" dirty="0">
                <a:solidFill>
                  <a:srgbClr val="1772BF"/>
                </a:solidFill>
                <a:effectLst>
                  <a:outerShdw blurRad="38100" dist="38100" dir="2700000" algn="tl">
                    <a:srgbClr val="C0C0C0"/>
                  </a:outerShdw>
                </a:effectLst>
              </a:rPr>
              <a:t> PRIMARY</a:t>
            </a:r>
            <a:r>
              <a:rPr lang="en-US" sz="1700" dirty="0">
                <a:solidFill>
                  <a:srgbClr val="1772BF"/>
                </a:solidFill>
                <a:effectLst>
                  <a:outerShdw blurRad="38100" dist="38100" dir="2700000" algn="tl">
                    <a:srgbClr val="C0C0C0"/>
                  </a:outerShdw>
                </a:effectLst>
                <a:latin typeface="宋体" panose="02010600030101010101" pitchFamily="2" charset="-122"/>
              </a:rPr>
              <a:t> </a:t>
            </a:r>
            <a:r>
              <a:rPr lang="en-US" sz="1700" dirty="0">
                <a:solidFill>
                  <a:srgbClr val="1772BF"/>
                </a:solidFill>
                <a:effectLst>
                  <a:outerShdw blurRad="38100" dist="38100" dir="2700000" algn="tl">
                    <a:srgbClr val="C0C0C0"/>
                  </a:outerShdw>
                </a:effectLst>
              </a:rPr>
              <a:t> NULL </a:t>
            </a:r>
            <a:r>
              <a:rPr lang="en-US" sz="1700" dirty="0" err="1">
                <a:solidFill>
                  <a:srgbClr val="1772BF"/>
                </a:solidFill>
                <a:effectLst>
                  <a:outerShdw blurRad="38100" dist="38100" dir="2700000" algn="tl">
                    <a:srgbClr val="C0C0C0"/>
                  </a:outerShdw>
                </a:effectLst>
              </a:rPr>
              <a:t>NULL</a:t>
            </a:r>
            <a:r>
              <a:rPr lang="en-US" sz="1700" dirty="0">
                <a:solidFill>
                  <a:srgbClr val="1772BF"/>
                </a:solidFill>
                <a:effectLst>
                  <a:outerShdw blurRad="38100" dist="38100" dir="2700000" algn="tl">
                    <a:srgbClr val="C0C0C0"/>
                  </a:outerShdw>
                </a:effectLst>
                <a:latin typeface="宋体" panose="02010600030101010101" pitchFamily="2" charset="-122"/>
              </a:rPr>
              <a:t> </a:t>
            </a:r>
            <a:r>
              <a:rPr lang="en-US" sz="1700" dirty="0">
                <a:solidFill>
                  <a:srgbClr val="1772BF"/>
                </a:solidFill>
                <a:effectLst>
                  <a:outerShdw blurRad="38100" dist="38100" dir="2700000" algn="tl">
                    <a:srgbClr val="C0C0C0"/>
                  </a:outerShdw>
                </a:effectLst>
              </a:rPr>
              <a:t> </a:t>
            </a:r>
            <a:r>
              <a:rPr lang="en-US" sz="1700" dirty="0" err="1">
                <a:solidFill>
                  <a:srgbClr val="1772BF"/>
                </a:solidFill>
                <a:effectLst>
                  <a:outerShdw blurRad="38100" dist="38100" dir="2700000" algn="tl">
                    <a:srgbClr val="C0C0C0"/>
                  </a:outerShdw>
                </a:effectLst>
              </a:rPr>
              <a:t>NULL</a:t>
            </a:r>
            <a:r>
              <a:rPr lang="en-US" sz="1700" dirty="0">
                <a:solidFill>
                  <a:srgbClr val="1772BF"/>
                </a:solidFill>
                <a:effectLst>
                  <a:outerShdw blurRad="38100" dist="38100" dir="2700000" algn="tl">
                    <a:srgbClr val="C0C0C0"/>
                  </a:outerShdw>
                </a:effectLst>
              </a:rPr>
              <a:t> 5</a:t>
            </a:r>
            <a:r>
              <a:rPr lang="en-US" sz="1700" dirty="0">
                <a:solidFill>
                  <a:srgbClr val="1772BF"/>
                </a:solidFill>
                <a:effectLst>
                  <a:outerShdw blurRad="38100" dist="38100" dir="2700000" algn="tl">
                    <a:srgbClr val="C0C0C0"/>
                  </a:outerShdw>
                </a:effectLst>
                <a:latin typeface="宋体" panose="02010600030101010101" pitchFamily="2" charset="-122"/>
              </a:rPr>
              <a:t> </a:t>
            </a:r>
            <a:r>
              <a:rPr lang="en-US" sz="1700" dirty="0">
                <a:solidFill>
                  <a:srgbClr val="1772BF"/>
                </a:solidFill>
                <a:effectLst>
                  <a:outerShdw blurRad="38100" dist="38100" dir="2700000" algn="tl">
                    <a:srgbClr val="C0C0C0"/>
                  </a:outerShdw>
                </a:effectLst>
              </a:rPr>
              <a:t> Using where </a:t>
            </a:r>
          </a:p>
          <a:p>
            <a:pPr eaLnBrk="1" hangingPunct="1">
              <a:defRPr/>
            </a:pPr>
            <a:r>
              <a:rPr lang="zh-CN" altLang="en-US" sz="1700" dirty="0">
                <a:solidFill>
                  <a:srgbClr val="1772BF"/>
                </a:solidFill>
                <a:effectLst>
                  <a:outerShdw blurRad="38100" dist="38100" dir="2700000" algn="tl">
                    <a:srgbClr val="C0C0C0"/>
                  </a:outerShdw>
                </a:effectLst>
              </a:rPr>
              <a:t/>
            </a:r>
            <a:br>
              <a:rPr lang="zh-CN" altLang="en-US" sz="1700" dirty="0">
                <a:solidFill>
                  <a:srgbClr val="1772BF"/>
                </a:solidFill>
                <a:effectLst>
                  <a:outerShdw blurRad="38100" dist="38100" dir="2700000" algn="tl">
                    <a:srgbClr val="C0C0C0"/>
                  </a:outerShdw>
                </a:effectLst>
              </a:rPr>
            </a:br>
            <a:r>
              <a:rPr lang="zh-CN" altLang="en-US" sz="1700" dirty="0">
                <a:solidFill>
                  <a:srgbClr val="1772BF"/>
                </a:solidFill>
                <a:effectLst>
                  <a:outerShdw blurRad="38100" dist="38100" dir="2700000" algn="tl">
                    <a:srgbClr val="C0C0C0"/>
                  </a:outerShdw>
                </a:effectLst>
              </a:rPr>
              <a:t/>
            </a:r>
            <a:br>
              <a:rPr lang="zh-CN" altLang="en-US" sz="1700" dirty="0">
                <a:solidFill>
                  <a:srgbClr val="1772BF"/>
                </a:solidFill>
                <a:effectLst>
                  <a:outerShdw blurRad="38100" dist="38100" dir="2700000" algn="tl">
                    <a:srgbClr val="C0C0C0"/>
                  </a:outerShdw>
                </a:effectLst>
              </a:rPr>
            </a:br>
            <a:r>
              <a:rPr lang="zh-CN" altLang="en-US" sz="1700" dirty="0">
                <a:solidFill>
                  <a:srgbClr val="1772BF"/>
                </a:solidFill>
                <a:effectLst>
                  <a:outerShdw blurRad="38100" dist="38100" dir="2700000" algn="tl">
                    <a:srgbClr val="C0C0C0"/>
                  </a:outerShdw>
                </a:effectLst>
              </a:rPr>
              <a:t>修改后</a:t>
            </a:r>
            <a:r>
              <a:rPr lang="en-US" sz="1700" dirty="0">
                <a:solidFill>
                  <a:srgbClr val="1772BF"/>
                </a:solidFill>
                <a:effectLst>
                  <a:outerShdw blurRad="38100" dist="38100" dir="2700000" algn="tl">
                    <a:srgbClr val="C0C0C0"/>
                  </a:outerShdw>
                </a:effectLst>
              </a:rPr>
              <a:t>SQL</a:t>
            </a:r>
            <a:r>
              <a:rPr lang="zh-CN" altLang="en-US" sz="1700" dirty="0">
                <a:solidFill>
                  <a:srgbClr val="1772BF"/>
                </a:solidFill>
                <a:effectLst>
                  <a:outerShdw blurRad="38100" dist="38100" dir="2700000" algn="tl">
                    <a:srgbClr val="C0C0C0"/>
                  </a:outerShdw>
                </a:effectLst>
              </a:rPr>
              <a:t>：</a:t>
            </a:r>
            <a:br>
              <a:rPr lang="zh-CN" altLang="en-US" sz="1700" dirty="0">
                <a:solidFill>
                  <a:srgbClr val="1772BF"/>
                </a:solidFill>
                <a:effectLst>
                  <a:outerShdw blurRad="38100" dist="38100" dir="2700000" algn="tl">
                    <a:srgbClr val="C0C0C0"/>
                  </a:outerShdw>
                </a:effectLst>
              </a:rPr>
            </a:br>
            <a:r>
              <a:rPr lang="en-US" sz="1700" dirty="0">
                <a:solidFill>
                  <a:srgbClr val="1772BF"/>
                </a:solidFill>
                <a:effectLst>
                  <a:outerShdw blurRad="38100" dist="38100" dir="2700000" algn="tl">
                    <a:srgbClr val="C0C0C0"/>
                  </a:outerShdw>
                </a:effectLst>
              </a:rPr>
              <a:t>SELECT * FROM city where id = 1 </a:t>
            </a:r>
            <a:br>
              <a:rPr lang="en-US" sz="1700" dirty="0">
                <a:solidFill>
                  <a:srgbClr val="1772BF"/>
                </a:solidFill>
                <a:effectLst>
                  <a:outerShdw blurRad="38100" dist="38100" dir="2700000" algn="tl">
                    <a:srgbClr val="C0C0C0"/>
                  </a:outerShdw>
                </a:effectLst>
              </a:rPr>
            </a:br>
            <a:r>
              <a:rPr lang="en-US" sz="1700" dirty="0">
                <a:solidFill>
                  <a:srgbClr val="1772BF"/>
                </a:solidFill>
                <a:effectLst>
                  <a:outerShdw blurRad="38100" dist="38100" dir="2700000" algn="tl">
                    <a:srgbClr val="C0C0C0"/>
                  </a:outerShdw>
                </a:effectLst>
              </a:rPr>
              <a:t>UNION ALL SELECT * FROM city where id = 3 </a:t>
            </a:r>
            <a:br>
              <a:rPr lang="en-US" sz="1700" dirty="0">
                <a:solidFill>
                  <a:srgbClr val="1772BF"/>
                </a:solidFill>
                <a:effectLst>
                  <a:outerShdw blurRad="38100" dist="38100" dir="2700000" algn="tl">
                    <a:srgbClr val="C0C0C0"/>
                  </a:outerShdw>
                </a:effectLst>
              </a:rPr>
            </a:br>
            <a:r>
              <a:rPr lang="en-US" sz="1700" dirty="0">
                <a:solidFill>
                  <a:srgbClr val="1772BF"/>
                </a:solidFill>
                <a:effectLst>
                  <a:outerShdw blurRad="38100" dist="38100" dir="2700000" algn="tl">
                    <a:srgbClr val="C0C0C0"/>
                  </a:outerShdw>
                </a:effectLst>
              </a:rPr>
              <a:t>UNION ALL SELECT * FROM city where id=4 </a:t>
            </a:r>
            <a:br>
              <a:rPr lang="en-US" sz="1700" dirty="0">
                <a:solidFill>
                  <a:srgbClr val="1772BF"/>
                </a:solidFill>
                <a:effectLst>
                  <a:outerShdw blurRad="38100" dist="38100" dir="2700000" algn="tl">
                    <a:srgbClr val="C0C0C0"/>
                  </a:outerShdw>
                </a:effectLst>
              </a:rPr>
            </a:br>
            <a:endParaRPr lang="en-US" sz="1700" dirty="0">
              <a:solidFill>
                <a:srgbClr val="1772BF"/>
              </a:solidFill>
              <a:effectLst>
                <a:outerShdw blurRad="38100" dist="38100" dir="2700000" algn="tl">
                  <a:srgbClr val="C0C0C0"/>
                </a:outerShdw>
              </a:effectLst>
            </a:endParaRPr>
          </a:p>
          <a:p>
            <a:pPr eaLnBrk="1" hangingPunct="1">
              <a:defRPr/>
            </a:pPr>
            <a:r>
              <a:rPr lang="en-US" sz="1700" i="1" dirty="0">
                <a:solidFill>
                  <a:srgbClr val="1772BF"/>
                </a:solidFill>
                <a:effectLst>
                  <a:outerShdw blurRad="38100" dist="38100" dir="2700000" algn="tl">
                    <a:srgbClr val="C0C0C0"/>
                  </a:outerShdw>
                </a:effectLst>
              </a:rPr>
              <a:t>explain </a:t>
            </a:r>
            <a:r>
              <a:rPr lang="zh-CN" altLang="en-US" sz="1700" i="1" dirty="0">
                <a:solidFill>
                  <a:srgbClr val="1772BF"/>
                </a:solidFill>
                <a:effectLst>
                  <a:outerShdw blurRad="38100" dist="38100" dir="2700000" algn="tl">
                    <a:srgbClr val="C0C0C0"/>
                  </a:outerShdw>
                </a:effectLst>
              </a:rPr>
              <a:t>结果：</a:t>
            </a:r>
            <a:br>
              <a:rPr lang="zh-CN" altLang="en-US" sz="1700" i="1" dirty="0">
                <a:solidFill>
                  <a:srgbClr val="1772BF"/>
                </a:solidFill>
                <a:effectLst>
                  <a:outerShdw blurRad="38100" dist="38100" dir="2700000" algn="tl">
                    <a:srgbClr val="C0C0C0"/>
                  </a:outerShdw>
                </a:effectLst>
              </a:rPr>
            </a:br>
            <a:r>
              <a:rPr lang="en-US" sz="1700" dirty="0">
                <a:solidFill>
                  <a:srgbClr val="1772BF"/>
                </a:solidFill>
                <a:effectLst>
                  <a:outerShdw blurRad="38100" dist="38100" dir="2700000" algn="tl">
                    <a:srgbClr val="C0C0C0"/>
                  </a:outerShdw>
                </a:effectLst>
              </a:rPr>
              <a:t>id</a:t>
            </a:r>
            <a:r>
              <a:rPr lang="en-US" sz="1700" dirty="0">
                <a:solidFill>
                  <a:srgbClr val="1772BF"/>
                </a:solidFill>
                <a:effectLst>
                  <a:outerShdw blurRad="38100" dist="38100" dir="2700000" algn="tl">
                    <a:srgbClr val="C0C0C0"/>
                  </a:outerShdw>
                </a:effectLst>
                <a:latin typeface="宋体" panose="02010600030101010101" pitchFamily="2" charset="-122"/>
              </a:rPr>
              <a:t>  </a:t>
            </a:r>
            <a:r>
              <a:rPr lang="en-US" sz="1700" dirty="0">
                <a:solidFill>
                  <a:srgbClr val="1772BF"/>
                </a:solidFill>
                <a:effectLst>
                  <a:outerShdw blurRad="38100" dist="38100" dir="2700000" algn="tl">
                    <a:srgbClr val="C0C0C0"/>
                  </a:outerShdw>
                </a:effectLst>
              </a:rPr>
              <a:t> </a:t>
            </a:r>
            <a:r>
              <a:rPr lang="en-US" sz="1700" dirty="0" err="1">
                <a:solidFill>
                  <a:srgbClr val="1772BF"/>
                </a:solidFill>
                <a:effectLst>
                  <a:outerShdw blurRad="38100" dist="38100" dir="2700000" algn="tl">
                    <a:srgbClr val="C0C0C0"/>
                  </a:outerShdw>
                </a:effectLst>
              </a:rPr>
              <a:t>select_type</a:t>
            </a:r>
            <a:r>
              <a:rPr lang="en-US" sz="1700" dirty="0">
                <a:solidFill>
                  <a:srgbClr val="1772BF"/>
                </a:solidFill>
                <a:effectLst>
                  <a:outerShdw blurRad="38100" dist="38100" dir="2700000" algn="tl">
                    <a:srgbClr val="C0C0C0"/>
                  </a:outerShdw>
                </a:effectLst>
              </a:rPr>
              <a:t> table</a:t>
            </a:r>
            <a:r>
              <a:rPr lang="en-US" sz="1700" dirty="0">
                <a:solidFill>
                  <a:srgbClr val="1772BF"/>
                </a:solidFill>
                <a:effectLst>
                  <a:outerShdw blurRad="38100" dist="38100" dir="2700000" algn="tl">
                    <a:srgbClr val="C0C0C0"/>
                  </a:outerShdw>
                </a:effectLst>
                <a:latin typeface="宋体" panose="02010600030101010101" pitchFamily="2" charset="-122"/>
              </a:rPr>
              <a:t>       </a:t>
            </a:r>
            <a:r>
              <a:rPr lang="en-US" sz="1700" dirty="0">
                <a:solidFill>
                  <a:srgbClr val="1772BF"/>
                </a:solidFill>
                <a:effectLst>
                  <a:outerShdw blurRad="38100" dist="38100" dir="2700000" algn="tl">
                    <a:srgbClr val="C0C0C0"/>
                  </a:outerShdw>
                </a:effectLst>
              </a:rPr>
              <a:t> type </a:t>
            </a:r>
            <a:r>
              <a:rPr lang="en-US" sz="1700" dirty="0" err="1">
                <a:solidFill>
                  <a:srgbClr val="1772BF"/>
                </a:solidFill>
                <a:effectLst>
                  <a:outerShdw blurRad="38100" dist="38100" dir="2700000" algn="tl">
                    <a:srgbClr val="C0C0C0"/>
                  </a:outerShdw>
                </a:effectLst>
              </a:rPr>
              <a:t>possible_keys</a:t>
            </a:r>
            <a:r>
              <a:rPr lang="en-US" sz="1700" dirty="0">
                <a:solidFill>
                  <a:srgbClr val="1772BF"/>
                </a:solidFill>
                <a:effectLst>
                  <a:outerShdw blurRad="38100" dist="38100" dir="2700000" algn="tl">
                    <a:srgbClr val="C0C0C0"/>
                  </a:outerShdw>
                </a:effectLst>
              </a:rPr>
              <a:t> key</a:t>
            </a:r>
            <a:r>
              <a:rPr lang="en-US" sz="1700" dirty="0">
                <a:solidFill>
                  <a:srgbClr val="1772BF"/>
                </a:solidFill>
                <a:effectLst>
                  <a:outerShdw blurRad="38100" dist="38100" dir="2700000" algn="tl">
                    <a:srgbClr val="C0C0C0"/>
                  </a:outerShdw>
                </a:effectLst>
                <a:latin typeface="宋体" panose="02010600030101010101" pitchFamily="2" charset="-122"/>
              </a:rPr>
              <a:t>     </a:t>
            </a:r>
            <a:r>
              <a:rPr lang="en-US" sz="1700" dirty="0">
                <a:solidFill>
                  <a:srgbClr val="1772BF"/>
                </a:solidFill>
                <a:effectLst>
                  <a:outerShdw blurRad="38100" dist="38100" dir="2700000" algn="tl">
                    <a:srgbClr val="C0C0C0"/>
                  </a:outerShdw>
                </a:effectLst>
              </a:rPr>
              <a:t> </a:t>
            </a:r>
            <a:r>
              <a:rPr lang="en-US" sz="1700" dirty="0" err="1">
                <a:solidFill>
                  <a:srgbClr val="1772BF"/>
                </a:solidFill>
                <a:effectLst>
                  <a:outerShdw blurRad="38100" dist="38100" dir="2700000" algn="tl">
                    <a:srgbClr val="C0C0C0"/>
                  </a:outerShdw>
                </a:effectLst>
              </a:rPr>
              <a:t>key_len</a:t>
            </a:r>
            <a:r>
              <a:rPr lang="en-US" sz="1700" dirty="0">
                <a:solidFill>
                  <a:srgbClr val="1772BF"/>
                </a:solidFill>
                <a:effectLst>
                  <a:outerShdw blurRad="38100" dist="38100" dir="2700000" algn="tl">
                    <a:srgbClr val="C0C0C0"/>
                  </a:outerShdw>
                </a:effectLst>
              </a:rPr>
              <a:t> ref</a:t>
            </a:r>
            <a:r>
              <a:rPr lang="en-US" sz="1700" dirty="0">
                <a:solidFill>
                  <a:srgbClr val="1772BF"/>
                </a:solidFill>
                <a:effectLst>
                  <a:outerShdw blurRad="38100" dist="38100" dir="2700000" algn="tl">
                    <a:srgbClr val="C0C0C0"/>
                  </a:outerShdw>
                </a:effectLst>
                <a:latin typeface="宋体" panose="02010600030101010101" pitchFamily="2" charset="-122"/>
              </a:rPr>
              <a:t>  </a:t>
            </a:r>
            <a:r>
              <a:rPr lang="en-US" sz="1700" dirty="0">
                <a:solidFill>
                  <a:srgbClr val="1772BF"/>
                </a:solidFill>
                <a:effectLst>
                  <a:outerShdw blurRad="38100" dist="38100" dir="2700000" algn="tl">
                    <a:srgbClr val="C0C0C0"/>
                  </a:outerShdw>
                </a:effectLst>
              </a:rPr>
              <a:t> rows Extra </a:t>
            </a:r>
            <a:br>
              <a:rPr lang="en-US" sz="1700" dirty="0">
                <a:solidFill>
                  <a:srgbClr val="1772BF"/>
                </a:solidFill>
                <a:effectLst>
                  <a:outerShdw blurRad="38100" dist="38100" dir="2700000" algn="tl">
                    <a:srgbClr val="C0C0C0"/>
                  </a:outerShdw>
                </a:effectLst>
              </a:rPr>
            </a:br>
            <a:r>
              <a:rPr lang="en-US" sz="1700" dirty="0">
                <a:solidFill>
                  <a:srgbClr val="1772BF"/>
                </a:solidFill>
                <a:effectLst>
                  <a:outerShdw blurRad="38100" dist="38100" dir="2700000" algn="tl">
                    <a:srgbClr val="C0C0C0"/>
                  </a:outerShdw>
                </a:effectLst>
              </a:rPr>
              <a:t>1</a:t>
            </a:r>
            <a:r>
              <a:rPr lang="en-US" sz="1700" dirty="0">
                <a:solidFill>
                  <a:srgbClr val="1772BF"/>
                </a:solidFill>
                <a:effectLst>
                  <a:outerShdw blurRad="38100" dist="38100" dir="2700000" algn="tl">
                    <a:srgbClr val="C0C0C0"/>
                  </a:outerShdw>
                </a:effectLst>
                <a:latin typeface="宋体" panose="02010600030101010101" pitchFamily="2" charset="-122"/>
              </a:rPr>
              <a:t>   </a:t>
            </a:r>
            <a:r>
              <a:rPr lang="en-US" sz="1700" dirty="0">
                <a:solidFill>
                  <a:srgbClr val="1772BF"/>
                </a:solidFill>
                <a:effectLst>
                  <a:outerShdw blurRad="38100" dist="38100" dir="2700000" algn="tl">
                    <a:srgbClr val="C0C0C0"/>
                  </a:outerShdw>
                </a:effectLst>
              </a:rPr>
              <a:t> PRIMARY</a:t>
            </a:r>
            <a:r>
              <a:rPr lang="en-US" sz="1700" dirty="0">
                <a:solidFill>
                  <a:srgbClr val="1772BF"/>
                </a:solidFill>
                <a:effectLst>
                  <a:outerShdw blurRad="38100" dist="38100" dir="2700000" algn="tl">
                    <a:srgbClr val="C0C0C0"/>
                  </a:outerShdw>
                </a:effectLst>
                <a:latin typeface="宋体" panose="02010600030101010101" pitchFamily="2" charset="-122"/>
              </a:rPr>
              <a:t>     </a:t>
            </a:r>
            <a:r>
              <a:rPr lang="en-US" sz="1700" dirty="0">
                <a:solidFill>
                  <a:srgbClr val="1772BF"/>
                </a:solidFill>
                <a:effectLst>
                  <a:outerShdw blurRad="38100" dist="38100" dir="2700000" algn="tl">
                    <a:srgbClr val="C0C0C0"/>
                  </a:outerShdw>
                </a:effectLst>
              </a:rPr>
              <a:t> city</a:t>
            </a:r>
            <a:r>
              <a:rPr lang="en-US" sz="1700" dirty="0">
                <a:solidFill>
                  <a:srgbClr val="1772BF"/>
                </a:solidFill>
                <a:effectLst>
                  <a:outerShdw blurRad="38100" dist="38100" dir="2700000" algn="tl">
                    <a:srgbClr val="C0C0C0"/>
                  </a:outerShdw>
                </a:effectLst>
                <a:latin typeface="宋体" panose="02010600030101010101" pitchFamily="2" charset="-122"/>
              </a:rPr>
              <a:t>        </a:t>
            </a:r>
            <a:r>
              <a:rPr lang="en-US" sz="1700" dirty="0">
                <a:solidFill>
                  <a:srgbClr val="1772BF"/>
                </a:solidFill>
                <a:effectLst>
                  <a:outerShdw blurRad="38100" dist="38100" dir="2700000" algn="tl">
                    <a:srgbClr val="C0C0C0"/>
                  </a:outerShdw>
                </a:effectLst>
              </a:rPr>
              <a:t> </a:t>
            </a:r>
            <a:r>
              <a:rPr lang="en-US" sz="1700" dirty="0" err="1">
                <a:solidFill>
                  <a:srgbClr val="1772BF"/>
                </a:solidFill>
                <a:effectLst>
                  <a:outerShdw blurRad="38100" dist="38100" dir="2700000" algn="tl">
                    <a:srgbClr val="C0C0C0"/>
                  </a:outerShdw>
                </a:effectLst>
              </a:rPr>
              <a:t>const</a:t>
            </a:r>
            <a:r>
              <a:rPr lang="en-US" sz="1700" dirty="0">
                <a:solidFill>
                  <a:srgbClr val="1772BF"/>
                </a:solidFill>
                <a:effectLst>
                  <a:outerShdw blurRad="38100" dist="38100" dir="2700000" algn="tl">
                    <a:srgbClr val="C0C0C0"/>
                  </a:outerShdw>
                </a:effectLst>
              </a:rPr>
              <a:t> PRIMARY</a:t>
            </a:r>
            <a:r>
              <a:rPr lang="en-US" sz="1700" dirty="0">
                <a:solidFill>
                  <a:srgbClr val="1772BF"/>
                </a:solidFill>
                <a:effectLst>
                  <a:outerShdw blurRad="38100" dist="38100" dir="2700000" algn="tl">
                    <a:srgbClr val="C0C0C0"/>
                  </a:outerShdw>
                </a:effectLst>
                <a:latin typeface="宋体" panose="02010600030101010101" pitchFamily="2" charset="-122"/>
              </a:rPr>
              <a:t>      </a:t>
            </a:r>
            <a:r>
              <a:rPr lang="en-US" sz="1700" dirty="0">
                <a:solidFill>
                  <a:srgbClr val="1772BF"/>
                </a:solidFill>
                <a:effectLst>
                  <a:outerShdw blurRad="38100" dist="38100" dir="2700000" algn="tl">
                    <a:srgbClr val="C0C0C0"/>
                  </a:outerShdw>
                </a:effectLst>
              </a:rPr>
              <a:t> </a:t>
            </a:r>
            <a:r>
              <a:rPr lang="en-US" sz="1700" dirty="0" err="1">
                <a:solidFill>
                  <a:srgbClr val="1772BF"/>
                </a:solidFill>
                <a:effectLst>
                  <a:outerShdw blurRad="38100" dist="38100" dir="2700000" algn="tl">
                    <a:srgbClr val="C0C0C0"/>
                  </a:outerShdw>
                </a:effectLst>
              </a:rPr>
              <a:t>PRIMARY</a:t>
            </a:r>
            <a:r>
              <a:rPr lang="en-US" sz="1700" dirty="0">
                <a:solidFill>
                  <a:srgbClr val="1772BF"/>
                </a:solidFill>
                <a:effectLst>
                  <a:outerShdw blurRad="38100" dist="38100" dir="2700000" algn="tl">
                    <a:srgbClr val="C0C0C0"/>
                  </a:outerShdw>
                </a:effectLst>
              </a:rPr>
              <a:t> 4</a:t>
            </a:r>
            <a:r>
              <a:rPr lang="en-US" sz="1700" dirty="0">
                <a:solidFill>
                  <a:srgbClr val="1772BF"/>
                </a:solidFill>
                <a:effectLst>
                  <a:outerShdw blurRad="38100" dist="38100" dir="2700000" algn="tl">
                    <a:srgbClr val="C0C0C0"/>
                  </a:outerShdw>
                </a:effectLst>
                <a:latin typeface="宋体" panose="02010600030101010101" pitchFamily="2" charset="-122"/>
              </a:rPr>
              <a:t>      </a:t>
            </a:r>
            <a:r>
              <a:rPr lang="en-US" sz="1700" dirty="0">
                <a:solidFill>
                  <a:srgbClr val="1772BF"/>
                </a:solidFill>
                <a:effectLst>
                  <a:outerShdw blurRad="38100" dist="38100" dir="2700000" algn="tl">
                    <a:srgbClr val="C0C0C0"/>
                  </a:outerShdw>
                </a:effectLst>
              </a:rPr>
              <a:t> </a:t>
            </a:r>
            <a:r>
              <a:rPr lang="en-US" sz="1700" dirty="0" err="1">
                <a:solidFill>
                  <a:srgbClr val="1772BF"/>
                </a:solidFill>
                <a:effectLst>
                  <a:outerShdw blurRad="38100" dist="38100" dir="2700000" algn="tl">
                    <a:srgbClr val="C0C0C0"/>
                  </a:outerShdw>
                </a:effectLst>
              </a:rPr>
              <a:t>const</a:t>
            </a:r>
            <a:r>
              <a:rPr lang="en-US" sz="1700" dirty="0">
                <a:solidFill>
                  <a:srgbClr val="1772BF"/>
                </a:solidFill>
                <a:effectLst>
                  <a:outerShdw blurRad="38100" dist="38100" dir="2700000" algn="tl">
                    <a:srgbClr val="C0C0C0"/>
                  </a:outerShdw>
                </a:effectLst>
              </a:rPr>
              <a:t> 1</a:t>
            </a:r>
            <a:r>
              <a:rPr lang="en-US" sz="1700" dirty="0">
                <a:solidFill>
                  <a:srgbClr val="1772BF"/>
                </a:solidFill>
                <a:effectLst>
                  <a:outerShdw blurRad="38100" dist="38100" dir="2700000" algn="tl">
                    <a:srgbClr val="C0C0C0"/>
                  </a:outerShdw>
                </a:effectLst>
                <a:latin typeface="宋体" panose="02010600030101010101" pitchFamily="2" charset="-122"/>
              </a:rPr>
              <a:t>  </a:t>
            </a:r>
            <a:r>
              <a:rPr lang="en-US" sz="1700" dirty="0">
                <a:solidFill>
                  <a:srgbClr val="1772BF"/>
                </a:solidFill>
                <a:effectLst>
                  <a:outerShdw blurRad="38100" dist="38100" dir="2700000" algn="tl">
                    <a:srgbClr val="C0C0C0"/>
                  </a:outerShdw>
                </a:effectLst>
              </a:rPr>
              <a:t> </a:t>
            </a:r>
            <a:br>
              <a:rPr lang="en-US" sz="1700" dirty="0">
                <a:solidFill>
                  <a:srgbClr val="1772BF"/>
                </a:solidFill>
                <a:effectLst>
                  <a:outerShdw blurRad="38100" dist="38100" dir="2700000" algn="tl">
                    <a:srgbClr val="C0C0C0"/>
                  </a:outerShdw>
                </a:effectLst>
              </a:rPr>
            </a:br>
            <a:r>
              <a:rPr lang="en-US" sz="1700" dirty="0">
                <a:solidFill>
                  <a:srgbClr val="1772BF"/>
                </a:solidFill>
                <a:effectLst>
                  <a:outerShdw blurRad="38100" dist="38100" dir="2700000" algn="tl">
                    <a:srgbClr val="C0C0C0"/>
                  </a:outerShdw>
                </a:effectLst>
              </a:rPr>
              <a:t>2</a:t>
            </a:r>
            <a:r>
              <a:rPr lang="en-US" sz="1700" dirty="0">
                <a:solidFill>
                  <a:srgbClr val="1772BF"/>
                </a:solidFill>
                <a:effectLst>
                  <a:outerShdw blurRad="38100" dist="38100" dir="2700000" algn="tl">
                    <a:srgbClr val="C0C0C0"/>
                  </a:outerShdw>
                </a:effectLst>
                <a:latin typeface="宋体" panose="02010600030101010101" pitchFamily="2" charset="-122"/>
              </a:rPr>
              <a:t>   </a:t>
            </a:r>
            <a:r>
              <a:rPr lang="en-US" sz="1700" dirty="0">
                <a:solidFill>
                  <a:srgbClr val="1772BF"/>
                </a:solidFill>
                <a:effectLst>
                  <a:outerShdw blurRad="38100" dist="38100" dir="2700000" algn="tl">
                    <a:srgbClr val="C0C0C0"/>
                  </a:outerShdw>
                </a:effectLst>
              </a:rPr>
              <a:t> UNION</a:t>
            </a:r>
            <a:r>
              <a:rPr lang="en-US" sz="1700" dirty="0">
                <a:solidFill>
                  <a:srgbClr val="1772BF"/>
                </a:solidFill>
                <a:effectLst>
                  <a:outerShdw blurRad="38100" dist="38100" dir="2700000" algn="tl">
                    <a:srgbClr val="C0C0C0"/>
                  </a:outerShdw>
                </a:effectLst>
                <a:latin typeface="宋体" panose="02010600030101010101" pitchFamily="2" charset="-122"/>
              </a:rPr>
              <a:t>       </a:t>
            </a:r>
            <a:r>
              <a:rPr lang="en-US" sz="1700" dirty="0">
                <a:solidFill>
                  <a:srgbClr val="1772BF"/>
                </a:solidFill>
                <a:effectLst>
                  <a:outerShdw blurRad="38100" dist="38100" dir="2700000" algn="tl">
                    <a:srgbClr val="C0C0C0"/>
                  </a:outerShdw>
                </a:effectLst>
              </a:rPr>
              <a:t> city</a:t>
            </a:r>
            <a:r>
              <a:rPr lang="en-US" sz="1700" dirty="0">
                <a:solidFill>
                  <a:srgbClr val="1772BF"/>
                </a:solidFill>
                <a:effectLst>
                  <a:outerShdw blurRad="38100" dist="38100" dir="2700000" algn="tl">
                    <a:srgbClr val="C0C0C0"/>
                  </a:outerShdw>
                </a:effectLst>
                <a:latin typeface="宋体" panose="02010600030101010101" pitchFamily="2" charset="-122"/>
              </a:rPr>
              <a:t>        </a:t>
            </a:r>
            <a:r>
              <a:rPr lang="en-US" sz="1700" dirty="0">
                <a:solidFill>
                  <a:srgbClr val="1772BF"/>
                </a:solidFill>
                <a:effectLst>
                  <a:outerShdw blurRad="38100" dist="38100" dir="2700000" algn="tl">
                    <a:srgbClr val="C0C0C0"/>
                  </a:outerShdw>
                </a:effectLst>
              </a:rPr>
              <a:t> </a:t>
            </a:r>
            <a:r>
              <a:rPr lang="en-US" sz="1700" dirty="0" err="1">
                <a:solidFill>
                  <a:srgbClr val="1772BF"/>
                </a:solidFill>
                <a:effectLst>
                  <a:outerShdw blurRad="38100" dist="38100" dir="2700000" algn="tl">
                    <a:srgbClr val="C0C0C0"/>
                  </a:outerShdw>
                </a:effectLst>
              </a:rPr>
              <a:t>const</a:t>
            </a:r>
            <a:r>
              <a:rPr lang="en-US" sz="1700" dirty="0">
                <a:solidFill>
                  <a:srgbClr val="1772BF"/>
                </a:solidFill>
                <a:effectLst>
                  <a:outerShdw blurRad="38100" dist="38100" dir="2700000" algn="tl">
                    <a:srgbClr val="C0C0C0"/>
                  </a:outerShdw>
                </a:effectLst>
              </a:rPr>
              <a:t> PRIMARY</a:t>
            </a:r>
            <a:r>
              <a:rPr lang="en-US" sz="1700" dirty="0">
                <a:solidFill>
                  <a:srgbClr val="1772BF"/>
                </a:solidFill>
                <a:effectLst>
                  <a:outerShdw blurRad="38100" dist="38100" dir="2700000" algn="tl">
                    <a:srgbClr val="C0C0C0"/>
                  </a:outerShdw>
                </a:effectLst>
                <a:latin typeface="宋体" panose="02010600030101010101" pitchFamily="2" charset="-122"/>
              </a:rPr>
              <a:t>      </a:t>
            </a:r>
            <a:r>
              <a:rPr lang="en-US" sz="1700" dirty="0">
                <a:solidFill>
                  <a:srgbClr val="1772BF"/>
                </a:solidFill>
                <a:effectLst>
                  <a:outerShdw blurRad="38100" dist="38100" dir="2700000" algn="tl">
                    <a:srgbClr val="C0C0C0"/>
                  </a:outerShdw>
                </a:effectLst>
              </a:rPr>
              <a:t> </a:t>
            </a:r>
            <a:r>
              <a:rPr lang="en-US" sz="1700" dirty="0" err="1">
                <a:solidFill>
                  <a:srgbClr val="1772BF"/>
                </a:solidFill>
                <a:effectLst>
                  <a:outerShdw blurRad="38100" dist="38100" dir="2700000" algn="tl">
                    <a:srgbClr val="C0C0C0"/>
                  </a:outerShdw>
                </a:effectLst>
              </a:rPr>
              <a:t>PRIMARY</a:t>
            </a:r>
            <a:r>
              <a:rPr lang="en-US" sz="1700" dirty="0">
                <a:solidFill>
                  <a:srgbClr val="1772BF"/>
                </a:solidFill>
                <a:effectLst>
                  <a:outerShdw blurRad="38100" dist="38100" dir="2700000" algn="tl">
                    <a:srgbClr val="C0C0C0"/>
                  </a:outerShdw>
                </a:effectLst>
              </a:rPr>
              <a:t> 4</a:t>
            </a:r>
            <a:r>
              <a:rPr lang="en-US" sz="1700" dirty="0">
                <a:solidFill>
                  <a:srgbClr val="1772BF"/>
                </a:solidFill>
                <a:effectLst>
                  <a:outerShdw blurRad="38100" dist="38100" dir="2700000" algn="tl">
                    <a:srgbClr val="C0C0C0"/>
                  </a:outerShdw>
                </a:effectLst>
                <a:latin typeface="宋体" panose="02010600030101010101" pitchFamily="2" charset="-122"/>
              </a:rPr>
              <a:t>      </a:t>
            </a:r>
            <a:r>
              <a:rPr lang="en-US" sz="1700" dirty="0">
                <a:solidFill>
                  <a:srgbClr val="1772BF"/>
                </a:solidFill>
                <a:effectLst>
                  <a:outerShdw blurRad="38100" dist="38100" dir="2700000" algn="tl">
                    <a:srgbClr val="C0C0C0"/>
                  </a:outerShdw>
                </a:effectLst>
              </a:rPr>
              <a:t> </a:t>
            </a:r>
            <a:r>
              <a:rPr lang="en-US" sz="1700" dirty="0" err="1">
                <a:solidFill>
                  <a:srgbClr val="1772BF"/>
                </a:solidFill>
                <a:effectLst>
                  <a:outerShdw blurRad="38100" dist="38100" dir="2700000" algn="tl">
                    <a:srgbClr val="C0C0C0"/>
                  </a:outerShdw>
                </a:effectLst>
              </a:rPr>
              <a:t>const</a:t>
            </a:r>
            <a:r>
              <a:rPr lang="en-US" sz="1700" dirty="0">
                <a:solidFill>
                  <a:srgbClr val="1772BF"/>
                </a:solidFill>
                <a:effectLst>
                  <a:outerShdw blurRad="38100" dist="38100" dir="2700000" algn="tl">
                    <a:srgbClr val="C0C0C0"/>
                  </a:outerShdw>
                </a:effectLst>
              </a:rPr>
              <a:t> 1</a:t>
            </a:r>
            <a:r>
              <a:rPr lang="en-US" sz="1700" dirty="0">
                <a:solidFill>
                  <a:srgbClr val="1772BF"/>
                </a:solidFill>
                <a:effectLst>
                  <a:outerShdw blurRad="38100" dist="38100" dir="2700000" algn="tl">
                    <a:srgbClr val="C0C0C0"/>
                  </a:outerShdw>
                </a:effectLst>
                <a:latin typeface="宋体" panose="02010600030101010101" pitchFamily="2" charset="-122"/>
              </a:rPr>
              <a:t>  </a:t>
            </a:r>
            <a:r>
              <a:rPr lang="en-US" sz="1700" dirty="0">
                <a:solidFill>
                  <a:srgbClr val="1772BF"/>
                </a:solidFill>
                <a:effectLst>
                  <a:outerShdw blurRad="38100" dist="38100" dir="2700000" algn="tl">
                    <a:srgbClr val="C0C0C0"/>
                  </a:outerShdw>
                </a:effectLst>
              </a:rPr>
              <a:t> </a:t>
            </a:r>
            <a:br>
              <a:rPr lang="en-US" sz="1700" dirty="0">
                <a:solidFill>
                  <a:srgbClr val="1772BF"/>
                </a:solidFill>
                <a:effectLst>
                  <a:outerShdw blurRad="38100" dist="38100" dir="2700000" algn="tl">
                    <a:srgbClr val="C0C0C0"/>
                  </a:outerShdw>
                </a:effectLst>
              </a:rPr>
            </a:br>
            <a:r>
              <a:rPr lang="en-US" sz="1700" dirty="0">
                <a:solidFill>
                  <a:srgbClr val="1772BF"/>
                </a:solidFill>
                <a:effectLst>
                  <a:outerShdw blurRad="38100" dist="38100" dir="2700000" algn="tl">
                    <a:srgbClr val="C0C0C0"/>
                  </a:outerShdw>
                </a:effectLst>
              </a:rPr>
              <a:t>3</a:t>
            </a:r>
            <a:r>
              <a:rPr lang="en-US" sz="1700" dirty="0">
                <a:solidFill>
                  <a:srgbClr val="1772BF"/>
                </a:solidFill>
                <a:effectLst>
                  <a:outerShdw blurRad="38100" dist="38100" dir="2700000" algn="tl">
                    <a:srgbClr val="C0C0C0"/>
                  </a:outerShdw>
                </a:effectLst>
                <a:latin typeface="宋体" panose="02010600030101010101" pitchFamily="2" charset="-122"/>
              </a:rPr>
              <a:t>   </a:t>
            </a:r>
            <a:r>
              <a:rPr lang="en-US" sz="1700" dirty="0">
                <a:solidFill>
                  <a:srgbClr val="1772BF"/>
                </a:solidFill>
                <a:effectLst>
                  <a:outerShdw blurRad="38100" dist="38100" dir="2700000" algn="tl">
                    <a:srgbClr val="C0C0C0"/>
                  </a:outerShdw>
                </a:effectLst>
              </a:rPr>
              <a:t> UNION</a:t>
            </a:r>
            <a:r>
              <a:rPr lang="en-US" sz="1700" dirty="0">
                <a:solidFill>
                  <a:srgbClr val="1772BF"/>
                </a:solidFill>
                <a:effectLst>
                  <a:outerShdw blurRad="38100" dist="38100" dir="2700000" algn="tl">
                    <a:srgbClr val="C0C0C0"/>
                  </a:outerShdw>
                </a:effectLst>
                <a:latin typeface="宋体" panose="02010600030101010101" pitchFamily="2" charset="-122"/>
              </a:rPr>
              <a:t>       </a:t>
            </a:r>
            <a:r>
              <a:rPr lang="en-US" sz="1700" dirty="0">
                <a:solidFill>
                  <a:srgbClr val="1772BF"/>
                </a:solidFill>
                <a:effectLst>
                  <a:outerShdw blurRad="38100" dist="38100" dir="2700000" algn="tl">
                    <a:srgbClr val="C0C0C0"/>
                  </a:outerShdw>
                </a:effectLst>
              </a:rPr>
              <a:t> city</a:t>
            </a:r>
            <a:r>
              <a:rPr lang="en-US" sz="1700" dirty="0">
                <a:solidFill>
                  <a:srgbClr val="1772BF"/>
                </a:solidFill>
                <a:effectLst>
                  <a:outerShdw blurRad="38100" dist="38100" dir="2700000" algn="tl">
                    <a:srgbClr val="C0C0C0"/>
                  </a:outerShdw>
                </a:effectLst>
                <a:latin typeface="宋体" panose="02010600030101010101" pitchFamily="2" charset="-122"/>
              </a:rPr>
              <a:t>        </a:t>
            </a:r>
            <a:r>
              <a:rPr lang="en-US" sz="1700" dirty="0">
                <a:solidFill>
                  <a:srgbClr val="1772BF"/>
                </a:solidFill>
                <a:effectLst>
                  <a:outerShdw blurRad="38100" dist="38100" dir="2700000" algn="tl">
                    <a:srgbClr val="C0C0C0"/>
                  </a:outerShdw>
                </a:effectLst>
              </a:rPr>
              <a:t> </a:t>
            </a:r>
            <a:r>
              <a:rPr lang="en-US" sz="1700" dirty="0" err="1">
                <a:solidFill>
                  <a:srgbClr val="1772BF"/>
                </a:solidFill>
                <a:effectLst>
                  <a:outerShdw blurRad="38100" dist="38100" dir="2700000" algn="tl">
                    <a:srgbClr val="C0C0C0"/>
                  </a:outerShdw>
                </a:effectLst>
              </a:rPr>
              <a:t>const</a:t>
            </a:r>
            <a:r>
              <a:rPr lang="en-US" sz="1700" dirty="0">
                <a:solidFill>
                  <a:srgbClr val="1772BF"/>
                </a:solidFill>
                <a:effectLst>
                  <a:outerShdw blurRad="38100" dist="38100" dir="2700000" algn="tl">
                    <a:srgbClr val="C0C0C0"/>
                  </a:outerShdw>
                </a:effectLst>
              </a:rPr>
              <a:t> PRIMARY</a:t>
            </a:r>
            <a:r>
              <a:rPr lang="en-US" sz="1700" dirty="0">
                <a:solidFill>
                  <a:srgbClr val="1772BF"/>
                </a:solidFill>
                <a:effectLst>
                  <a:outerShdw blurRad="38100" dist="38100" dir="2700000" algn="tl">
                    <a:srgbClr val="C0C0C0"/>
                  </a:outerShdw>
                </a:effectLst>
                <a:latin typeface="宋体" panose="02010600030101010101" pitchFamily="2" charset="-122"/>
              </a:rPr>
              <a:t>      </a:t>
            </a:r>
            <a:r>
              <a:rPr lang="en-US" sz="1700" dirty="0">
                <a:solidFill>
                  <a:srgbClr val="1772BF"/>
                </a:solidFill>
                <a:effectLst>
                  <a:outerShdw blurRad="38100" dist="38100" dir="2700000" algn="tl">
                    <a:srgbClr val="C0C0C0"/>
                  </a:outerShdw>
                </a:effectLst>
              </a:rPr>
              <a:t> </a:t>
            </a:r>
            <a:r>
              <a:rPr lang="en-US" sz="1700" dirty="0" err="1">
                <a:solidFill>
                  <a:srgbClr val="1772BF"/>
                </a:solidFill>
                <a:effectLst>
                  <a:outerShdw blurRad="38100" dist="38100" dir="2700000" algn="tl">
                    <a:srgbClr val="C0C0C0"/>
                  </a:outerShdw>
                </a:effectLst>
              </a:rPr>
              <a:t>PRIMARY</a:t>
            </a:r>
            <a:r>
              <a:rPr lang="en-US" sz="1700" dirty="0">
                <a:solidFill>
                  <a:srgbClr val="1772BF"/>
                </a:solidFill>
                <a:effectLst>
                  <a:outerShdw blurRad="38100" dist="38100" dir="2700000" algn="tl">
                    <a:srgbClr val="C0C0C0"/>
                  </a:outerShdw>
                </a:effectLst>
              </a:rPr>
              <a:t> 4</a:t>
            </a:r>
            <a:r>
              <a:rPr lang="en-US" sz="1700" dirty="0">
                <a:solidFill>
                  <a:srgbClr val="1772BF"/>
                </a:solidFill>
                <a:effectLst>
                  <a:outerShdw blurRad="38100" dist="38100" dir="2700000" algn="tl">
                    <a:srgbClr val="C0C0C0"/>
                  </a:outerShdw>
                </a:effectLst>
                <a:latin typeface="宋体" panose="02010600030101010101" pitchFamily="2" charset="-122"/>
              </a:rPr>
              <a:t>      </a:t>
            </a:r>
            <a:r>
              <a:rPr lang="en-US" sz="1700" dirty="0">
                <a:solidFill>
                  <a:srgbClr val="1772BF"/>
                </a:solidFill>
                <a:effectLst>
                  <a:outerShdw blurRad="38100" dist="38100" dir="2700000" algn="tl">
                    <a:srgbClr val="C0C0C0"/>
                  </a:outerShdw>
                </a:effectLst>
              </a:rPr>
              <a:t> </a:t>
            </a:r>
            <a:r>
              <a:rPr lang="en-US" sz="1700" dirty="0" err="1">
                <a:solidFill>
                  <a:srgbClr val="1772BF"/>
                </a:solidFill>
                <a:effectLst>
                  <a:outerShdw blurRad="38100" dist="38100" dir="2700000" algn="tl">
                    <a:srgbClr val="C0C0C0"/>
                  </a:outerShdw>
                </a:effectLst>
              </a:rPr>
              <a:t>const</a:t>
            </a:r>
            <a:r>
              <a:rPr lang="en-US" sz="1700" dirty="0">
                <a:solidFill>
                  <a:srgbClr val="1772BF"/>
                </a:solidFill>
                <a:effectLst>
                  <a:outerShdw blurRad="38100" dist="38100" dir="2700000" algn="tl">
                    <a:srgbClr val="C0C0C0"/>
                  </a:outerShdw>
                </a:effectLst>
              </a:rPr>
              <a:t> 1</a:t>
            </a:r>
            <a:r>
              <a:rPr lang="en-US" sz="1700" dirty="0">
                <a:solidFill>
                  <a:srgbClr val="1772BF"/>
                </a:solidFill>
                <a:effectLst>
                  <a:outerShdw blurRad="38100" dist="38100" dir="2700000" algn="tl">
                    <a:srgbClr val="C0C0C0"/>
                  </a:outerShdw>
                </a:effectLst>
                <a:latin typeface="宋体" panose="02010600030101010101" pitchFamily="2" charset="-122"/>
              </a:rPr>
              <a:t>  </a:t>
            </a:r>
            <a:r>
              <a:rPr lang="en-US" sz="1700" dirty="0">
                <a:solidFill>
                  <a:srgbClr val="1772BF"/>
                </a:solidFill>
                <a:effectLst>
                  <a:outerShdw blurRad="38100" dist="38100" dir="2700000" algn="tl">
                    <a:srgbClr val="C0C0C0"/>
                  </a:outerShdw>
                </a:effectLst>
              </a:rPr>
              <a:t> </a:t>
            </a:r>
            <a:br>
              <a:rPr lang="en-US" sz="1700" dirty="0">
                <a:solidFill>
                  <a:srgbClr val="1772BF"/>
                </a:solidFill>
                <a:effectLst>
                  <a:outerShdw blurRad="38100" dist="38100" dir="2700000" algn="tl">
                    <a:srgbClr val="C0C0C0"/>
                  </a:outerShdw>
                </a:effectLst>
              </a:rPr>
            </a:br>
            <a:r>
              <a:rPr lang="en-US" sz="1400" dirty="0">
                <a:solidFill>
                  <a:srgbClr val="1772BF"/>
                </a:solidFill>
                <a:effectLst>
                  <a:outerShdw blurRad="38100" dist="38100" dir="2700000" algn="tl">
                    <a:srgbClr val="C0C0C0"/>
                  </a:outerShdw>
                </a:effectLst>
              </a:rPr>
              <a:t>NULL UNION RESULT &lt;union1,2,3&gt; ALL</a:t>
            </a:r>
            <a:r>
              <a:rPr lang="en-US" sz="1400" dirty="0">
                <a:solidFill>
                  <a:srgbClr val="1772BF"/>
                </a:solidFill>
                <a:effectLst>
                  <a:outerShdw blurRad="38100" dist="38100" dir="2700000" algn="tl">
                    <a:srgbClr val="C0C0C0"/>
                  </a:outerShdw>
                </a:effectLst>
                <a:latin typeface="宋体" panose="02010600030101010101" pitchFamily="2" charset="-122"/>
              </a:rPr>
              <a:t>  </a:t>
            </a:r>
            <a:r>
              <a:rPr lang="en-US" sz="1400" dirty="0">
                <a:solidFill>
                  <a:srgbClr val="1772BF"/>
                </a:solidFill>
                <a:effectLst>
                  <a:outerShdw blurRad="38100" dist="38100" dir="2700000" algn="tl">
                    <a:srgbClr val="C0C0C0"/>
                  </a:outerShdw>
                </a:effectLst>
              </a:rPr>
              <a:t> NULL</a:t>
            </a:r>
            <a:r>
              <a:rPr lang="en-US" sz="1400" dirty="0">
                <a:solidFill>
                  <a:srgbClr val="1772BF"/>
                </a:solidFill>
                <a:effectLst>
                  <a:outerShdw blurRad="38100" dist="38100" dir="2700000" algn="tl">
                    <a:srgbClr val="C0C0C0"/>
                  </a:outerShdw>
                </a:effectLst>
                <a:latin typeface="宋体" panose="02010600030101010101" pitchFamily="2" charset="-122"/>
              </a:rPr>
              <a:t>         </a:t>
            </a:r>
            <a:r>
              <a:rPr lang="en-US" sz="1400" dirty="0">
                <a:solidFill>
                  <a:srgbClr val="1772BF"/>
                </a:solidFill>
                <a:effectLst>
                  <a:outerShdw blurRad="38100" dist="38100" dir="2700000" algn="tl">
                    <a:srgbClr val="C0C0C0"/>
                  </a:outerShdw>
                </a:effectLst>
              </a:rPr>
              <a:t> </a:t>
            </a:r>
            <a:r>
              <a:rPr lang="en-US" sz="1400" dirty="0" err="1">
                <a:solidFill>
                  <a:srgbClr val="1772BF"/>
                </a:solidFill>
                <a:effectLst>
                  <a:outerShdw blurRad="38100" dist="38100" dir="2700000" algn="tl">
                    <a:srgbClr val="C0C0C0"/>
                  </a:outerShdw>
                </a:effectLst>
              </a:rPr>
              <a:t>NULL</a:t>
            </a:r>
            <a:r>
              <a:rPr lang="en-US" sz="1400" dirty="0">
                <a:solidFill>
                  <a:srgbClr val="1772BF"/>
                </a:solidFill>
                <a:effectLst>
                  <a:outerShdw blurRad="38100" dist="38100" dir="2700000" algn="tl">
                    <a:srgbClr val="C0C0C0"/>
                  </a:outerShdw>
                </a:effectLst>
                <a:latin typeface="宋体" panose="02010600030101010101" pitchFamily="2" charset="-122"/>
              </a:rPr>
              <a:t>    </a:t>
            </a:r>
            <a:r>
              <a:rPr lang="en-US" sz="1400" dirty="0">
                <a:solidFill>
                  <a:srgbClr val="1772BF"/>
                </a:solidFill>
                <a:effectLst>
                  <a:outerShdw blurRad="38100" dist="38100" dir="2700000" algn="tl">
                    <a:srgbClr val="C0C0C0"/>
                  </a:outerShdw>
                </a:effectLst>
              </a:rPr>
              <a:t> </a:t>
            </a:r>
            <a:r>
              <a:rPr lang="en-US" sz="1400" dirty="0" err="1">
                <a:solidFill>
                  <a:srgbClr val="1772BF"/>
                </a:solidFill>
                <a:effectLst>
                  <a:outerShdw blurRad="38100" dist="38100" dir="2700000" algn="tl">
                    <a:srgbClr val="C0C0C0"/>
                  </a:outerShdw>
                </a:effectLst>
              </a:rPr>
              <a:t>NULL</a:t>
            </a:r>
            <a:r>
              <a:rPr lang="en-US" sz="1400" dirty="0">
                <a:solidFill>
                  <a:srgbClr val="1772BF"/>
                </a:solidFill>
                <a:effectLst>
                  <a:outerShdw blurRad="38100" dist="38100" dir="2700000" algn="tl">
                    <a:srgbClr val="C0C0C0"/>
                  </a:outerShdw>
                </a:effectLst>
                <a:latin typeface="宋体" panose="02010600030101010101" pitchFamily="2" charset="-122"/>
              </a:rPr>
              <a:t>   </a:t>
            </a:r>
            <a:r>
              <a:rPr lang="en-US" sz="1400" dirty="0">
                <a:solidFill>
                  <a:srgbClr val="1772BF"/>
                </a:solidFill>
                <a:effectLst>
                  <a:outerShdw blurRad="38100" dist="38100" dir="2700000" algn="tl">
                    <a:srgbClr val="C0C0C0"/>
                  </a:outerShdw>
                </a:effectLst>
              </a:rPr>
              <a:t> </a:t>
            </a:r>
            <a:r>
              <a:rPr lang="en-US" sz="1400" dirty="0" err="1">
                <a:solidFill>
                  <a:srgbClr val="1772BF"/>
                </a:solidFill>
                <a:effectLst>
                  <a:outerShdw blurRad="38100" dist="38100" dir="2700000" algn="tl">
                    <a:srgbClr val="C0C0C0"/>
                  </a:outerShdw>
                </a:effectLst>
              </a:rPr>
              <a:t>NULL</a:t>
            </a:r>
            <a:r>
              <a:rPr lang="en-US" sz="1400" dirty="0">
                <a:solidFill>
                  <a:srgbClr val="1772BF"/>
                </a:solidFill>
                <a:effectLst>
                  <a:outerShdw blurRad="38100" dist="38100" dir="2700000" algn="tl">
                    <a:srgbClr val="C0C0C0"/>
                  </a:outerShdw>
                </a:effectLst>
              </a:rPr>
              <a:t> </a:t>
            </a:r>
            <a:r>
              <a:rPr lang="en-US" sz="1400" dirty="0" err="1">
                <a:solidFill>
                  <a:srgbClr val="1772BF"/>
                </a:solidFill>
                <a:effectLst>
                  <a:outerShdw blurRad="38100" dist="38100" dir="2700000" algn="tl">
                    <a:srgbClr val="C0C0C0"/>
                  </a:outerShdw>
                </a:effectLst>
              </a:rPr>
              <a:t>NULL</a:t>
            </a:r>
            <a:r>
              <a:rPr lang="en-US" sz="1400" dirty="0">
                <a:solidFill>
                  <a:srgbClr val="1772BF"/>
                </a:solidFill>
                <a:effectLst>
                  <a:outerShdw blurRad="38100" dist="38100" dir="2700000" algn="tl">
                    <a:srgbClr val="C0C0C0"/>
                  </a:outerShdw>
                </a:effectLst>
                <a:latin typeface="宋体" panose="02010600030101010101" pitchFamily="2" charset="-122"/>
              </a:rPr>
              <a:t> </a:t>
            </a:r>
            <a:r>
              <a:rPr lang="en-US" sz="1700" dirty="0">
                <a:solidFill>
                  <a:srgbClr val="1772BF"/>
                </a:solidFill>
                <a:effectLst>
                  <a:outerShdw blurRad="38100" dist="38100" dir="2700000" algn="tl">
                    <a:srgbClr val="C0C0C0"/>
                  </a:outerShdw>
                </a:effectLst>
                <a:latin typeface="宋体" panose="02010600030101010101" pitchFamily="2" charset="-122"/>
              </a:rPr>
              <a:t> </a:t>
            </a:r>
            <a:r>
              <a:rPr lang="en-US" dirty="0">
                <a:solidFill>
                  <a:srgbClr val="1772BF"/>
                </a:solidFill>
                <a:effectLst>
                  <a:outerShdw blurRad="38100" dist="38100" dir="2700000" algn="tl">
                    <a:srgbClr val="C0C0C0"/>
                  </a:outerShdw>
                </a:effectLst>
              </a:rPr>
              <a:t> </a:t>
            </a:r>
            <a:endParaRPr lang="zh-CN" dirty="0">
              <a:solidFill>
                <a:srgbClr val="1772BF"/>
              </a:solidFill>
              <a:effectLst>
                <a:outerShdw blurRad="38100" dist="38100" dir="2700000" algn="tl">
                  <a:srgbClr val="C0C0C0"/>
                </a:outerShdw>
              </a:effectLst>
            </a:endParaRPr>
          </a:p>
        </p:txBody>
      </p:sp>
      <p:pic>
        <p:nvPicPr>
          <p:cNvPr id="4096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93068" y="6101118"/>
            <a:ext cx="1574595" cy="6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矩形 1"/>
          <p:cNvSpPr>
            <a:spLocks noChangeArrowheads="1"/>
          </p:cNvSpPr>
          <p:nvPr/>
        </p:nvSpPr>
        <p:spPr bwMode="auto">
          <a:xfrm>
            <a:off x="915323" y="1310032"/>
            <a:ext cx="10565025" cy="4788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50" tIns="54425" rIns="108850" bIns="54425">
            <a:spAutoFit/>
          </a:bodyPr>
          <a:lstStyle/>
          <a:p>
            <a:r>
              <a:rPr lang="en-US" altLang="zh-CN" sz="1900" dirty="0">
                <a:solidFill>
                  <a:srgbClr val="1772BF"/>
                </a:solidFill>
              </a:rPr>
              <a:t>SELECT count(0)</a:t>
            </a:r>
            <a:br>
              <a:rPr lang="en-US" altLang="zh-CN" sz="1900" dirty="0">
                <a:solidFill>
                  <a:srgbClr val="1772BF"/>
                </a:solidFill>
              </a:rPr>
            </a:br>
            <a:r>
              <a:rPr lang="en-US" altLang="zh-CN" sz="1900" dirty="0">
                <a:solidFill>
                  <a:srgbClr val="1772BF"/>
                </a:solidFill>
              </a:rPr>
              <a:t>FROM(</a:t>
            </a:r>
            <a:br>
              <a:rPr lang="en-US" altLang="zh-CN" sz="1900" dirty="0">
                <a:solidFill>
                  <a:srgbClr val="1772BF"/>
                </a:solidFill>
              </a:rPr>
            </a:br>
            <a:r>
              <a:rPr lang="en-US" altLang="zh-CN" sz="1900" dirty="0">
                <a:solidFill>
                  <a:srgbClr val="1772BF"/>
                </a:solidFill>
              </a:rPr>
              <a:t>SELECT ID, CFID, HBID, LSDBH, FPID, PCH, CZRQ, DJRQ, GHDWMC, GHDWDM, GHDWDZDH, GHDWYHZH, XHDWMC, XHDWDM, XHDWDZDH, XHDWYHZH, HJJE, HJSE, JSHJ, QDBZ, KPLX, HSBZ, BBH, FPLXDM, ZSFS, TSPZ, SBLX, JQBH, HZXXB, TZDH, ZZ_BM, ZH_BM, YFPDM, YFPHM, KCE, YX, DH, LYBZ, YZBZ, CZBZ, ZTBZ, BZ, SKR, FHR, KPR, BY1, BY2, BY3, BY4, YLSDBH, SHZT, HTH, XTID, XTMC, CZYDM</a:t>
            </a:r>
            <a:br>
              <a:rPr lang="en-US" altLang="zh-CN" sz="1900" dirty="0">
                <a:solidFill>
                  <a:srgbClr val="1772BF"/>
                </a:solidFill>
              </a:rPr>
            </a:br>
            <a:r>
              <a:rPr lang="en-US" altLang="zh-CN" sz="1900" dirty="0">
                <a:solidFill>
                  <a:srgbClr val="1772BF"/>
                </a:solidFill>
              </a:rPr>
              <a:t>FROM </a:t>
            </a:r>
            <a:r>
              <a:rPr lang="en-US" altLang="zh-CN" sz="1900" dirty="0" err="1">
                <a:solidFill>
                  <a:srgbClr val="1772BF"/>
                </a:solidFill>
              </a:rPr>
              <a:t>bw_lsdxx</a:t>
            </a:r>
            <a:r>
              <a:rPr lang="en-US" altLang="zh-CN" sz="1900" dirty="0">
                <a:solidFill>
                  <a:srgbClr val="1772BF"/>
                </a:solidFill>
              </a:rPr>
              <a:t/>
            </a:r>
            <a:br>
              <a:rPr lang="en-US" altLang="zh-CN" sz="1900" dirty="0">
                <a:solidFill>
                  <a:srgbClr val="1772BF"/>
                </a:solidFill>
              </a:rPr>
            </a:br>
            <a:r>
              <a:rPr lang="en-US" altLang="zh-CN" sz="1900" dirty="0">
                <a:solidFill>
                  <a:srgbClr val="1772BF"/>
                </a:solidFill>
              </a:rPr>
              <a:t>WHERE 1= 1</a:t>
            </a:r>
            <a:br>
              <a:rPr lang="en-US" altLang="zh-CN" sz="1900" dirty="0">
                <a:solidFill>
                  <a:srgbClr val="1772BF"/>
                </a:solidFill>
              </a:rPr>
            </a:br>
            <a:r>
              <a:rPr lang="en-US" altLang="zh-CN" sz="1900" dirty="0">
                <a:solidFill>
                  <a:srgbClr val="1772BF"/>
                </a:solidFill>
              </a:rPr>
              <a:t>AND </a:t>
            </a:r>
            <a:r>
              <a:rPr lang="en-US" altLang="zh-CN" sz="1900" dirty="0" err="1">
                <a:solidFill>
                  <a:srgbClr val="1772BF"/>
                </a:solidFill>
              </a:rPr>
              <a:t>zh_bm</a:t>
            </a:r>
            <a:r>
              <a:rPr lang="en-US" altLang="zh-CN" sz="1900" dirty="0">
                <a:solidFill>
                  <a:srgbClr val="1772BF"/>
                </a:solidFill>
              </a:rPr>
              <a:t>= '1700001077268'</a:t>
            </a:r>
            <a:br>
              <a:rPr lang="en-US" altLang="zh-CN" sz="1900" dirty="0">
                <a:solidFill>
                  <a:srgbClr val="1772BF"/>
                </a:solidFill>
              </a:rPr>
            </a:br>
            <a:r>
              <a:rPr lang="en-US" altLang="zh-CN" sz="1900" dirty="0">
                <a:solidFill>
                  <a:srgbClr val="1772BF"/>
                </a:solidFill>
              </a:rPr>
              <a:t>AND </a:t>
            </a:r>
            <a:r>
              <a:rPr lang="en-US" altLang="zh-CN" sz="1900" dirty="0" err="1">
                <a:solidFill>
                  <a:srgbClr val="1772BF"/>
                </a:solidFill>
              </a:rPr>
              <a:t>zz_bm</a:t>
            </a:r>
            <a:r>
              <a:rPr lang="en-US" altLang="zh-CN" sz="1900" dirty="0">
                <a:solidFill>
                  <a:srgbClr val="1772BF"/>
                </a:solidFill>
              </a:rPr>
              <a:t> IN(3000000041604)) </a:t>
            </a:r>
            <a:r>
              <a:rPr lang="en-US" altLang="zh-CN" sz="1900" dirty="0" err="1">
                <a:solidFill>
                  <a:srgbClr val="1772BF"/>
                </a:solidFill>
              </a:rPr>
              <a:t>tt</a:t>
            </a:r>
            <a:r>
              <a:rPr lang="en-US" altLang="zh-CN" sz="1900" dirty="0">
                <a:solidFill>
                  <a:srgbClr val="1772BF"/>
                </a:solidFill>
              </a:rPr>
              <a:t> JOIN </a:t>
            </a:r>
            <a:r>
              <a:rPr lang="en-US" altLang="zh-CN" sz="1900" dirty="0" err="1">
                <a:solidFill>
                  <a:srgbClr val="1772BF"/>
                </a:solidFill>
              </a:rPr>
              <a:t>lsd_expand_data</a:t>
            </a:r>
            <a:r>
              <a:rPr lang="en-US" altLang="zh-CN" sz="1900" dirty="0">
                <a:solidFill>
                  <a:srgbClr val="1772BF"/>
                </a:solidFill>
              </a:rPr>
              <a:t> </a:t>
            </a:r>
            <a:r>
              <a:rPr lang="en-US" altLang="zh-CN" sz="1900" dirty="0" err="1">
                <a:solidFill>
                  <a:srgbClr val="1772BF"/>
                </a:solidFill>
              </a:rPr>
              <a:t>ext</a:t>
            </a:r>
            <a:r>
              <a:rPr lang="en-US" altLang="zh-CN" sz="1900" dirty="0">
                <a:solidFill>
                  <a:srgbClr val="1772BF"/>
                </a:solidFill>
              </a:rPr>
              <a:t> ON tt.ID= </a:t>
            </a:r>
            <a:r>
              <a:rPr lang="en-US" altLang="zh-CN" sz="1900" dirty="0" err="1">
                <a:solidFill>
                  <a:srgbClr val="1772BF"/>
                </a:solidFill>
              </a:rPr>
              <a:t>ext.P_ID</a:t>
            </a:r>
            <a:r>
              <a:rPr lang="en-US" altLang="zh-CN" sz="1900" dirty="0">
                <a:solidFill>
                  <a:srgbClr val="1772BF"/>
                </a:solidFill>
              </a:rPr>
              <a:t/>
            </a:r>
            <a:br>
              <a:rPr lang="en-US" altLang="zh-CN" sz="1900" dirty="0">
                <a:solidFill>
                  <a:srgbClr val="1772BF"/>
                </a:solidFill>
              </a:rPr>
            </a:br>
            <a:r>
              <a:rPr lang="en-US" altLang="zh-CN" sz="1900" dirty="0">
                <a:solidFill>
                  <a:srgbClr val="1772BF"/>
                </a:solidFill>
              </a:rPr>
              <a:t>WHERE 1= 1</a:t>
            </a:r>
            <a:br>
              <a:rPr lang="en-US" altLang="zh-CN" sz="1900" dirty="0">
                <a:solidFill>
                  <a:srgbClr val="1772BF"/>
                </a:solidFill>
              </a:rPr>
            </a:br>
            <a:r>
              <a:rPr lang="en-US" altLang="zh-CN" sz="1900" dirty="0">
                <a:solidFill>
                  <a:srgbClr val="1772BF"/>
                </a:solidFill>
              </a:rPr>
              <a:t>AND ext.EXT2 LIKE '%SH23MH4%'</a:t>
            </a:r>
            <a:br>
              <a:rPr lang="en-US" altLang="zh-CN" sz="1900" dirty="0">
                <a:solidFill>
                  <a:srgbClr val="1772BF"/>
                </a:solidFill>
              </a:rPr>
            </a:br>
            <a:r>
              <a:rPr lang="en-US" altLang="zh-CN" sz="1900" dirty="0">
                <a:solidFill>
                  <a:srgbClr val="1772BF"/>
                </a:solidFill>
              </a:rPr>
              <a:t>AND ext.EXT6 LIKE '%13661962982</a:t>
            </a:r>
            <a:r>
              <a:rPr lang="en-US" altLang="zh-CN" sz="1900" dirty="0" smtClean="0">
                <a:solidFill>
                  <a:srgbClr val="1772BF"/>
                </a:solidFill>
              </a:rPr>
              <a:t>%‘</a:t>
            </a:r>
          </a:p>
          <a:p>
            <a:endParaRPr lang="en-US" altLang="zh-CN" sz="1900" dirty="0">
              <a:solidFill>
                <a:srgbClr val="1772BF"/>
              </a:solidFill>
            </a:endParaRPr>
          </a:p>
          <a:p>
            <a:r>
              <a:rPr lang="en-US" altLang="zh-CN" sz="1900" dirty="0" err="1" smtClean="0">
                <a:solidFill>
                  <a:srgbClr val="1772BF"/>
                </a:solidFill>
              </a:rPr>
              <a:t>Zh_bm</a:t>
            </a:r>
            <a:r>
              <a:rPr lang="zh-CN" altLang="en-US" sz="1900" dirty="0" smtClean="0">
                <a:solidFill>
                  <a:srgbClr val="1772BF"/>
                </a:solidFill>
              </a:rPr>
              <a:t>和</a:t>
            </a:r>
            <a:r>
              <a:rPr lang="en-US" altLang="zh-CN" sz="1900" dirty="0" err="1" smtClean="0">
                <a:solidFill>
                  <a:srgbClr val="1772BF"/>
                </a:solidFill>
              </a:rPr>
              <a:t>zz_bm</a:t>
            </a:r>
            <a:r>
              <a:rPr lang="zh-CN" altLang="en-US" sz="1900" dirty="0" smtClean="0">
                <a:solidFill>
                  <a:srgbClr val="1772BF"/>
                </a:solidFill>
              </a:rPr>
              <a:t>应该是相同类型，所以这两个之中一定有一个发生了隐式转换</a:t>
            </a:r>
            <a:endParaRPr lang="zh-CN" altLang="en-US" sz="1400" dirty="0">
              <a:solidFill>
                <a:srgbClr val="1772B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0" y="63938"/>
            <a:ext cx="4514452" cy="873075"/>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dirty="0">
                <a:solidFill>
                  <a:srgbClr val="0070C0"/>
                </a:solidFill>
                <a:latin typeface="微软雅黑" panose="020B0503020204020204" pitchFamily="34" charset="-122"/>
                <a:ea typeface="微软雅黑" panose="020B0503020204020204" pitchFamily="34" charset="-122"/>
              </a:rPr>
              <a:t>规范与自动化</a:t>
            </a:r>
          </a:p>
        </p:txBody>
      </p:sp>
      <p:sp>
        <p:nvSpPr>
          <p:cNvPr id="13" name="矩形 12"/>
          <p:cNvSpPr/>
          <p:nvPr/>
        </p:nvSpPr>
        <p:spPr>
          <a:xfrm>
            <a:off x="2834024" y="3433108"/>
            <a:ext cx="2959535" cy="653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脚本规范</a:t>
            </a:r>
          </a:p>
        </p:txBody>
      </p:sp>
      <p:sp>
        <p:nvSpPr>
          <p:cNvPr id="14" name="矩形 13"/>
          <p:cNvSpPr/>
          <p:nvPr/>
        </p:nvSpPr>
        <p:spPr>
          <a:xfrm>
            <a:off x="2834024" y="4331959"/>
            <a:ext cx="2959535" cy="653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配置规范</a:t>
            </a:r>
          </a:p>
        </p:txBody>
      </p:sp>
      <p:sp>
        <p:nvSpPr>
          <p:cNvPr id="15" name="矩形 14"/>
          <p:cNvSpPr/>
          <p:nvPr/>
        </p:nvSpPr>
        <p:spPr>
          <a:xfrm>
            <a:off x="2834022" y="2587428"/>
            <a:ext cx="2959535" cy="65314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接口规范</a:t>
            </a:r>
          </a:p>
        </p:txBody>
      </p:sp>
      <p:sp>
        <p:nvSpPr>
          <p:cNvPr id="27" name="矩形 26"/>
          <p:cNvSpPr/>
          <p:nvPr/>
        </p:nvSpPr>
        <p:spPr>
          <a:xfrm>
            <a:off x="2834021" y="1688577"/>
            <a:ext cx="2959535" cy="653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代码规范</a:t>
            </a:r>
            <a:endParaRPr lang="en-US" altLang="zh-CN" dirty="0"/>
          </a:p>
        </p:txBody>
      </p:sp>
      <p:sp>
        <p:nvSpPr>
          <p:cNvPr id="32" name="矩形 31"/>
          <p:cNvSpPr/>
          <p:nvPr/>
        </p:nvSpPr>
        <p:spPr>
          <a:xfrm>
            <a:off x="2834021" y="5230810"/>
            <a:ext cx="2959535" cy="653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环境规范</a:t>
            </a:r>
          </a:p>
        </p:txBody>
      </p:sp>
      <p:sp>
        <p:nvSpPr>
          <p:cNvPr id="33" name="矩形 32"/>
          <p:cNvSpPr/>
          <p:nvPr/>
        </p:nvSpPr>
        <p:spPr>
          <a:xfrm>
            <a:off x="2834021" y="6129661"/>
            <a:ext cx="2959535" cy="653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网络安全规范</a:t>
            </a:r>
          </a:p>
        </p:txBody>
      </p:sp>
      <p:sp>
        <p:nvSpPr>
          <p:cNvPr id="34" name="矩形 33"/>
          <p:cNvSpPr/>
          <p:nvPr/>
        </p:nvSpPr>
        <p:spPr>
          <a:xfrm>
            <a:off x="7340889" y="3433108"/>
            <a:ext cx="2959535" cy="653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脚本升级自动化</a:t>
            </a:r>
          </a:p>
        </p:txBody>
      </p:sp>
      <p:sp>
        <p:nvSpPr>
          <p:cNvPr id="35" name="矩形 34"/>
          <p:cNvSpPr/>
          <p:nvPr/>
        </p:nvSpPr>
        <p:spPr>
          <a:xfrm>
            <a:off x="7340889" y="4331959"/>
            <a:ext cx="2959535" cy="653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配置工具</a:t>
            </a:r>
          </a:p>
        </p:txBody>
      </p:sp>
      <p:sp>
        <p:nvSpPr>
          <p:cNvPr id="36" name="矩形 35"/>
          <p:cNvSpPr/>
          <p:nvPr/>
        </p:nvSpPr>
        <p:spPr>
          <a:xfrm>
            <a:off x="7340887" y="2587428"/>
            <a:ext cx="2959535" cy="65314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接口测试自动化</a:t>
            </a:r>
          </a:p>
        </p:txBody>
      </p:sp>
      <p:sp>
        <p:nvSpPr>
          <p:cNvPr id="37" name="矩形 36"/>
          <p:cNvSpPr/>
          <p:nvPr/>
        </p:nvSpPr>
        <p:spPr>
          <a:xfrm>
            <a:off x="7340886" y="1688577"/>
            <a:ext cx="2959535" cy="653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分支编译发布自动化</a:t>
            </a:r>
            <a:endParaRPr lang="en-US" altLang="zh-CN" dirty="0"/>
          </a:p>
        </p:txBody>
      </p:sp>
      <p:sp>
        <p:nvSpPr>
          <p:cNvPr id="38" name="矩形 37"/>
          <p:cNvSpPr/>
          <p:nvPr/>
        </p:nvSpPr>
        <p:spPr>
          <a:xfrm>
            <a:off x="7340886" y="5230810"/>
            <a:ext cx="2959535" cy="653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开发、测试、预生产、生产环境</a:t>
            </a:r>
          </a:p>
        </p:txBody>
      </p:sp>
      <p:sp>
        <p:nvSpPr>
          <p:cNvPr id="39" name="矩形 38"/>
          <p:cNvSpPr/>
          <p:nvPr/>
        </p:nvSpPr>
        <p:spPr>
          <a:xfrm>
            <a:off x="7340886" y="6129661"/>
            <a:ext cx="2959535" cy="653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网络隔离与安全防控</a:t>
            </a:r>
          </a:p>
        </p:txBody>
      </p:sp>
      <p:cxnSp>
        <p:nvCxnSpPr>
          <p:cNvPr id="3" name="直接箭头连接符 2"/>
          <p:cNvCxnSpPr>
            <a:stCxn id="27" idx="3"/>
            <a:endCxn id="37" idx="1"/>
          </p:cNvCxnSpPr>
          <p:nvPr/>
        </p:nvCxnSpPr>
        <p:spPr>
          <a:xfrm>
            <a:off x="5793556" y="2015149"/>
            <a:ext cx="15473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a:stCxn id="15" idx="3"/>
            <a:endCxn id="36" idx="1"/>
          </p:cNvCxnSpPr>
          <p:nvPr/>
        </p:nvCxnSpPr>
        <p:spPr>
          <a:xfrm>
            <a:off x="5793557" y="2914000"/>
            <a:ext cx="15473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stCxn id="13" idx="3"/>
            <a:endCxn id="34" idx="1"/>
          </p:cNvCxnSpPr>
          <p:nvPr/>
        </p:nvCxnSpPr>
        <p:spPr>
          <a:xfrm>
            <a:off x="5793559" y="3759680"/>
            <a:ext cx="15473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14" idx="3"/>
            <a:endCxn id="35" idx="1"/>
          </p:cNvCxnSpPr>
          <p:nvPr/>
        </p:nvCxnSpPr>
        <p:spPr>
          <a:xfrm>
            <a:off x="5793559" y="4658531"/>
            <a:ext cx="15473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32" idx="3"/>
            <a:endCxn id="38" idx="1"/>
          </p:cNvCxnSpPr>
          <p:nvPr/>
        </p:nvCxnSpPr>
        <p:spPr>
          <a:xfrm>
            <a:off x="5793556" y="5557382"/>
            <a:ext cx="15473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33" idx="3"/>
            <a:endCxn id="39" idx="1"/>
          </p:cNvCxnSpPr>
          <p:nvPr/>
        </p:nvCxnSpPr>
        <p:spPr>
          <a:xfrm>
            <a:off x="5793556" y="6456233"/>
            <a:ext cx="15473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左大括号 41"/>
          <p:cNvSpPr/>
          <p:nvPr/>
        </p:nvSpPr>
        <p:spPr>
          <a:xfrm>
            <a:off x="2447191" y="2015149"/>
            <a:ext cx="251188" cy="264338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4" name="文本框 43"/>
          <p:cNvSpPr txBox="1"/>
          <p:nvPr/>
        </p:nvSpPr>
        <p:spPr>
          <a:xfrm>
            <a:off x="251680" y="3170640"/>
            <a:ext cx="2232737" cy="332399"/>
          </a:xfrm>
          <a:prstGeom prst="rect">
            <a:avLst/>
          </a:prstGeom>
          <a:noFill/>
          <a:ln>
            <a:noFill/>
          </a:ln>
        </p:spPr>
        <p:txBody>
          <a:bodyPr wrap="square" lIns="0" tIns="0" rIns="0" bIns="0">
            <a:spAutoFit/>
          </a:bodyPr>
          <a:lstStyle>
            <a:defPPr>
              <a:defRPr lang="zh-CN"/>
            </a:defPPr>
            <a:lvl1pPr>
              <a:lnSpc>
                <a:spcPct val="120000"/>
              </a:lnSpc>
              <a:buFont typeface="Arial" panose="020B0604020202020204" pitchFamily="34" charset="0"/>
              <a:buNone/>
              <a:defRPr sz="1400" b="1">
                <a:solidFill>
                  <a:schemeClr val="bg1">
                    <a:lumMod val="50000"/>
                  </a:schemeClr>
                </a:solidFill>
                <a:latin typeface="微软雅黑 Light" panose="020B0502040204020203" pitchFamily="34" charset="-122"/>
                <a:ea typeface="微软雅黑 Light" panose="020B0502040204020203" pitchFamily="34" charset="-122"/>
              </a:defRPr>
            </a:lvl1pPr>
          </a:lstStyle>
          <a:p>
            <a:r>
              <a:rPr lang="zh-CN" altLang="en-US" sz="1800" dirty="0">
                <a:solidFill>
                  <a:srgbClr val="0070C0"/>
                </a:solidFill>
              </a:rPr>
              <a:t>代码过程中的稳定性</a:t>
            </a:r>
          </a:p>
        </p:txBody>
      </p:sp>
      <p:sp>
        <p:nvSpPr>
          <p:cNvPr id="45" name="文本框 44"/>
          <p:cNvSpPr txBox="1"/>
          <p:nvPr/>
        </p:nvSpPr>
        <p:spPr>
          <a:xfrm>
            <a:off x="222259" y="5401172"/>
            <a:ext cx="2262158" cy="332399"/>
          </a:xfrm>
          <a:prstGeom prst="rect">
            <a:avLst/>
          </a:prstGeom>
          <a:noFill/>
          <a:ln>
            <a:noFill/>
          </a:ln>
        </p:spPr>
        <p:txBody>
          <a:bodyPr wrap="square" lIns="0" tIns="0" rIns="0" bIns="0">
            <a:spAutoFit/>
          </a:bodyPr>
          <a:lstStyle>
            <a:defPPr>
              <a:defRPr lang="zh-CN"/>
            </a:defPPr>
            <a:lvl1pPr>
              <a:lnSpc>
                <a:spcPct val="120000"/>
              </a:lnSpc>
              <a:buFont typeface="Arial" panose="020B0604020202020204" pitchFamily="34" charset="0"/>
              <a:buNone/>
              <a:defRPr b="1">
                <a:solidFill>
                  <a:schemeClr val="bg1">
                    <a:lumMod val="50000"/>
                  </a:schemeClr>
                </a:solidFill>
                <a:latin typeface="微软雅黑 Light" panose="020B0502040204020203" pitchFamily="34" charset="-122"/>
                <a:ea typeface="微软雅黑 Light" panose="020B0502040204020203" pitchFamily="34" charset="-122"/>
              </a:defRPr>
            </a:lvl1pPr>
          </a:lstStyle>
          <a:p>
            <a:r>
              <a:rPr lang="zh-CN" altLang="en-US" dirty="0">
                <a:solidFill>
                  <a:srgbClr val="0070C0"/>
                </a:solidFill>
              </a:rPr>
              <a:t>测试过程中的稳定性</a:t>
            </a:r>
          </a:p>
        </p:txBody>
      </p:sp>
      <p:sp>
        <p:nvSpPr>
          <p:cNvPr id="46" name="文本框 45"/>
          <p:cNvSpPr txBox="1"/>
          <p:nvPr/>
        </p:nvSpPr>
        <p:spPr>
          <a:xfrm>
            <a:off x="222259" y="6271566"/>
            <a:ext cx="2262158" cy="332399"/>
          </a:xfrm>
          <a:prstGeom prst="rect">
            <a:avLst/>
          </a:prstGeom>
          <a:noFill/>
          <a:ln>
            <a:noFill/>
          </a:ln>
        </p:spPr>
        <p:txBody>
          <a:bodyPr wrap="square" lIns="0" tIns="0" rIns="0" bIns="0">
            <a:spAutoFit/>
          </a:bodyPr>
          <a:lstStyle>
            <a:defPPr>
              <a:defRPr lang="zh-CN"/>
            </a:defPPr>
            <a:lvl1pPr>
              <a:lnSpc>
                <a:spcPct val="120000"/>
              </a:lnSpc>
              <a:buFont typeface="Arial" panose="020B0604020202020204" pitchFamily="34" charset="0"/>
              <a:buNone/>
              <a:defRPr b="1">
                <a:solidFill>
                  <a:schemeClr val="bg1">
                    <a:lumMod val="50000"/>
                  </a:schemeClr>
                </a:solidFill>
                <a:latin typeface="微软雅黑 Light" panose="020B0502040204020203" pitchFamily="34" charset="-122"/>
                <a:ea typeface="微软雅黑 Light" panose="020B0502040204020203" pitchFamily="34" charset="-122"/>
              </a:defRPr>
            </a:lvl1pPr>
          </a:lstStyle>
          <a:p>
            <a:r>
              <a:rPr lang="zh-CN" altLang="en-US" dirty="0">
                <a:solidFill>
                  <a:srgbClr val="0070C0"/>
                </a:solidFill>
              </a:rPr>
              <a:t>线上环境中的稳定性</a:t>
            </a:r>
          </a:p>
        </p:txBody>
      </p:sp>
      <p:sp>
        <p:nvSpPr>
          <p:cNvPr id="47" name="左大括号 46"/>
          <p:cNvSpPr/>
          <p:nvPr/>
        </p:nvSpPr>
        <p:spPr>
          <a:xfrm>
            <a:off x="2447191" y="5230810"/>
            <a:ext cx="213962" cy="65314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70C0"/>
              </a:solidFill>
            </a:endParaRPr>
          </a:p>
        </p:txBody>
      </p:sp>
      <p:sp>
        <p:nvSpPr>
          <p:cNvPr id="48" name="左大括号 47"/>
          <p:cNvSpPr/>
          <p:nvPr/>
        </p:nvSpPr>
        <p:spPr>
          <a:xfrm>
            <a:off x="2447191" y="6135069"/>
            <a:ext cx="213962" cy="65314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70C0"/>
              </a:solidFill>
            </a:endParaRPr>
          </a:p>
        </p:txBody>
      </p:sp>
      <p:sp>
        <p:nvSpPr>
          <p:cNvPr id="49" name="矩形 48"/>
          <p:cNvSpPr/>
          <p:nvPr/>
        </p:nvSpPr>
        <p:spPr>
          <a:xfrm>
            <a:off x="2834021" y="925843"/>
            <a:ext cx="2959535" cy="653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产品版本规范</a:t>
            </a:r>
            <a:endParaRPr lang="en-US" altLang="zh-CN" dirty="0"/>
          </a:p>
        </p:txBody>
      </p:sp>
      <p:sp>
        <p:nvSpPr>
          <p:cNvPr id="50" name="矩形 49"/>
          <p:cNvSpPr/>
          <p:nvPr/>
        </p:nvSpPr>
        <p:spPr>
          <a:xfrm>
            <a:off x="7340886" y="925843"/>
            <a:ext cx="2959535" cy="653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产品版本定义</a:t>
            </a:r>
            <a:endParaRPr lang="en-US" altLang="zh-CN" dirty="0"/>
          </a:p>
        </p:txBody>
      </p:sp>
      <p:cxnSp>
        <p:nvCxnSpPr>
          <p:cNvPr id="51" name="直接箭头连接符 50"/>
          <p:cNvCxnSpPr>
            <a:stCxn id="49" idx="3"/>
            <a:endCxn id="50" idx="1"/>
          </p:cNvCxnSpPr>
          <p:nvPr/>
        </p:nvCxnSpPr>
        <p:spPr>
          <a:xfrm>
            <a:off x="5793556" y="1252415"/>
            <a:ext cx="15473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Box 2"/>
          <p:cNvSpPr txBox="1">
            <a:spLocks noChangeArrowheads="1"/>
          </p:cNvSpPr>
          <p:nvPr/>
        </p:nvSpPr>
        <p:spPr bwMode="auto">
          <a:xfrm>
            <a:off x="2336496" y="1143265"/>
            <a:ext cx="5269285" cy="54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850" tIns="54425" rIns="108850" bIns="54425">
            <a:spAutoFit/>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r>
              <a:rPr lang="zh-CN" altLang="en-US">
                <a:solidFill>
                  <a:srgbClr val="1772BF"/>
                </a:solidFill>
              </a:rPr>
              <a:t>创建表的语句中不充许指字符集</a:t>
            </a:r>
          </a:p>
        </p:txBody>
      </p:sp>
      <p:sp>
        <p:nvSpPr>
          <p:cNvPr id="44035" name="TextBox 3"/>
          <p:cNvSpPr txBox="1">
            <a:spLocks noChangeArrowheads="1"/>
          </p:cNvSpPr>
          <p:nvPr/>
        </p:nvSpPr>
        <p:spPr bwMode="auto">
          <a:xfrm>
            <a:off x="1015868" y="1981659"/>
            <a:ext cx="10565025" cy="3772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50" tIns="54425" rIns="108850" bIns="54425">
            <a:spAutoFit/>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r>
              <a:rPr lang="en-US" altLang="zh-CN" sz="1400">
                <a:solidFill>
                  <a:srgbClr val="1772BF"/>
                </a:solidFill>
              </a:rPr>
              <a:t>CREATE TABLE `bw_lsdxx` (</a:t>
            </a:r>
          </a:p>
          <a:p>
            <a:r>
              <a:rPr lang="en-US" altLang="zh-CN" sz="1400">
                <a:solidFill>
                  <a:srgbClr val="1772BF"/>
                </a:solidFill>
              </a:rPr>
              <a:t>  `ID` varchar(36) COLLATE utf8_bin NOT NULL COMMENT '</a:t>
            </a:r>
            <a:r>
              <a:rPr lang="zh-CN" altLang="en-US" sz="1400">
                <a:solidFill>
                  <a:srgbClr val="1772BF"/>
                </a:solidFill>
              </a:rPr>
              <a:t>主键</a:t>
            </a:r>
            <a:r>
              <a:rPr lang="en-US" altLang="zh-CN" sz="1400">
                <a:solidFill>
                  <a:srgbClr val="1772BF"/>
                </a:solidFill>
              </a:rPr>
              <a:t>',</a:t>
            </a:r>
          </a:p>
          <a:p>
            <a:r>
              <a:rPr lang="en-US" altLang="zh-CN" sz="1400">
                <a:solidFill>
                  <a:srgbClr val="1772BF"/>
                </a:solidFill>
              </a:rPr>
              <a:t>  `CFID` varchar(36) COLLATE utf8_bin DEFAULT NULL COMMENT '</a:t>
            </a:r>
            <a:r>
              <a:rPr lang="zh-CN" altLang="en-US" sz="1400">
                <a:solidFill>
                  <a:srgbClr val="1772BF"/>
                </a:solidFill>
              </a:rPr>
              <a:t>拆分父级</a:t>
            </a:r>
            <a:r>
              <a:rPr lang="en-US" altLang="zh-CN" sz="1400">
                <a:solidFill>
                  <a:srgbClr val="1772BF"/>
                </a:solidFill>
              </a:rPr>
              <a:t>ID',</a:t>
            </a:r>
          </a:p>
          <a:p>
            <a:r>
              <a:rPr lang="en-US" altLang="zh-CN" sz="1400">
                <a:solidFill>
                  <a:srgbClr val="1772BF"/>
                </a:solidFill>
              </a:rPr>
              <a:t>  `HBID` varchar(36) COLLATE utf8_bin DEFAULT NULL COMMENT '</a:t>
            </a:r>
            <a:r>
              <a:rPr lang="zh-CN" altLang="en-US" sz="1400">
                <a:solidFill>
                  <a:srgbClr val="1772BF"/>
                </a:solidFill>
              </a:rPr>
              <a:t>合并父级</a:t>
            </a:r>
            <a:r>
              <a:rPr lang="en-US" altLang="zh-CN" sz="1400">
                <a:solidFill>
                  <a:srgbClr val="1772BF"/>
                </a:solidFill>
              </a:rPr>
              <a:t>ID',</a:t>
            </a:r>
          </a:p>
          <a:p>
            <a:r>
              <a:rPr lang="en-US" altLang="zh-CN" sz="1400">
                <a:solidFill>
                  <a:srgbClr val="1772BF"/>
                </a:solidFill>
              </a:rPr>
              <a:t>  `FPID` varchar(64) COLLATE utf8_bin DEFAULT NULL COMMENT '</a:t>
            </a:r>
            <a:r>
              <a:rPr lang="zh-CN" altLang="en-US" sz="1400">
                <a:solidFill>
                  <a:srgbClr val="1772BF"/>
                </a:solidFill>
              </a:rPr>
              <a:t>发票</a:t>
            </a:r>
            <a:r>
              <a:rPr lang="en-US" altLang="zh-CN" sz="1400">
                <a:solidFill>
                  <a:srgbClr val="1772BF"/>
                </a:solidFill>
              </a:rPr>
              <a:t>ID',</a:t>
            </a:r>
          </a:p>
          <a:p>
            <a:r>
              <a:rPr lang="en-US" altLang="zh-CN" sz="1400">
                <a:solidFill>
                  <a:srgbClr val="1772BF"/>
                </a:solidFill>
              </a:rPr>
              <a:t>  `LSDBH` varchar(36) COLLATE utf8_bin DEFAULT NULL,</a:t>
            </a:r>
          </a:p>
          <a:p>
            <a:r>
              <a:rPr lang="en-US" altLang="zh-CN" sz="1400">
                <a:solidFill>
                  <a:srgbClr val="1772BF"/>
                </a:solidFill>
              </a:rPr>
              <a:t>  `PCH` varchar(36) COLLATE utf8_bin DEFAULT NULL COMMENT '</a:t>
            </a:r>
            <a:r>
              <a:rPr lang="zh-CN" altLang="en-US" sz="1400">
                <a:solidFill>
                  <a:srgbClr val="1772BF"/>
                </a:solidFill>
              </a:rPr>
              <a:t>批次号</a:t>
            </a:r>
            <a:r>
              <a:rPr lang="en-US" altLang="zh-CN" sz="1400">
                <a:solidFill>
                  <a:srgbClr val="1772BF"/>
                </a:solidFill>
              </a:rPr>
              <a:t>',</a:t>
            </a:r>
          </a:p>
          <a:p>
            <a:r>
              <a:rPr lang="en-US" altLang="zh-CN" sz="1400">
                <a:solidFill>
                  <a:srgbClr val="1772BF"/>
                </a:solidFill>
              </a:rPr>
              <a:t>  `CZRQ` timestamp NULL DEFAULT NULL ON UPDATE CURRENT_TIMESTAMP,</a:t>
            </a:r>
          </a:p>
          <a:p>
            <a:r>
              <a:rPr lang="en-US" altLang="zh-CN" sz="1400">
                <a:solidFill>
                  <a:srgbClr val="1772BF"/>
                </a:solidFill>
              </a:rPr>
              <a:t>  `DJRQ` timestamp NULL DEFAULT NULL COMMENT '</a:t>
            </a:r>
            <a:r>
              <a:rPr lang="zh-CN" altLang="en-US" sz="1400">
                <a:solidFill>
                  <a:srgbClr val="1772BF"/>
                </a:solidFill>
              </a:rPr>
              <a:t>单据日期</a:t>
            </a:r>
            <a:r>
              <a:rPr lang="en-US" altLang="zh-CN" sz="1400">
                <a:solidFill>
                  <a:srgbClr val="1772BF"/>
                </a:solidFill>
              </a:rPr>
              <a:t>', PRIMARY KEY (`ID`),</a:t>
            </a:r>
          </a:p>
          <a:p>
            <a:r>
              <a:rPr lang="en-US" altLang="zh-CN" sz="1400">
                <a:solidFill>
                  <a:srgbClr val="1772BF"/>
                </a:solidFill>
              </a:rPr>
              <a:t>  KEY `idx_bw_lsdxx_lsdbh` (`LSDBH`),</a:t>
            </a:r>
          </a:p>
          <a:p>
            <a:r>
              <a:rPr lang="en-US" altLang="zh-CN" sz="1400">
                <a:solidFill>
                  <a:srgbClr val="1772BF"/>
                </a:solidFill>
              </a:rPr>
              <a:t>  KEY `INX_ZH_BM_ZZ_BM` (`ZZ_BM`,`ZH_BM`),</a:t>
            </a:r>
          </a:p>
          <a:p>
            <a:r>
              <a:rPr lang="en-US" altLang="zh-CN" sz="1400">
                <a:solidFill>
                  <a:srgbClr val="1772BF"/>
                </a:solidFill>
              </a:rPr>
              <a:t>  KEY `fpid` (`FPID`),</a:t>
            </a:r>
          </a:p>
          <a:p>
            <a:r>
              <a:rPr lang="en-US" altLang="zh-CN" sz="1400">
                <a:solidFill>
                  <a:srgbClr val="1772BF"/>
                </a:solidFill>
              </a:rPr>
              <a:t>  KEY `LSDBH` (`LSDBH`),</a:t>
            </a:r>
          </a:p>
          <a:p>
            <a:r>
              <a:rPr lang="en-US" altLang="zh-CN" sz="1400">
                <a:solidFill>
                  <a:srgbClr val="1772BF"/>
                </a:solidFill>
              </a:rPr>
              <a:t>  KEY `idx_union01` (`ZH_BM`),</a:t>
            </a:r>
          </a:p>
          <a:p>
            <a:r>
              <a:rPr lang="en-US" altLang="zh-CN" sz="1400">
                <a:solidFill>
                  <a:srgbClr val="1772BF"/>
                </a:solidFill>
              </a:rPr>
              <a:t>  KEY `idx_union02` (`CFID`),</a:t>
            </a:r>
          </a:p>
          <a:p>
            <a:r>
              <a:rPr lang="en-US" altLang="zh-CN" sz="1400">
                <a:solidFill>
                  <a:srgbClr val="1772BF"/>
                </a:solidFill>
              </a:rPr>
              <a:t>  KEY `idx_union03` (`ZH_BM`,`ZZ_BM`,`CZRQ`)</a:t>
            </a:r>
          </a:p>
          <a:p>
            <a:r>
              <a:rPr lang="en-US" altLang="zh-CN" sz="1400">
                <a:solidFill>
                  <a:srgbClr val="1772BF"/>
                </a:solidFill>
              </a:rPr>
              <a:t>) ENGINE=InnoDB DEFAULT CHARSET=utf8 COLLATE=utf8_bin COMMENT='</a:t>
            </a:r>
            <a:r>
              <a:rPr lang="zh-CN" altLang="en-US" sz="1400">
                <a:solidFill>
                  <a:srgbClr val="1772BF"/>
                </a:solidFill>
              </a:rPr>
              <a:t>流水单主表</a:t>
            </a:r>
            <a:r>
              <a:rPr lang="en-US" altLang="zh-CN" sz="1400">
                <a:solidFill>
                  <a:srgbClr val="1772BF"/>
                </a:solidFill>
              </a:rPr>
              <a:t>'</a:t>
            </a:r>
            <a:endParaRPr lang="zh-CN" altLang="en-US" sz="1400">
              <a:solidFill>
                <a:srgbClr val="1772B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Box 1"/>
          <p:cNvSpPr txBox="1">
            <a:spLocks noChangeArrowheads="1"/>
          </p:cNvSpPr>
          <p:nvPr/>
        </p:nvSpPr>
        <p:spPr bwMode="auto">
          <a:xfrm>
            <a:off x="2438002" y="1628598"/>
            <a:ext cx="7620397" cy="3495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850" tIns="54425" rIns="108850" bIns="54425">
            <a:spAutoFit/>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r>
              <a:rPr lang="en-US" altLang="zh-CN" sz="1700" b="0" dirty="0">
                <a:solidFill>
                  <a:srgbClr val="1772BF"/>
                </a:solidFill>
              </a:rPr>
              <a:t>SELECT count(0)</a:t>
            </a:r>
            <a:br>
              <a:rPr lang="en-US" altLang="zh-CN" sz="1700" b="0" dirty="0">
                <a:solidFill>
                  <a:srgbClr val="1772BF"/>
                </a:solidFill>
              </a:rPr>
            </a:br>
            <a:r>
              <a:rPr lang="en-US" altLang="zh-CN" sz="1700" b="0" dirty="0">
                <a:solidFill>
                  <a:srgbClr val="1772BF"/>
                </a:solidFill>
              </a:rPr>
              <a:t>FROM </a:t>
            </a:r>
            <a:r>
              <a:rPr lang="en-US" altLang="zh-CN" sz="1700" b="0" dirty="0" err="1">
                <a:solidFill>
                  <a:srgbClr val="1772BF"/>
                </a:solidFill>
              </a:rPr>
              <a:t>kh_xx</a:t>
            </a:r>
            <a:r>
              <a:rPr lang="en-US" altLang="zh-CN" sz="1700" b="0" dirty="0">
                <a:solidFill>
                  <a:srgbClr val="1772BF"/>
                </a:solidFill>
              </a:rPr>
              <a:t/>
            </a:r>
            <a:br>
              <a:rPr lang="en-US" altLang="zh-CN" sz="1700" b="0" dirty="0">
                <a:solidFill>
                  <a:srgbClr val="1772BF"/>
                </a:solidFill>
              </a:rPr>
            </a:br>
            <a:r>
              <a:rPr lang="en-US" altLang="zh-CN" sz="1700" b="0" dirty="0">
                <a:solidFill>
                  <a:srgbClr val="1772BF"/>
                </a:solidFill>
              </a:rPr>
              <a:t>WHERE 1= 1</a:t>
            </a:r>
            <a:br>
              <a:rPr lang="en-US" altLang="zh-CN" sz="1700" b="0" dirty="0">
                <a:solidFill>
                  <a:srgbClr val="1772BF"/>
                </a:solidFill>
              </a:rPr>
            </a:br>
            <a:r>
              <a:rPr lang="en-US" altLang="zh-CN" sz="1700" b="0" dirty="0">
                <a:solidFill>
                  <a:srgbClr val="1772BF"/>
                </a:solidFill>
              </a:rPr>
              <a:t>AND ZH_BM= 1700000060281</a:t>
            </a:r>
            <a:br>
              <a:rPr lang="en-US" altLang="zh-CN" sz="1700" b="0" dirty="0">
                <a:solidFill>
                  <a:srgbClr val="1772BF"/>
                </a:solidFill>
              </a:rPr>
            </a:br>
            <a:r>
              <a:rPr lang="en-US" altLang="zh-CN" sz="1700" b="0" dirty="0">
                <a:solidFill>
                  <a:srgbClr val="1772BF"/>
                </a:solidFill>
              </a:rPr>
              <a:t>AND(ZZ_BM= 1700000064837</a:t>
            </a:r>
            <a:br>
              <a:rPr lang="en-US" altLang="zh-CN" sz="1700" b="0" dirty="0">
                <a:solidFill>
                  <a:srgbClr val="1772BF"/>
                </a:solidFill>
              </a:rPr>
            </a:br>
            <a:r>
              <a:rPr lang="en-US" altLang="zh-CN" sz="1700" b="0" dirty="0">
                <a:solidFill>
                  <a:srgbClr val="1772BF"/>
                </a:solidFill>
              </a:rPr>
              <a:t>OR(</a:t>
            </a:r>
            <a:r>
              <a:rPr lang="en-US" altLang="zh-CN" sz="1700" b="0" dirty="0" err="1">
                <a:solidFill>
                  <a:srgbClr val="1772BF"/>
                </a:solidFill>
              </a:rPr>
              <a:t>is_show</a:t>
            </a:r>
            <a:r>
              <a:rPr lang="en-US" altLang="zh-CN" sz="1700" b="0" dirty="0">
                <a:solidFill>
                  <a:srgbClr val="1772BF"/>
                </a:solidFill>
              </a:rPr>
              <a:t>= '1')</a:t>
            </a:r>
            <a:br>
              <a:rPr lang="en-US" altLang="zh-CN" sz="1700" b="0" dirty="0">
                <a:solidFill>
                  <a:srgbClr val="1772BF"/>
                </a:solidFill>
              </a:rPr>
            </a:br>
            <a:r>
              <a:rPr lang="en-US" altLang="zh-CN" sz="1700" b="0" dirty="0">
                <a:solidFill>
                  <a:srgbClr val="1772BF"/>
                </a:solidFill>
              </a:rPr>
              <a:t>OR(</a:t>
            </a:r>
            <a:r>
              <a:rPr lang="en-US" altLang="zh-CN" sz="1700" b="0" dirty="0" err="1">
                <a:solidFill>
                  <a:srgbClr val="1772BF"/>
                </a:solidFill>
              </a:rPr>
              <a:t>is_show</a:t>
            </a:r>
            <a:r>
              <a:rPr lang="en-US" altLang="zh-CN" sz="1700" b="0" dirty="0">
                <a:solidFill>
                  <a:srgbClr val="1772BF"/>
                </a:solidFill>
              </a:rPr>
              <a:t>= '2'</a:t>
            </a:r>
            <a:br>
              <a:rPr lang="en-US" altLang="zh-CN" sz="1700" b="0" dirty="0">
                <a:solidFill>
                  <a:srgbClr val="1772BF"/>
                </a:solidFill>
              </a:rPr>
            </a:br>
            <a:r>
              <a:rPr lang="en-US" altLang="zh-CN" sz="1700" b="0" dirty="0">
                <a:solidFill>
                  <a:srgbClr val="1772BF"/>
                </a:solidFill>
              </a:rPr>
              <a:t>AND ZZ_SJBM IN(1700000060241, 0)))</a:t>
            </a:r>
          </a:p>
          <a:p>
            <a:r>
              <a:rPr lang="en-US" altLang="zh-CN" b="0" dirty="0" err="1" smtClean="0">
                <a:solidFill>
                  <a:srgbClr val="1772BF"/>
                </a:solidFill>
              </a:rPr>
              <a:t>Is_show</a:t>
            </a:r>
            <a:r>
              <a:rPr lang="en-US" altLang="zh-CN" b="0" dirty="0" smtClean="0">
                <a:solidFill>
                  <a:srgbClr val="1772BF"/>
                </a:solidFill>
              </a:rPr>
              <a:t> </a:t>
            </a:r>
            <a:r>
              <a:rPr lang="zh-CN" altLang="en-US" b="0" dirty="0" smtClean="0">
                <a:solidFill>
                  <a:srgbClr val="1772BF"/>
                </a:solidFill>
              </a:rPr>
              <a:t>是数字型的，这里又会出现隐式转换</a:t>
            </a:r>
            <a:r>
              <a:rPr lang="en-US" altLang="zh-CN" b="0" dirty="0">
                <a:solidFill>
                  <a:srgbClr val="1772BF"/>
                </a:solidFill>
              </a:rPr>
              <a:t/>
            </a:r>
            <a:br>
              <a:rPr lang="en-US" altLang="zh-CN" b="0" dirty="0">
                <a:solidFill>
                  <a:srgbClr val="1772BF"/>
                </a:solidFill>
              </a:rPr>
            </a:br>
            <a:r>
              <a:rPr lang="zh-CN" altLang="en-US" b="0" dirty="0" smtClean="0">
                <a:solidFill>
                  <a:srgbClr val="1772BF"/>
                </a:solidFill>
              </a:rPr>
              <a:t>这个</a:t>
            </a:r>
            <a:r>
              <a:rPr lang="en-US" altLang="zh-CN" b="0" dirty="0" err="1" smtClean="0">
                <a:solidFill>
                  <a:srgbClr val="1772BF"/>
                </a:solidFill>
              </a:rPr>
              <a:t>is_show</a:t>
            </a:r>
            <a:r>
              <a:rPr lang="zh-CN" altLang="en-US" b="0" dirty="0" smtClean="0">
                <a:solidFill>
                  <a:srgbClr val="1772BF"/>
                </a:solidFill>
              </a:rPr>
              <a:t>呢还定义成了</a:t>
            </a:r>
            <a:r>
              <a:rPr lang="en-US" altLang="zh-CN" b="0" dirty="0" err="1" smtClean="0">
                <a:solidFill>
                  <a:srgbClr val="1772BF"/>
                </a:solidFill>
              </a:rPr>
              <a:t>int</a:t>
            </a:r>
            <a:r>
              <a:rPr lang="en-US" altLang="zh-CN" b="0" dirty="0" smtClean="0">
                <a:solidFill>
                  <a:srgbClr val="1772BF"/>
                </a:solidFill>
              </a:rPr>
              <a:t>(1), </a:t>
            </a:r>
            <a:r>
              <a:rPr lang="en-US" altLang="zh-CN" b="0" dirty="0" err="1" smtClean="0">
                <a:solidFill>
                  <a:srgbClr val="1772BF"/>
                </a:solidFill>
              </a:rPr>
              <a:t>int</a:t>
            </a:r>
            <a:r>
              <a:rPr lang="en-US" altLang="zh-CN" b="0" dirty="0" smtClean="0">
                <a:solidFill>
                  <a:srgbClr val="1772BF"/>
                </a:solidFill>
              </a:rPr>
              <a:t>(1)</a:t>
            </a:r>
            <a:r>
              <a:rPr lang="zh-CN" altLang="en-US" b="0" dirty="0" smtClean="0">
                <a:solidFill>
                  <a:srgbClr val="1772BF"/>
                </a:solidFill>
              </a:rPr>
              <a:t>和</a:t>
            </a:r>
            <a:r>
              <a:rPr lang="en-US" altLang="zh-CN" b="0" dirty="0" err="1" smtClean="0">
                <a:solidFill>
                  <a:srgbClr val="1772BF"/>
                </a:solidFill>
              </a:rPr>
              <a:t>int</a:t>
            </a:r>
            <a:r>
              <a:rPr lang="en-US" altLang="zh-CN" b="0" dirty="0" smtClean="0">
                <a:solidFill>
                  <a:srgbClr val="1772BF"/>
                </a:solidFill>
              </a:rPr>
              <a:t>(10)</a:t>
            </a:r>
            <a:r>
              <a:rPr lang="zh-CN" altLang="en-US" b="0" dirty="0" smtClean="0">
                <a:solidFill>
                  <a:srgbClr val="1772BF"/>
                </a:solidFill>
              </a:rPr>
              <a:t>在数据库中存储没有什么区别</a:t>
            </a:r>
            <a:r>
              <a:rPr lang="en-US" altLang="zh-CN" b="0" dirty="0" smtClean="0">
                <a:solidFill>
                  <a:srgbClr val="1772BF"/>
                </a:solidFill>
              </a:rPr>
              <a:t>,</a:t>
            </a:r>
            <a:r>
              <a:rPr lang="zh-CN" altLang="en-US" b="0" dirty="0" smtClean="0">
                <a:solidFill>
                  <a:srgbClr val="1772BF"/>
                </a:solidFill>
              </a:rPr>
              <a:t>要使用</a:t>
            </a:r>
            <a:r>
              <a:rPr lang="en-US" altLang="zh-CN" b="0" dirty="0" err="1" smtClean="0">
                <a:solidFill>
                  <a:srgbClr val="1772BF"/>
                </a:solidFill>
              </a:rPr>
              <a:t>tinyint</a:t>
            </a:r>
            <a:endParaRPr lang="zh-CN" altLang="en-US" dirty="0">
              <a:solidFill>
                <a:srgbClr val="1772B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Box 1"/>
          <p:cNvSpPr txBox="1">
            <a:spLocks noChangeArrowheads="1"/>
          </p:cNvSpPr>
          <p:nvPr/>
        </p:nvSpPr>
        <p:spPr bwMode="auto">
          <a:xfrm>
            <a:off x="1015868" y="2438965"/>
            <a:ext cx="10083104" cy="66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850" tIns="54425" rIns="108850" bIns="54425">
            <a:spAutoFit/>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r>
              <a:rPr lang="en-US" altLang="zh-CN" sz="1800" b="0" dirty="0">
                <a:solidFill>
                  <a:srgbClr val="1772BF"/>
                </a:solidFill>
              </a:rPr>
              <a:t>select t.* from </a:t>
            </a:r>
            <a:r>
              <a:rPr lang="en-US" altLang="zh-CN" sz="1800" b="0" dirty="0" err="1">
                <a:solidFill>
                  <a:srgbClr val="1772BF"/>
                </a:solidFill>
              </a:rPr>
              <a:t>portal_zzjg</a:t>
            </a:r>
            <a:r>
              <a:rPr lang="en-US" altLang="zh-CN" sz="1800" b="0" dirty="0">
                <a:solidFill>
                  <a:srgbClr val="1772BF"/>
                </a:solidFill>
              </a:rPr>
              <a:t> t where 1=1 and </a:t>
            </a:r>
            <a:r>
              <a:rPr lang="en-US" altLang="zh-CN" sz="1800" b="0" dirty="0" err="1">
                <a:solidFill>
                  <a:srgbClr val="1772BF"/>
                </a:solidFill>
              </a:rPr>
              <a:t>t.ZZ_NSZTSH</a:t>
            </a:r>
            <a:r>
              <a:rPr lang="en-US" altLang="zh-CN" sz="1800" b="0" dirty="0">
                <a:solidFill>
                  <a:srgbClr val="1772BF"/>
                </a:solidFill>
              </a:rPr>
              <a:t> like </a:t>
            </a:r>
            <a:r>
              <a:rPr lang="en-US" altLang="zh-CN" sz="1800" b="0" dirty="0" err="1">
                <a:solidFill>
                  <a:srgbClr val="1772BF"/>
                </a:solidFill>
              </a:rPr>
              <a:t>concat</a:t>
            </a:r>
            <a:r>
              <a:rPr lang="en-US" altLang="zh-CN" sz="1800" b="0" dirty="0">
                <a:solidFill>
                  <a:srgbClr val="1772BF"/>
                </a:solidFill>
              </a:rPr>
              <a:t>('%', '92530822MA6KBNX257','%')</a:t>
            </a:r>
            <a:endParaRPr lang="zh-CN" altLang="en-US" sz="1800" dirty="0">
              <a:solidFill>
                <a:srgbClr val="1772BF"/>
              </a:solidFill>
            </a:endParaRPr>
          </a:p>
          <a:p>
            <a:r>
              <a:rPr lang="zh-CN" altLang="en-US" sz="1800" dirty="0" smtClean="0">
                <a:solidFill>
                  <a:srgbClr val="1772BF"/>
                </a:solidFill>
              </a:rPr>
              <a:t>左</a:t>
            </a:r>
            <a:r>
              <a:rPr lang="en-US" altLang="zh-CN" sz="1800" dirty="0" smtClean="0">
                <a:solidFill>
                  <a:srgbClr val="1772BF"/>
                </a:solidFill>
              </a:rPr>
              <a:t>%</a:t>
            </a:r>
            <a:r>
              <a:rPr lang="zh-CN" altLang="en-US" sz="1800" dirty="0" smtClean="0">
                <a:solidFill>
                  <a:srgbClr val="1772BF"/>
                </a:solidFill>
              </a:rPr>
              <a:t>一定要想办法去掉</a:t>
            </a:r>
            <a:endParaRPr lang="zh-CN" altLang="en-US" sz="1800" dirty="0">
              <a:solidFill>
                <a:srgbClr val="1772B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Box 1"/>
          <p:cNvSpPr txBox="1">
            <a:spLocks noChangeArrowheads="1"/>
          </p:cNvSpPr>
          <p:nvPr/>
        </p:nvSpPr>
        <p:spPr bwMode="auto">
          <a:xfrm>
            <a:off x="2641257" y="2362748"/>
            <a:ext cx="7111008" cy="633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850" tIns="54425" rIns="108850" bIns="54425">
            <a:spAutoFit/>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r>
              <a:rPr lang="en-US" altLang="zh-CN" sz="1700" b="0" dirty="0">
                <a:solidFill>
                  <a:srgbClr val="1772BF"/>
                </a:solidFill>
              </a:rPr>
              <a:t>Select * from </a:t>
            </a:r>
            <a:r>
              <a:rPr lang="en-US" altLang="zh-CN" sz="1700" b="0" dirty="0" err="1">
                <a:solidFill>
                  <a:srgbClr val="1772BF"/>
                </a:solidFill>
              </a:rPr>
              <a:t>lhl</a:t>
            </a:r>
            <a:r>
              <a:rPr lang="en-US" altLang="zh-CN" sz="1700" b="0" dirty="0">
                <a:solidFill>
                  <a:srgbClr val="1772BF"/>
                </a:solidFill>
              </a:rPr>
              <a:t> where </a:t>
            </a:r>
            <a:r>
              <a:rPr lang="en-US" altLang="zh-CN" sz="1700" b="0" dirty="0" err="1">
                <a:solidFill>
                  <a:srgbClr val="1772BF"/>
                </a:solidFill>
              </a:rPr>
              <a:t>date_format</a:t>
            </a:r>
            <a:r>
              <a:rPr lang="en-US" altLang="zh-CN" sz="1700" b="0" dirty="0">
                <a:solidFill>
                  <a:srgbClr val="1772BF"/>
                </a:solidFill>
              </a:rPr>
              <a:t>(</a:t>
            </a:r>
            <a:r>
              <a:rPr lang="en-US" altLang="zh-CN" sz="1700" b="0" dirty="0" err="1">
                <a:solidFill>
                  <a:srgbClr val="1772BF"/>
                </a:solidFill>
              </a:rPr>
              <a:t>create_time,’%Y</a:t>
            </a:r>
            <a:r>
              <a:rPr lang="en-US" altLang="zh-CN" sz="1700" b="0" dirty="0">
                <a:solidFill>
                  <a:srgbClr val="1772BF"/>
                </a:solidFill>
              </a:rPr>
              <a:t>-%m-%d’)=‘2019-10-01</a:t>
            </a:r>
            <a:r>
              <a:rPr lang="en-US" altLang="zh-CN" sz="1700" b="0" dirty="0" smtClean="0">
                <a:solidFill>
                  <a:srgbClr val="1772BF"/>
                </a:solidFill>
              </a:rPr>
              <a:t>’</a:t>
            </a:r>
          </a:p>
          <a:p>
            <a:r>
              <a:rPr lang="zh-CN" altLang="en-US" sz="1700" b="0" dirty="0" smtClean="0">
                <a:solidFill>
                  <a:srgbClr val="1772BF"/>
                </a:solidFill>
              </a:rPr>
              <a:t>改写成下面的方式 </a:t>
            </a:r>
            <a:endParaRPr lang="zh-CN" altLang="en-US" sz="1700" b="0" dirty="0">
              <a:solidFill>
                <a:srgbClr val="1772BF"/>
              </a:solidFill>
            </a:endParaRPr>
          </a:p>
        </p:txBody>
      </p:sp>
      <p:sp>
        <p:nvSpPr>
          <p:cNvPr id="47107" name="TextBox 2"/>
          <p:cNvSpPr txBox="1">
            <a:spLocks noChangeArrowheads="1"/>
          </p:cNvSpPr>
          <p:nvPr/>
        </p:nvSpPr>
        <p:spPr bwMode="auto">
          <a:xfrm>
            <a:off x="2946017" y="3277359"/>
            <a:ext cx="4740294" cy="633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850" tIns="54425" rIns="108850" bIns="54425">
            <a:spAutoFit/>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r>
              <a:rPr lang="en-US" altLang="zh-CN" sz="1700" b="0">
                <a:solidFill>
                  <a:srgbClr val="1772BF"/>
                </a:solidFill>
              </a:rPr>
              <a:t>Select * from lhl where create_time&gt;=‘2019-10-01’</a:t>
            </a:r>
          </a:p>
          <a:p>
            <a:r>
              <a:rPr lang="en-US" altLang="zh-CN" sz="1700" b="0">
                <a:solidFill>
                  <a:srgbClr val="1772BF"/>
                </a:solidFill>
              </a:rPr>
              <a:t>                               and create_time &lt; ‘2019-10-02’</a:t>
            </a:r>
            <a:endParaRPr lang="zh-CN" altLang="en-US" sz="1700" b="0">
              <a:solidFill>
                <a:srgbClr val="1772B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Box 1"/>
          <p:cNvSpPr txBox="1">
            <a:spLocks noChangeArrowheads="1"/>
          </p:cNvSpPr>
          <p:nvPr/>
        </p:nvSpPr>
        <p:spPr bwMode="auto">
          <a:xfrm>
            <a:off x="2742843" y="1753006"/>
            <a:ext cx="3163132" cy="633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850" tIns="54425" rIns="108850" bIns="54425">
            <a:spAutoFit/>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r>
              <a:rPr lang="en-US" altLang="zh-CN" sz="1700" dirty="0">
                <a:solidFill>
                  <a:srgbClr val="1772BF"/>
                </a:solidFill>
              </a:rPr>
              <a:t>Select * from </a:t>
            </a:r>
            <a:r>
              <a:rPr lang="en-US" altLang="zh-CN" sz="1700" dirty="0" err="1">
                <a:solidFill>
                  <a:srgbClr val="1772BF"/>
                </a:solidFill>
              </a:rPr>
              <a:t>lhl</a:t>
            </a:r>
            <a:r>
              <a:rPr lang="en-US" altLang="zh-CN" sz="1700" dirty="0">
                <a:solidFill>
                  <a:srgbClr val="1772BF"/>
                </a:solidFill>
              </a:rPr>
              <a:t> where id+1 &gt; </a:t>
            </a:r>
            <a:r>
              <a:rPr lang="en-US" altLang="zh-CN" sz="1700" dirty="0" smtClean="0">
                <a:solidFill>
                  <a:srgbClr val="1772BF"/>
                </a:solidFill>
              </a:rPr>
              <a:t>5</a:t>
            </a:r>
          </a:p>
          <a:p>
            <a:r>
              <a:rPr lang="zh-CN" altLang="en-US" sz="1700" dirty="0" smtClean="0">
                <a:solidFill>
                  <a:srgbClr val="1772BF"/>
                </a:solidFill>
              </a:rPr>
              <a:t>改写成下面的方式</a:t>
            </a:r>
            <a:endParaRPr lang="zh-CN" altLang="en-US" sz="1700" dirty="0">
              <a:solidFill>
                <a:srgbClr val="1772BF"/>
              </a:solidFill>
            </a:endParaRPr>
          </a:p>
        </p:txBody>
      </p:sp>
      <p:sp>
        <p:nvSpPr>
          <p:cNvPr id="48131" name="TextBox 2"/>
          <p:cNvSpPr txBox="1">
            <a:spLocks noChangeArrowheads="1"/>
          </p:cNvSpPr>
          <p:nvPr/>
        </p:nvSpPr>
        <p:spPr bwMode="auto">
          <a:xfrm>
            <a:off x="2958715" y="2743836"/>
            <a:ext cx="3111836" cy="371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850" tIns="54425" rIns="108850" bIns="54425">
            <a:spAutoFit/>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r>
              <a:rPr lang="en-US" altLang="zh-CN" sz="1700" dirty="0">
                <a:solidFill>
                  <a:srgbClr val="1772BF"/>
                </a:solidFill>
              </a:rPr>
              <a:t>Select * from </a:t>
            </a:r>
            <a:r>
              <a:rPr lang="en-US" altLang="zh-CN" sz="1700" dirty="0" err="1">
                <a:solidFill>
                  <a:srgbClr val="1772BF"/>
                </a:solidFill>
              </a:rPr>
              <a:t>lhl</a:t>
            </a:r>
            <a:r>
              <a:rPr lang="en-US" altLang="zh-CN" sz="1700" dirty="0">
                <a:solidFill>
                  <a:srgbClr val="1772BF"/>
                </a:solidFill>
              </a:rPr>
              <a:t> where id &gt; </a:t>
            </a:r>
            <a:r>
              <a:rPr lang="en-US" altLang="zh-CN" sz="1700" dirty="0" smtClean="0">
                <a:solidFill>
                  <a:srgbClr val="1772BF"/>
                </a:solidFill>
              </a:rPr>
              <a:t>5-1</a:t>
            </a:r>
            <a:endParaRPr lang="zh-CN" altLang="en-US" sz="1700" dirty="0">
              <a:solidFill>
                <a:srgbClr val="1772B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Box 1"/>
          <p:cNvSpPr txBox="1">
            <a:spLocks noChangeArrowheads="1"/>
          </p:cNvSpPr>
          <p:nvPr/>
        </p:nvSpPr>
        <p:spPr bwMode="auto">
          <a:xfrm>
            <a:off x="2742844" y="2438965"/>
            <a:ext cx="5697287" cy="1679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850" tIns="54425" rIns="108850" bIns="54425">
            <a:spAutoFit/>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r>
              <a:rPr lang="en-US" altLang="zh-CN" sz="1700" dirty="0">
                <a:solidFill>
                  <a:srgbClr val="1772BF"/>
                </a:solidFill>
              </a:rPr>
              <a:t>Select * from </a:t>
            </a:r>
            <a:r>
              <a:rPr lang="en-US" altLang="zh-CN" sz="1700" dirty="0" err="1">
                <a:solidFill>
                  <a:srgbClr val="1772BF"/>
                </a:solidFill>
              </a:rPr>
              <a:t>lhl</a:t>
            </a:r>
            <a:r>
              <a:rPr lang="en-US" altLang="zh-CN" sz="1700" dirty="0">
                <a:solidFill>
                  <a:srgbClr val="1772BF"/>
                </a:solidFill>
              </a:rPr>
              <a:t> where id =‘12345</a:t>
            </a:r>
            <a:r>
              <a:rPr lang="en-US" altLang="zh-CN" sz="1700" dirty="0" smtClean="0">
                <a:solidFill>
                  <a:srgbClr val="1772BF"/>
                </a:solidFill>
              </a:rPr>
              <a:t>’</a:t>
            </a:r>
          </a:p>
          <a:p>
            <a:r>
              <a:rPr lang="en-US" altLang="zh-CN" sz="1700" dirty="0" smtClean="0">
                <a:solidFill>
                  <a:srgbClr val="1772BF"/>
                </a:solidFill>
              </a:rPr>
              <a:t>Id</a:t>
            </a:r>
            <a:r>
              <a:rPr lang="zh-CN" altLang="en-US" sz="1700" dirty="0" smtClean="0">
                <a:solidFill>
                  <a:srgbClr val="1772BF"/>
                </a:solidFill>
              </a:rPr>
              <a:t>是数字型的由于加了引号可能出现执行计划走错的情况</a:t>
            </a:r>
            <a:endParaRPr lang="en-US" altLang="zh-CN" sz="1700" dirty="0" smtClean="0">
              <a:solidFill>
                <a:srgbClr val="1772BF"/>
              </a:solidFill>
            </a:endParaRPr>
          </a:p>
          <a:p>
            <a:endParaRPr lang="en-US" altLang="zh-CN" sz="1700" dirty="0">
              <a:solidFill>
                <a:srgbClr val="1772BF"/>
              </a:solidFill>
            </a:endParaRPr>
          </a:p>
          <a:p>
            <a:r>
              <a:rPr lang="en-US" altLang="zh-CN" sz="1700" dirty="0" smtClean="0">
                <a:solidFill>
                  <a:srgbClr val="1772BF"/>
                </a:solidFill>
              </a:rPr>
              <a:t>Create table </a:t>
            </a:r>
            <a:r>
              <a:rPr lang="en-US" altLang="zh-CN" sz="1700" dirty="0" err="1" smtClean="0">
                <a:solidFill>
                  <a:srgbClr val="1772BF"/>
                </a:solidFill>
              </a:rPr>
              <a:t>lhl</a:t>
            </a:r>
            <a:r>
              <a:rPr lang="en-US" altLang="zh-CN" sz="1700" dirty="0" smtClean="0">
                <a:solidFill>
                  <a:srgbClr val="1772BF"/>
                </a:solidFill>
              </a:rPr>
              <a:t>(id </a:t>
            </a:r>
            <a:r>
              <a:rPr lang="en-US" altLang="zh-CN" sz="1700" dirty="0" err="1" smtClean="0">
                <a:solidFill>
                  <a:srgbClr val="1772BF"/>
                </a:solidFill>
              </a:rPr>
              <a:t>varchar</a:t>
            </a:r>
            <a:r>
              <a:rPr lang="en-US" altLang="zh-CN" sz="1700" dirty="0" smtClean="0">
                <a:solidFill>
                  <a:srgbClr val="1772BF"/>
                </a:solidFill>
              </a:rPr>
              <a:t>(20), name </a:t>
            </a:r>
            <a:r>
              <a:rPr lang="en-US" altLang="zh-CN" sz="1700" dirty="0" err="1" smtClean="0">
                <a:solidFill>
                  <a:srgbClr val="1772BF"/>
                </a:solidFill>
              </a:rPr>
              <a:t>varchar</a:t>
            </a:r>
            <a:r>
              <a:rPr lang="en-US" altLang="zh-CN" sz="1700" dirty="0" smtClean="0">
                <a:solidFill>
                  <a:srgbClr val="1772BF"/>
                </a:solidFill>
              </a:rPr>
              <a:t>(30));</a:t>
            </a:r>
          </a:p>
          <a:p>
            <a:r>
              <a:rPr lang="en-US" altLang="zh-CN" sz="1700" dirty="0">
                <a:solidFill>
                  <a:srgbClr val="1772BF"/>
                </a:solidFill>
              </a:rPr>
              <a:t>Select * from </a:t>
            </a:r>
            <a:r>
              <a:rPr lang="en-US" altLang="zh-CN" sz="1700" dirty="0" err="1">
                <a:solidFill>
                  <a:srgbClr val="1772BF"/>
                </a:solidFill>
              </a:rPr>
              <a:t>lhl</a:t>
            </a:r>
            <a:r>
              <a:rPr lang="en-US" altLang="zh-CN" sz="1700" dirty="0">
                <a:solidFill>
                  <a:srgbClr val="1772BF"/>
                </a:solidFill>
              </a:rPr>
              <a:t> where id </a:t>
            </a:r>
            <a:r>
              <a:rPr lang="en-US" altLang="zh-CN" sz="1700" dirty="0" smtClean="0">
                <a:solidFill>
                  <a:srgbClr val="1772BF"/>
                </a:solidFill>
              </a:rPr>
              <a:t>=12345 </a:t>
            </a:r>
            <a:r>
              <a:rPr lang="zh-CN" altLang="en-US" sz="1700" dirty="0" smtClean="0">
                <a:solidFill>
                  <a:srgbClr val="1772BF"/>
                </a:solidFill>
              </a:rPr>
              <a:t>这个写法也是不可取的</a:t>
            </a:r>
            <a:endParaRPr lang="en-US" altLang="zh-CN" sz="1700" dirty="0">
              <a:solidFill>
                <a:srgbClr val="1772BF"/>
              </a:solidFill>
            </a:endParaRPr>
          </a:p>
          <a:p>
            <a:endParaRPr lang="zh-CN" altLang="en-US" sz="1700" dirty="0">
              <a:solidFill>
                <a:srgbClr val="1772B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C:\Users\Administrator\Desktop\bt88\图片3.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38000"/>
                    </a14:imgEffect>
                  </a14:imgLayer>
                </a14:imgProps>
              </a:ext>
              <a:ext uri="{28A0092B-C50C-407E-A947-70E740481C1C}">
                <a14:useLocalDpi xmlns:a14="http://schemas.microsoft.com/office/drawing/2010/main" val="0"/>
              </a:ext>
            </a:extLst>
          </a:blip>
          <a:srcRect/>
          <a:stretch>
            <a:fillRect/>
          </a:stretch>
        </p:blipFill>
        <p:spPr bwMode="auto">
          <a:xfrm>
            <a:off x="793" y="1587"/>
            <a:ext cx="12190413" cy="6858001"/>
          </a:xfrm>
          <a:prstGeom prst="rect">
            <a:avLst/>
          </a:prstGeom>
          <a:noFill/>
        </p:spPr>
      </p:pic>
      <p:sp>
        <p:nvSpPr>
          <p:cNvPr id="13" name="矩形 12"/>
          <p:cNvSpPr/>
          <p:nvPr/>
        </p:nvSpPr>
        <p:spPr>
          <a:xfrm>
            <a:off x="0" y="1587"/>
            <a:ext cx="12190413" cy="6859588"/>
          </a:xfrm>
          <a:prstGeom prst="rect">
            <a:avLst/>
          </a:prstGeom>
          <a:solidFill>
            <a:srgbClr val="0070C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Rectangle 5"/>
          <p:cNvSpPr/>
          <p:nvPr/>
        </p:nvSpPr>
        <p:spPr>
          <a:xfrm>
            <a:off x="3061632" y="2707313"/>
            <a:ext cx="5934739" cy="1446550"/>
          </a:xfrm>
          <a:prstGeom prst="rect">
            <a:avLst/>
          </a:prstGeom>
        </p:spPr>
        <p:txBody>
          <a:bodyPr wrap="square">
            <a:spAutoFit/>
          </a:bodyPr>
          <a:lstStyle/>
          <a:p>
            <a:pPr algn="ctr"/>
            <a:r>
              <a:rPr lang="en-US" altLang="zh-CN" sz="8800" dirty="0">
                <a:solidFill>
                  <a:schemeClr val="bg1"/>
                </a:solidFill>
                <a:latin typeface="微软雅黑" panose="020B0503020204020204" pitchFamily="34" charset="-122"/>
                <a:ea typeface="微软雅黑" panose="020B0503020204020204" pitchFamily="34" charset="-122"/>
              </a:rPr>
              <a:t>THANKS</a:t>
            </a:r>
            <a:endParaRPr lang="en-US" sz="20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38" name="Group 38"/>
          <p:cNvGrpSpPr/>
          <p:nvPr/>
        </p:nvGrpSpPr>
        <p:grpSpPr>
          <a:xfrm>
            <a:off x="5302497" y="5210283"/>
            <a:ext cx="1575060" cy="160804"/>
            <a:chOff x="5548426" y="3343939"/>
            <a:chExt cx="833173" cy="85061"/>
          </a:xfrm>
        </p:grpSpPr>
        <p:sp>
          <p:nvSpPr>
            <p:cNvPr id="39" name="Oval 31"/>
            <p:cNvSpPr/>
            <p:nvPr/>
          </p:nvSpPr>
          <p:spPr>
            <a:xfrm>
              <a:off x="5548426" y="3343939"/>
              <a:ext cx="85061" cy="85061"/>
            </a:xfrm>
            <a:prstGeom prst="ellipse">
              <a:avLst/>
            </a:prstGeom>
            <a:solidFill>
              <a:srgbClr val="27C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2"/>
            <p:cNvSpPr/>
            <p:nvPr/>
          </p:nvSpPr>
          <p:spPr>
            <a:xfrm>
              <a:off x="5698049" y="3343939"/>
              <a:ext cx="85061" cy="85061"/>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33"/>
            <p:cNvSpPr/>
            <p:nvPr/>
          </p:nvSpPr>
          <p:spPr>
            <a:xfrm>
              <a:off x="5847671" y="3343939"/>
              <a:ext cx="85061" cy="8506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34"/>
            <p:cNvSpPr/>
            <p:nvPr/>
          </p:nvSpPr>
          <p:spPr>
            <a:xfrm>
              <a:off x="5997294" y="3343939"/>
              <a:ext cx="85061" cy="8506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35"/>
            <p:cNvSpPr/>
            <p:nvPr/>
          </p:nvSpPr>
          <p:spPr>
            <a:xfrm>
              <a:off x="6146917" y="3343939"/>
              <a:ext cx="85061" cy="85061"/>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36"/>
            <p:cNvSpPr/>
            <p:nvPr/>
          </p:nvSpPr>
          <p:spPr>
            <a:xfrm>
              <a:off x="6296538" y="3343939"/>
              <a:ext cx="85061" cy="850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图片 32" descr="百望云.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7634" y="1266907"/>
            <a:ext cx="2486233" cy="85782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20782" y="30480"/>
            <a:ext cx="5449489" cy="873075"/>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dirty="0">
                <a:solidFill>
                  <a:srgbClr val="0070C0"/>
                </a:solidFill>
                <a:latin typeface="微软雅黑" panose="020B0503020204020204" pitchFamily="34" charset="-122"/>
                <a:ea typeface="微软雅黑" panose="020B0503020204020204" pitchFamily="34" charset="-122"/>
              </a:rPr>
              <a:t>产品版本号规范</a:t>
            </a:r>
          </a:p>
        </p:txBody>
      </p:sp>
      <p:cxnSp>
        <p:nvCxnSpPr>
          <p:cNvPr id="18" name="直线连接符 17"/>
          <p:cNvCxnSpPr/>
          <p:nvPr/>
        </p:nvCxnSpPr>
        <p:spPr>
          <a:xfrm>
            <a:off x="0" y="904822"/>
            <a:ext cx="10350837" cy="0"/>
          </a:xfrm>
          <a:prstGeom prst="line">
            <a:avLst/>
          </a:prstGeom>
          <a:ln w="38100" cmpd="sng">
            <a:solidFill>
              <a:srgbClr val="1772BF"/>
            </a:solidFill>
            <a:prstDash val="dot"/>
          </a:ln>
          <a:effectLst/>
        </p:spPr>
        <p:style>
          <a:lnRef idx="2">
            <a:schemeClr val="accent1"/>
          </a:lnRef>
          <a:fillRef idx="0">
            <a:schemeClr val="accent1"/>
          </a:fillRef>
          <a:effectRef idx="1">
            <a:schemeClr val="accent1"/>
          </a:effectRef>
          <a:fontRef idx="minor">
            <a:schemeClr val="tx1"/>
          </a:fontRef>
        </p:style>
      </p:cxnSp>
      <p:sp>
        <p:nvSpPr>
          <p:cNvPr id="49" name="矩形 48"/>
          <p:cNvSpPr/>
          <p:nvPr/>
        </p:nvSpPr>
        <p:spPr>
          <a:xfrm>
            <a:off x="450574" y="2301642"/>
            <a:ext cx="10705175" cy="2554545"/>
          </a:xfrm>
          <a:prstGeom prst="rect">
            <a:avLst/>
          </a:prstGeom>
        </p:spPr>
        <p:txBody>
          <a:bodyPr wrap="none">
            <a:spAutoFit/>
          </a:bodyPr>
          <a:lstStyle/>
          <a:p>
            <a:pPr fontAlgn="t"/>
            <a:r>
              <a:rPr lang="zh-CN" altLang="en-US" sz="2000" dirty="0">
                <a:solidFill>
                  <a:srgbClr val="1772BF"/>
                </a:solidFill>
                <a:latin typeface="微软雅黑" panose="020B0503020204020204" pitchFamily="34" charset="-122"/>
                <a:ea typeface="微软雅黑" panose="020B0503020204020204" pitchFamily="34" charset="-122"/>
              </a:rPr>
              <a:t>百望云产品版本规范：</a:t>
            </a:r>
            <a:br>
              <a:rPr lang="zh-CN" altLang="en-US" sz="2000" dirty="0">
                <a:solidFill>
                  <a:srgbClr val="1772BF"/>
                </a:solidFill>
                <a:latin typeface="微软雅黑" panose="020B0503020204020204" pitchFamily="34" charset="-122"/>
                <a:ea typeface="微软雅黑" panose="020B0503020204020204" pitchFamily="34" charset="-122"/>
              </a:rPr>
            </a:br>
            <a:r>
              <a:rPr lang="en-US" altLang="zh-CN" sz="2000" dirty="0">
                <a:solidFill>
                  <a:srgbClr val="1772BF"/>
                </a:solidFill>
                <a:latin typeface="微软雅黑" panose="020B0503020204020204" pitchFamily="34" charset="-122"/>
                <a:ea typeface="微软雅黑" panose="020B0503020204020204" pitchFamily="34" charset="-122"/>
              </a:rPr>
              <a:t>V1.0.0.0   </a:t>
            </a:r>
            <a:r>
              <a:rPr lang="zh-CN" altLang="en-US" sz="2000" dirty="0">
                <a:solidFill>
                  <a:srgbClr val="1772BF"/>
                </a:solidFill>
                <a:latin typeface="微软雅黑" panose="020B0503020204020204" pitchFamily="34" charset="-122"/>
                <a:ea typeface="微软雅黑" panose="020B0503020204020204" pitchFamily="34" charset="-122"/>
              </a:rPr>
              <a:t>前三段为产品定义的大版本号，由产品维护，顺序增加，都必须为数字</a:t>
            </a:r>
            <a:endParaRPr lang="en-US" altLang="zh-CN" sz="2000" dirty="0">
              <a:solidFill>
                <a:srgbClr val="1772BF"/>
              </a:solidFill>
              <a:latin typeface="微软雅黑" panose="020B0503020204020204" pitchFamily="34" charset="-122"/>
              <a:ea typeface="微软雅黑" panose="020B0503020204020204" pitchFamily="34" charset="-122"/>
            </a:endParaRPr>
          </a:p>
          <a:p>
            <a:pPr fontAlgn="t"/>
            <a:r>
              <a:rPr lang="en-US" altLang="zh-CN" sz="2000" dirty="0">
                <a:solidFill>
                  <a:srgbClr val="1772BF"/>
                </a:solidFill>
                <a:latin typeface="微软雅黑" panose="020B0503020204020204" pitchFamily="34" charset="-122"/>
                <a:ea typeface="微软雅黑" panose="020B0503020204020204" pitchFamily="34" charset="-122"/>
              </a:rPr>
              <a:t>	    </a:t>
            </a:r>
            <a:r>
              <a:rPr lang="zh-CN" altLang="en-US" sz="2000" dirty="0">
                <a:solidFill>
                  <a:srgbClr val="1772BF"/>
                </a:solidFill>
                <a:latin typeface="微软雅黑" panose="020B0503020204020204" pitchFamily="34" charset="-122"/>
                <a:ea typeface="微软雅黑" panose="020B0503020204020204" pitchFamily="34" charset="-122"/>
              </a:rPr>
              <a:t>第四段为修复</a:t>
            </a:r>
            <a:r>
              <a:rPr lang="en-US" altLang="zh-CN" sz="2000" dirty="0">
                <a:solidFill>
                  <a:srgbClr val="1772BF"/>
                </a:solidFill>
                <a:latin typeface="微软雅黑" panose="020B0503020204020204" pitchFamily="34" charset="-122"/>
                <a:ea typeface="微软雅黑" panose="020B0503020204020204" pitchFamily="34" charset="-122"/>
              </a:rPr>
              <a:t>bug</a:t>
            </a:r>
            <a:r>
              <a:rPr lang="zh-CN" altLang="en-US" sz="2000" dirty="0">
                <a:solidFill>
                  <a:srgbClr val="1772BF"/>
                </a:solidFill>
                <a:latin typeface="微软雅黑" panose="020B0503020204020204" pitchFamily="34" charset="-122"/>
                <a:ea typeface="微软雅黑" panose="020B0503020204020204" pitchFamily="34" charset="-122"/>
              </a:rPr>
              <a:t>，微服务上线之后自动生成的版本号，生成规则从</a:t>
            </a:r>
            <a:r>
              <a:rPr lang="en-US" altLang="zh-CN" sz="2000" dirty="0">
                <a:solidFill>
                  <a:srgbClr val="1772BF"/>
                </a:solidFill>
                <a:latin typeface="微软雅黑" panose="020B0503020204020204" pitchFamily="34" charset="-122"/>
                <a:ea typeface="微软雅黑" panose="020B0503020204020204" pitchFamily="34" charset="-122"/>
              </a:rPr>
              <a:t>0</a:t>
            </a:r>
            <a:r>
              <a:rPr lang="zh-CN" altLang="en-US" sz="2000" dirty="0">
                <a:solidFill>
                  <a:srgbClr val="1772BF"/>
                </a:solidFill>
                <a:latin typeface="微软雅黑" panose="020B0503020204020204" pitchFamily="34" charset="-122"/>
                <a:ea typeface="微软雅黑" panose="020B0503020204020204" pitchFamily="34" charset="-122"/>
              </a:rPr>
              <a:t>开始递增</a:t>
            </a:r>
            <a:endParaRPr lang="en-US" altLang="zh-CN" sz="2000" dirty="0">
              <a:solidFill>
                <a:srgbClr val="1772BF"/>
              </a:solidFill>
              <a:latin typeface="微软雅黑" panose="020B0503020204020204" pitchFamily="34" charset="-122"/>
              <a:ea typeface="微软雅黑" panose="020B0503020204020204" pitchFamily="34" charset="-122"/>
            </a:endParaRPr>
          </a:p>
          <a:p>
            <a:pPr fontAlgn="t"/>
            <a:r>
              <a:rPr lang="en-US" altLang="zh-CN" sz="2000" dirty="0">
                <a:solidFill>
                  <a:srgbClr val="1772BF"/>
                </a:solidFill>
                <a:latin typeface="微软雅黑" panose="020B0503020204020204" pitchFamily="34" charset="-122"/>
                <a:ea typeface="微软雅黑" panose="020B0503020204020204" pitchFamily="34" charset="-122"/>
              </a:rPr>
              <a:t/>
            </a:r>
            <a:br>
              <a:rPr lang="en-US" altLang="zh-CN" sz="2000" dirty="0">
                <a:solidFill>
                  <a:srgbClr val="1772BF"/>
                </a:solidFill>
                <a:latin typeface="微软雅黑" panose="020B0503020204020204" pitchFamily="34" charset="-122"/>
                <a:ea typeface="微软雅黑" panose="020B0503020204020204" pitchFamily="34" charset="-122"/>
              </a:rPr>
            </a:br>
            <a:r>
              <a:rPr lang="zh-CN" altLang="en-US" sz="2000" dirty="0">
                <a:solidFill>
                  <a:srgbClr val="1772BF"/>
                </a:solidFill>
                <a:latin typeface="微软雅黑" panose="020B0503020204020204" pitchFamily="34" charset="-122"/>
                <a:ea typeface="微软雅黑" panose="020B0503020204020204" pitchFamily="34" charset="-122"/>
              </a:rPr>
              <a:t>大客户产品版本规范：</a:t>
            </a:r>
            <a:br>
              <a:rPr lang="zh-CN" altLang="en-US" sz="2000" dirty="0">
                <a:solidFill>
                  <a:srgbClr val="1772BF"/>
                </a:solidFill>
                <a:latin typeface="微软雅黑" panose="020B0503020204020204" pitchFamily="34" charset="-122"/>
                <a:ea typeface="微软雅黑" panose="020B0503020204020204" pitchFamily="34" charset="-122"/>
              </a:rPr>
            </a:br>
            <a:r>
              <a:rPr lang="en-US" altLang="zh-CN" sz="2000" dirty="0">
                <a:solidFill>
                  <a:srgbClr val="1772BF"/>
                </a:solidFill>
                <a:latin typeface="微软雅黑" panose="020B0503020204020204" pitchFamily="34" charset="-122"/>
                <a:ea typeface="微软雅黑" panose="020B0503020204020204" pitchFamily="34" charset="-122"/>
              </a:rPr>
              <a:t>V1.0.0.830.0   </a:t>
            </a:r>
            <a:r>
              <a:rPr lang="zh-CN" altLang="en-US" sz="2000" dirty="0">
                <a:solidFill>
                  <a:srgbClr val="1772BF"/>
                </a:solidFill>
                <a:latin typeface="微软雅黑" panose="020B0503020204020204" pitchFamily="34" charset="-122"/>
                <a:ea typeface="微软雅黑" panose="020B0503020204020204" pitchFamily="34" charset="-122"/>
              </a:rPr>
              <a:t>前三段为产品定义的大版本号，由产品维护，顺序增加，都必须为数字</a:t>
            </a:r>
            <a:endParaRPr lang="en-US" altLang="zh-CN" sz="2000" dirty="0">
              <a:solidFill>
                <a:srgbClr val="1772BF"/>
              </a:solidFill>
              <a:latin typeface="微软雅黑" panose="020B0503020204020204" pitchFamily="34" charset="-122"/>
              <a:ea typeface="微软雅黑" panose="020B0503020204020204" pitchFamily="34" charset="-122"/>
            </a:endParaRPr>
          </a:p>
          <a:p>
            <a:pPr fontAlgn="t"/>
            <a:r>
              <a:rPr lang="en-US" altLang="zh-CN" sz="2000" dirty="0">
                <a:solidFill>
                  <a:srgbClr val="1772BF"/>
                </a:solidFill>
                <a:latin typeface="微软雅黑" panose="020B0503020204020204" pitchFamily="34" charset="-122"/>
                <a:ea typeface="微软雅黑" panose="020B0503020204020204" pitchFamily="34" charset="-122"/>
              </a:rPr>
              <a:t>	          </a:t>
            </a:r>
            <a:r>
              <a:rPr lang="zh-CN" altLang="en-US" sz="2000" dirty="0">
                <a:solidFill>
                  <a:srgbClr val="1772BF"/>
                </a:solidFill>
                <a:latin typeface="微软雅黑" panose="020B0503020204020204" pitchFamily="34" charset="-122"/>
                <a:ea typeface="微软雅黑" panose="020B0503020204020204" pitchFamily="34" charset="-122"/>
              </a:rPr>
              <a:t>第四段星舰大版本号</a:t>
            </a:r>
            <a:endParaRPr lang="en-US" altLang="zh-CN" sz="2000" dirty="0">
              <a:solidFill>
                <a:srgbClr val="1772BF"/>
              </a:solidFill>
              <a:latin typeface="微软雅黑" panose="020B0503020204020204" pitchFamily="34" charset="-122"/>
              <a:ea typeface="微软雅黑" panose="020B0503020204020204" pitchFamily="34" charset="-122"/>
            </a:endParaRPr>
          </a:p>
          <a:p>
            <a:pPr fontAlgn="t"/>
            <a:r>
              <a:rPr lang="en-US" altLang="zh-CN" sz="2000" dirty="0">
                <a:solidFill>
                  <a:srgbClr val="1772BF"/>
                </a:solidFill>
                <a:latin typeface="微软雅黑" panose="020B0503020204020204" pitchFamily="34" charset="-122"/>
                <a:ea typeface="微软雅黑" panose="020B0503020204020204" pitchFamily="34" charset="-122"/>
              </a:rPr>
              <a:t>	          </a:t>
            </a:r>
            <a:r>
              <a:rPr lang="zh-CN" altLang="en-US" sz="2000" dirty="0">
                <a:solidFill>
                  <a:srgbClr val="1772BF"/>
                </a:solidFill>
                <a:latin typeface="微软雅黑" panose="020B0503020204020204" pitchFamily="34" charset="-122"/>
                <a:ea typeface="微软雅黑" panose="020B0503020204020204" pitchFamily="34" charset="-122"/>
              </a:rPr>
              <a:t>第五段为修复</a:t>
            </a:r>
            <a:r>
              <a:rPr lang="en-US" altLang="zh-CN" sz="2000" dirty="0">
                <a:solidFill>
                  <a:srgbClr val="1772BF"/>
                </a:solidFill>
                <a:latin typeface="微软雅黑" panose="020B0503020204020204" pitchFamily="34" charset="-122"/>
                <a:ea typeface="微软雅黑" panose="020B0503020204020204" pitchFamily="34" charset="-122"/>
              </a:rPr>
              <a:t>bug</a:t>
            </a:r>
            <a:r>
              <a:rPr lang="zh-CN" altLang="en-US" sz="2000" dirty="0">
                <a:solidFill>
                  <a:srgbClr val="1772BF"/>
                </a:solidFill>
                <a:latin typeface="微软雅黑" panose="020B0503020204020204" pitchFamily="34" charset="-122"/>
                <a:ea typeface="微软雅黑" panose="020B0503020204020204" pitchFamily="34" charset="-122"/>
              </a:rPr>
              <a:t>，微服务上线之后自动生成的版本号，生成规则从</a:t>
            </a:r>
            <a:r>
              <a:rPr lang="en-US" altLang="zh-CN" sz="2000" dirty="0">
                <a:solidFill>
                  <a:srgbClr val="1772BF"/>
                </a:solidFill>
                <a:latin typeface="微软雅黑" panose="020B0503020204020204" pitchFamily="34" charset="-122"/>
                <a:ea typeface="微软雅黑" panose="020B0503020204020204" pitchFamily="34" charset="-122"/>
              </a:rPr>
              <a:t>0</a:t>
            </a:r>
            <a:r>
              <a:rPr lang="zh-CN" altLang="en-US" sz="2000" dirty="0">
                <a:solidFill>
                  <a:srgbClr val="1772BF"/>
                </a:solidFill>
                <a:latin typeface="微软雅黑" panose="020B0503020204020204" pitchFamily="34" charset="-122"/>
                <a:ea typeface="微软雅黑" panose="020B0503020204020204" pitchFamily="34" charset="-122"/>
              </a:rPr>
              <a:t>开始递增</a:t>
            </a:r>
            <a:endParaRPr lang="en-US" altLang="zh-CN" sz="2000" dirty="0">
              <a:solidFill>
                <a:srgbClr val="1772B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182684" y="0"/>
            <a:ext cx="5449489" cy="873075"/>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dirty="0">
                <a:solidFill>
                  <a:srgbClr val="0070C0"/>
                </a:solidFill>
                <a:latin typeface="微软雅黑" panose="020B0503020204020204" pitchFamily="34" charset="-122"/>
                <a:ea typeface="微软雅黑" panose="020B0503020204020204" pitchFamily="34" charset="-122"/>
              </a:rPr>
              <a:t>配置管理规范</a:t>
            </a:r>
          </a:p>
        </p:txBody>
      </p:sp>
      <p:cxnSp>
        <p:nvCxnSpPr>
          <p:cNvPr id="18" name="直线连接符 17"/>
          <p:cNvCxnSpPr/>
          <p:nvPr/>
        </p:nvCxnSpPr>
        <p:spPr>
          <a:xfrm>
            <a:off x="0" y="904822"/>
            <a:ext cx="10350837" cy="0"/>
          </a:xfrm>
          <a:prstGeom prst="line">
            <a:avLst/>
          </a:prstGeom>
          <a:ln w="38100" cmpd="sng">
            <a:solidFill>
              <a:srgbClr val="1772BF"/>
            </a:solidFill>
            <a:prstDash val="dot"/>
          </a:ln>
          <a:effectLst/>
        </p:spPr>
        <p:style>
          <a:lnRef idx="2">
            <a:schemeClr val="accent1"/>
          </a:lnRef>
          <a:fillRef idx="0">
            <a:schemeClr val="accent1"/>
          </a:fillRef>
          <a:effectRef idx="1">
            <a:schemeClr val="accent1"/>
          </a:effectRef>
          <a:fontRef idx="minor">
            <a:schemeClr val="tx1"/>
          </a:fontRef>
        </p:style>
      </p:cxnSp>
      <p:sp>
        <p:nvSpPr>
          <p:cNvPr id="2" name="矩形 1"/>
          <p:cNvSpPr/>
          <p:nvPr/>
        </p:nvSpPr>
        <p:spPr>
          <a:xfrm>
            <a:off x="592429" y="2291904"/>
            <a:ext cx="10518216" cy="1815882"/>
          </a:xfrm>
          <a:prstGeom prst="rect">
            <a:avLst/>
          </a:prstGeom>
        </p:spPr>
        <p:txBody>
          <a:bodyPr wrap="square">
            <a:spAutoFit/>
          </a:bodyPr>
          <a:lstStyle/>
          <a:p>
            <a:pPr fontAlgn="t"/>
            <a:r>
              <a:rPr lang="zh-CN" altLang="en-US" sz="2800" dirty="0">
                <a:solidFill>
                  <a:srgbClr val="0070C0"/>
                </a:solidFill>
                <a:latin typeface="微软雅黑" panose="020B0503020204020204" pitchFamily="34" charset="-122"/>
                <a:ea typeface="微软雅黑" panose="020B0503020204020204" pitchFamily="34" charset="-122"/>
              </a:rPr>
              <a:t>开发环境：</a:t>
            </a:r>
            <a:r>
              <a:rPr lang="en-US" altLang="zh-CN" sz="2800" dirty="0" err="1">
                <a:solidFill>
                  <a:srgbClr val="0070C0"/>
                </a:solidFill>
                <a:latin typeface="微软雅黑" panose="020B0503020204020204" pitchFamily="34" charset="-122"/>
                <a:ea typeface="微软雅黑" panose="020B0503020204020204" pitchFamily="34" charset="-122"/>
              </a:rPr>
              <a:t>baiwang</a:t>
            </a:r>
            <a:r>
              <a:rPr lang="en-US" altLang="zh-CN" sz="2800" dirty="0">
                <a:solidFill>
                  <a:srgbClr val="0070C0"/>
                </a:solidFill>
                <a:latin typeface="微软雅黑" panose="020B0503020204020204" pitchFamily="34" charset="-122"/>
                <a:ea typeface="微软雅黑" panose="020B0503020204020204" pitchFamily="34" charset="-122"/>
              </a:rPr>
              <a:t>/</a:t>
            </a:r>
            <a:r>
              <a:rPr lang="en-US" altLang="zh-CN" sz="2800" dirty="0" err="1">
                <a:solidFill>
                  <a:srgbClr val="0070C0"/>
                </a:solidFill>
                <a:latin typeface="微软雅黑" panose="020B0503020204020204" pitchFamily="34" charset="-122"/>
                <a:ea typeface="微软雅黑" panose="020B0503020204020204" pitchFamily="34" charset="-122"/>
              </a:rPr>
              <a:t>config</a:t>
            </a:r>
            <a:r>
              <a:rPr lang="en-US" altLang="zh-CN" sz="2800" dirty="0">
                <a:solidFill>
                  <a:srgbClr val="0070C0"/>
                </a:solidFill>
                <a:latin typeface="微软雅黑" panose="020B0503020204020204" pitchFamily="34" charset="-122"/>
                <a:ea typeface="微软雅黑" panose="020B0503020204020204" pitchFamily="34" charset="-122"/>
              </a:rPr>
              <a:t>-files/</a:t>
            </a:r>
            <a:r>
              <a:rPr lang="zh-CN" altLang="en-US" sz="2800" dirty="0">
                <a:solidFill>
                  <a:srgbClr val="0070C0"/>
                </a:solidFill>
                <a:latin typeface="微软雅黑" panose="020B0503020204020204" pitchFamily="34" charset="-122"/>
                <a:ea typeface="微软雅黑" panose="020B0503020204020204" pitchFamily="34" charset="-122"/>
              </a:rPr>
              <a:t>产品</a:t>
            </a:r>
            <a:r>
              <a:rPr lang="en-US" altLang="zh-CN" sz="2800" dirty="0">
                <a:solidFill>
                  <a:srgbClr val="0070C0"/>
                </a:solidFill>
                <a:latin typeface="微软雅黑" panose="020B0503020204020204" pitchFamily="34" charset="-122"/>
                <a:ea typeface="微软雅黑" panose="020B0503020204020204" pitchFamily="34" charset="-122"/>
              </a:rPr>
              <a:t>/</a:t>
            </a:r>
            <a:r>
              <a:rPr lang="zh-CN" altLang="en-US" sz="2800" dirty="0">
                <a:solidFill>
                  <a:srgbClr val="0070C0"/>
                </a:solidFill>
                <a:latin typeface="微软雅黑" panose="020B0503020204020204" pitchFamily="34" charset="-122"/>
                <a:ea typeface="微软雅黑" panose="020B0503020204020204" pitchFamily="34" charset="-122"/>
              </a:rPr>
              <a:t>微服务</a:t>
            </a:r>
            <a:r>
              <a:rPr lang="en-US" altLang="zh-CN" sz="2800" dirty="0">
                <a:solidFill>
                  <a:srgbClr val="0070C0"/>
                </a:solidFill>
                <a:latin typeface="微软雅黑" panose="020B0503020204020204" pitchFamily="34" charset="-122"/>
                <a:ea typeface="微软雅黑" panose="020B0503020204020204" pitchFamily="34" charset="-122"/>
              </a:rPr>
              <a:t>_</a:t>
            </a:r>
            <a:r>
              <a:rPr lang="en-US" altLang="zh-CN" sz="2800" dirty="0" err="1">
                <a:solidFill>
                  <a:srgbClr val="0070C0"/>
                </a:solidFill>
                <a:latin typeface="微软雅黑" panose="020B0503020204020204" pitchFamily="34" charset="-122"/>
                <a:ea typeface="微软雅黑" panose="020B0503020204020204" pitchFamily="34" charset="-122"/>
              </a:rPr>
              <a:t>dev.properties</a:t>
            </a:r>
            <a:endParaRPr lang="en-US" altLang="zh-CN" sz="2800" dirty="0">
              <a:solidFill>
                <a:srgbClr val="0070C0"/>
              </a:solidFill>
              <a:latin typeface="微软雅黑" panose="020B0503020204020204" pitchFamily="34" charset="-122"/>
              <a:ea typeface="微软雅黑" panose="020B0503020204020204" pitchFamily="34" charset="-122"/>
            </a:endParaRPr>
          </a:p>
          <a:p>
            <a:pPr fontAlgn="t"/>
            <a:r>
              <a:rPr lang="zh-CN" altLang="en-US" sz="2800" dirty="0">
                <a:solidFill>
                  <a:srgbClr val="0070C0"/>
                </a:solidFill>
                <a:latin typeface="微软雅黑" panose="020B0503020204020204" pitchFamily="34" charset="-122"/>
                <a:ea typeface="微软雅黑" panose="020B0503020204020204" pitchFamily="34" charset="-122"/>
              </a:rPr>
              <a:t>测试环境：</a:t>
            </a:r>
            <a:r>
              <a:rPr lang="en-US" altLang="zh-CN" sz="2800" dirty="0" err="1">
                <a:solidFill>
                  <a:srgbClr val="0070C0"/>
                </a:solidFill>
                <a:latin typeface="微软雅黑" panose="020B0503020204020204" pitchFamily="34" charset="-122"/>
                <a:ea typeface="微软雅黑" panose="020B0503020204020204" pitchFamily="34" charset="-122"/>
              </a:rPr>
              <a:t>baiwang</a:t>
            </a:r>
            <a:r>
              <a:rPr lang="en-US" altLang="zh-CN" sz="2800" dirty="0">
                <a:solidFill>
                  <a:srgbClr val="0070C0"/>
                </a:solidFill>
                <a:latin typeface="微软雅黑" panose="020B0503020204020204" pitchFamily="34" charset="-122"/>
                <a:ea typeface="微软雅黑" panose="020B0503020204020204" pitchFamily="34" charset="-122"/>
              </a:rPr>
              <a:t>/</a:t>
            </a:r>
            <a:r>
              <a:rPr lang="en-US" altLang="zh-CN" sz="2800" dirty="0" err="1">
                <a:solidFill>
                  <a:srgbClr val="0070C0"/>
                </a:solidFill>
                <a:latin typeface="微软雅黑" panose="020B0503020204020204" pitchFamily="34" charset="-122"/>
                <a:ea typeface="微软雅黑" panose="020B0503020204020204" pitchFamily="34" charset="-122"/>
              </a:rPr>
              <a:t>config</a:t>
            </a:r>
            <a:r>
              <a:rPr lang="en-US" altLang="zh-CN" sz="2800" dirty="0">
                <a:solidFill>
                  <a:srgbClr val="0070C0"/>
                </a:solidFill>
                <a:latin typeface="微软雅黑" panose="020B0503020204020204" pitchFamily="34" charset="-122"/>
                <a:ea typeface="微软雅黑" panose="020B0503020204020204" pitchFamily="34" charset="-122"/>
              </a:rPr>
              <a:t>-files/</a:t>
            </a:r>
            <a:r>
              <a:rPr lang="zh-CN" altLang="en-US" sz="2800" dirty="0">
                <a:solidFill>
                  <a:srgbClr val="0070C0"/>
                </a:solidFill>
                <a:latin typeface="微软雅黑" panose="020B0503020204020204" pitchFamily="34" charset="-122"/>
                <a:ea typeface="微软雅黑" panose="020B0503020204020204" pitchFamily="34" charset="-122"/>
              </a:rPr>
              <a:t>产品</a:t>
            </a:r>
            <a:r>
              <a:rPr lang="en-US" altLang="zh-CN" sz="2800" dirty="0">
                <a:solidFill>
                  <a:srgbClr val="0070C0"/>
                </a:solidFill>
                <a:latin typeface="微软雅黑" panose="020B0503020204020204" pitchFamily="34" charset="-122"/>
                <a:ea typeface="微软雅黑" panose="020B0503020204020204" pitchFamily="34" charset="-122"/>
              </a:rPr>
              <a:t>/</a:t>
            </a:r>
            <a:r>
              <a:rPr lang="zh-CN" altLang="en-US" sz="2800" dirty="0">
                <a:solidFill>
                  <a:srgbClr val="0070C0"/>
                </a:solidFill>
                <a:latin typeface="微软雅黑" panose="020B0503020204020204" pitchFamily="34" charset="-122"/>
                <a:ea typeface="微软雅黑" panose="020B0503020204020204" pitchFamily="34" charset="-122"/>
              </a:rPr>
              <a:t>微服务</a:t>
            </a:r>
            <a:r>
              <a:rPr lang="en-US" altLang="zh-CN" sz="2800" dirty="0">
                <a:solidFill>
                  <a:srgbClr val="0070C0"/>
                </a:solidFill>
                <a:latin typeface="微软雅黑" panose="020B0503020204020204" pitchFamily="34" charset="-122"/>
                <a:ea typeface="微软雅黑" panose="020B0503020204020204" pitchFamily="34" charset="-122"/>
              </a:rPr>
              <a:t>_</a:t>
            </a:r>
            <a:r>
              <a:rPr lang="en-US" altLang="zh-CN" sz="2800" dirty="0" err="1">
                <a:solidFill>
                  <a:srgbClr val="0070C0"/>
                </a:solidFill>
                <a:latin typeface="微软雅黑" panose="020B0503020204020204" pitchFamily="34" charset="-122"/>
                <a:ea typeface="微软雅黑" panose="020B0503020204020204" pitchFamily="34" charset="-122"/>
              </a:rPr>
              <a:t>test.properties</a:t>
            </a:r>
            <a:endParaRPr lang="en-US" altLang="zh-CN" sz="2800" dirty="0">
              <a:solidFill>
                <a:srgbClr val="0070C0"/>
              </a:solidFill>
              <a:latin typeface="微软雅黑" panose="020B0503020204020204" pitchFamily="34" charset="-122"/>
              <a:ea typeface="微软雅黑" panose="020B0503020204020204" pitchFamily="34" charset="-122"/>
            </a:endParaRPr>
          </a:p>
          <a:p>
            <a:pPr fontAlgn="t"/>
            <a:r>
              <a:rPr lang="zh-CN" altLang="en-US" sz="2800" dirty="0">
                <a:solidFill>
                  <a:srgbClr val="0070C0"/>
                </a:solidFill>
                <a:latin typeface="微软雅黑" panose="020B0503020204020204" pitchFamily="34" charset="-122"/>
                <a:ea typeface="微软雅黑" panose="020B0503020204020204" pitchFamily="34" charset="-122"/>
              </a:rPr>
              <a:t>预生产环境：</a:t>
            </a:r>
            <a:r>
              <a:rPr lang="en-US" altLang="zh-CN" sz="2800" dirty="0" err="1">
                <a:solidFill>
                  <a:srgbClr val="0070C0"/>
                </a:solidFill>
                <a:latin typeface="微软雅黑" panose="020B0503020204020204" pitchFamily="34" charset="-122"/>
                <a:ea typeface="微软雅黑" panose="020B0503020204020204" pitchFamily="34" charset="-122"/>
              </a:rPr>
              <a:t>baiwang</a:t>
            </a:r>
            <a:r>
              <a:rPr lang="en-US" altLang="zh-CN" sz="2800" dirty="0">
                <a:solidFill>
                  <a:srgbClr val="0070C0"/>
                </a:solidFill>
                <a:latin typeface="微软雅黑" panose="020B0503020204020204" pitchFamily="34" charset="-122"/>
                <a:ea typeface="微软雅黑" panose="020B0503020204020204" pitchFamily="34" charset="-122"/>
              </a:rPr>
              <a:t>/</a:t>
            </a:r>
            <a:r>
              <a:rPr lang="en-US" altLang="zh-CN" sz="2800" dirty="0" err="1">
                <a:solidFill>
                  <a:srgbClr val="0070C0"/>
                </a:solidFill>
                <a:latin typeface="微软雅黑" panose="020B0503020204020204" pitchFamily="34" charset="-122"/>
                <a:ea typeface="微软雅黑" panose="020B0503020204020204" pitchFamily="34" charset="-122"/>
              </a:rPr>
              <a:t>config</a:t>
            </a:r>
            <a:r>
              <a:rPr lang="en-US" altLang="zh-CN" sz="2800" dirty="0">
                <a:solidFill>
                  <a:srgbClr val="0070C0"/>
                </a:solidFill>
                <a:latin typeface="微软雅黑" panose="020B0503020204020204" pitchFamily="34" charset="-122"/>
                <a:ea typeface="微软雅黑" panose="020B0503020204020204" pitchFamily="34" charset="-122"/>
              </a:rPr>
              <a:t>-files/</a:t>
            </a:r>
            <a:r>
              <a:rPr lang="zh-CN" altLang="en-US" sz="2800" dirty="0">
                <a:solidFill>
                  <a:srgbClr val="0070C0"/>
                </a:solidFill>
                <a:latin typeface="微软雅黑" panose="020B0503020204020204" pitchFamily="34" charset="-122"/>
                <a:ea typeface="微软雅黑" panose="020B0503020204020204" pitchFamily="34" charset="-122"/>
              </a:rPr>
              <a:t>产品</a:t>
            </a:r>
            <a:r>
              <a:rPr lang="en-US" altLang="zh-CN" sz="2800" dirty="0">
                <a:solidFill>
                  <a:srgbClr val="0070C0"/>
                </a:solidFill>
                <a:latin typeface="微软雅黑" panose="020B0503020204020204" pitchFamily="34" charset="-122"/>
                <a:ea typeface="微软雅黑" panose="020B0503020204020204" pitchFamily="34" charset="-122"/>
              </a:rPr>
              <a:t>/</a:t>
            </a:r>
            <a:r>
              <a:rPr lang="zh-CN" altLang="en-US" sz="2800" dirty="0">
                <a:solidFill>
                  <a:srgbClr val="0070C0"/>
                </a:solidFill>
                <a:latin typeface="微软雅黑" panose="020B0503020204020204" pitchFamily="34" charset="-122"/>
                <a:ea typeface="微软雅黑" panose="020B0503020204020204" pitchFamily="34" charset="-122"/>
              </a:rPr>
              <a:t>微服务</a:t>
            </a:r>
            <a:r>
              <a:rPr lang="en-US" altLang="zh-CN" sz="2800" dirty="0">
                <a:solidFill>
                  <a:srgbClr val="0070C0"/>
                </a:solidFill>
                <a:latin typeface="微软雅黑" panose="020B0503020204020204" pitchFamily="34" charset="-122"/>
                <a:ea typeface="微软雅黑" panose="020B0503020204020204" pitchFamily="34" charset="-122"/>
              </a:rPr>
              <a:t>_</a:t>
            </a:r>
            <a:r>
              <a:rPr lang="en-US" altLang="zh-CN" sz="2800" dirty="0" err="1">
                <a:solidFill>
                  <a:srgbClr val="0070C0"/>
                </a:solidFill>
                <a:latin typeface="微软雅黑" panose="020B0503020204020204" pitchFamily="34" charset="-122"/>
                <a:ea typeface="微软雅黑" panose="020B0503020204020204" pitchFamily="34" charset="-122"/>
              </a:rPr>
              <a:t>pre.properties</a:t>
            </a:r>
            <a:endParaRPr lang="en-US" altLang="zh-CN" sz="2800" dirty="0">
              <a:solidFill>
                <a:srgbClr val="0070C0"/>
              </a:solidFill>
              <a:latin typeface="微软雅黑" panose="020B0503020204020204" pitchFamily="34" charset="-122"/>
              <a:ea typeface="微软雅黑" panose="020B0503020204020204" pitchFamily="34" charset="-122"/>
            </a:endParaRPr>
          </a:p>
          <a:p>
            <a:pPr fontAlgn="t"/>
            <a:r>
              <a:rPr lang="zh-CN" altLang="en-US" sz="2800" dirty="0">
                <a:solidFill>
                  <a:srgbClr val="0070C0"/>
                </a:solidFill>
                <a:latin typeface="微软雅黑" panose="020B0503020204020204" pitchFamily="34" charset="-122"/>
                <a:ea typeface="微软雅黑" panose="020B0503020204020204" pitchFamily="34" charset="-122"/>
              </a:rPr>
              <a:t>生产环境：</a:t>
            </a:r>
            <a:r>
              <a:rPr lang="en-US" altLang="zh-CN" sz="2800" dirty="0" err="1">
                <a:solidFill>
                  <a:srgbClr val="0070C0"/>
                </a:solidFill>
                <a:latin typeface="微软雅黑" panose="020B0503020204020204" pitchFamily="34" charset="-122"/>
                <a:ea typeface="微软雅黑" panose="020B0503020204020204" pitchFamily="34" charset="-122"/>
              </a:rPr>
              <a:t>baiwang</a:t>
            </a:r>
            <a:r>
              <a:rPr lang="en-US" altLang="zh-CN" sz="2800" dirty="0">
                <a:solidFill>
                  <a:srgbClr val="0070C0"/>
                </a:solidFill>
                <a:latin typeface="微软雅黑" panose="020B0503020204020204" pitchFamily="34" charset="-122"/>
                <a:ea typeface="微软雅黑" panose="020B0503020204020204" pitchFamily="34" charset="-122"/>
              </a:rPr>
              <a:t>/</a:t>
            </a:r>
            <a:r>
              <a:rPr lang="en-US" altLang="zh-CN" sz="2800" dirty="0" err="1">
                <a:solidFill>
                  <a:srgbClr val="0070C0"/>
                </a:solidFill>
                <a:latin typeface="微软雅黑" panose="020B0503020204020204" pitchFamily="34" charset="-122"/>
                <a:ea typeface="微软雅黑" panose="020B0503020204020204" pitchFamily="34" charset="-122"/>
              </a:rPr>
              <a:t>config</a:t>
            </a:r>
            <a:r>
              <a:rPr lang="en-US" altLang="zh-CN" sz="2800" dirty="0">
                <a:solidFill>
                  <a:srgbClr val="0070C0"/>
                </a:solidFill>
                <a:latin typeface="微软雅黑" panose="020B0503020204020204" pitchFamily="34" charset="-122"/>
                <a:ea typeface="微软雅黑" panose="020B0503020204020204" pitchFamily="34" charset="-122"/>
              </a:rPr>
              <a:t>-files/</a:t>
            </a:r>
            <a:r>
              <a:rPr lang="zh-CN" altLang="en-US" sz="2800" dirty="0">
                <a:solidFill>
                  <a:srgbClr val="0070C0"/>
                </a:solidFill>
                <a:latin typeface="微软雅黑" panose="020B0503020204020204" pitchFamily="34" charset="-122"/>
                <a:ea typeface="微软雅黑" panose="020B0503020204020204" pitchFamily="34" charset="-122"/>
              </a:rPr>
              <a:t>产品</a:t>
            </a:r>
            <a:r>
              <a:rPr lang="en-US" altLang="zh-CN" sz="2800" dirty="0">
                <a:solidFill>
                  <a:srgbClr val="0070C0"/>
                </a:solidFill>
                <a:latin typeface="微软雅黑" panose="020B0503020204020204" pitchFamily="34" charset="-122"/>
                <a:ea typeface="微软雅黑" panose="020B0503020204020204" pitchFamily="34" charset="-122"/>
              </a:rPr>
              <a:t>/</a:t>
            </a:r>
            <a:r>
              <a:rPr lang="zh-CN" altLang="en-US" sz="2800" dirty="0">
                <a:solidFill>
                  <a:srgbClr val="0070C0"/>
                </a:solidFill>
                <a:latin typeface="微软雅黑" panose="020B0503020204020204" pitchFamily="34" charset="-122"/>
                <a:ea typeface="微软雅黑" panose="020B0503020204020204" pitchFamily="34" charset="-122"/>
              </a:rPr>
              <a:t>微服务</a:t>
            </a:r>
            <a:r>
              <a:rPr lang="en-US" altLang="zh-CN" sz="2800" dirty="0">
                <a:solidFill>
                  <a:srgbClr val="0070C0"/>
                </a:solidFill>
                <a:latin typeface="微软雅黑" panose="020B0503020204020204" pitchFamily="34" charset="-122"/>
                <a:ea typeface="微软雅黑" panose="020B0503020204020204" pitchFamily="34" charset="-122"/>
              </a:rPr>
              <a:t>_</a:t>
            </a:r>
            <a:r>
              <a:rPr lang="en-US" altLang="zh-CN" sz="2800" dirty="0" err="1">
                <a:solidFill>
                  <a:srgbClr val="0070C0"/>
                </a:solidFill>
                <a:latin typeface="微软雅黑" panose="020B0503020204020204" pitchFamily="34" charset="-122"/>
                <a:ea typeface="微软雅黑" panose="020B0503020204020204" pitchFamily="34" charset="-122"/>
              </a:rPr>
              <a:t>prd.properties</a:t>
            </a:r>
            <a:endParaRPr lang="en-US" altLang="zh-CN" sz="2800" dirty="0">
              <a:solidFill>
                <a:srgbClr val="0070C0"/>
              </a:solidFill>
              <a:latin typeface="微软雅黑" panose="020B0503020204020204" pitchFamily="34" charset="-122"/>
              <a:ea typeface="微软雅黑" panose="020B0503020204020204" pitchFamily="34" charset="-122"/>
            </a:endParaRPr>
          </a:p>
        </p:txBody>
      </p:sp>
      <p:sp>
        <p:nvSpPr>
          <p:cNvPr id="3" name="矩形 2"/>
          <p:cNvSpPr/>
          <p:nvPr/>
        </p:nvSpPr>
        <p:spPr>
          <a:xfrm>
            <a:off x="707032" y="4969560"/>
            <a:ext cx="10289010" cy="954107"/>
          </a:xfrm>
          <a:prstGeom prst="rect">
            <a:avLst/>
          </a:prstGeom>
        </p:spPr>
        <p:txBody>
          <a:bodyPr wrap="square">
            <a:spAutoFit/>
          </a:bodyPr>
          <a:lstStyle/>
          <a:p>
            <a:pPr fontAlgn="t"/>
            <a:r>
              <a:rPr lang="en-US" altLang="zh-CN" sz="2800" dirty="0">
                <a:latin typeface="微软雅黑" panose="020B0503020204020204" pitchFamily="34" charset="-122"/>
                <a:ea typeface="微软雅黑" panose="020B0503020204020204" pitchFamily="34" charset="-122"/>
              </a:rPr>
              <a:t>1</a:t>
            </a:r>
            <a:r>
              <a:rPr lang="zh-CN" altLang="en-US" sz="2800" dirty="0">
                <a:latin typeface="微软雅黑" panose="020B0503020204020204" pitchFamily="34" charset="-122"/>
                <a:ea typeface="微软雅黑" panose="020B0503020204020204" pitchFamily="34" charset="-122"/>
              </a:rPr>
              <a:t>、所以配置统一放到配置文件中去，不允许代码中配置</a:t>
            </a:r>
            <a:endParaRPr lang="en-US" altLang="zh-CN" sz="2800" dirty="0">
              <a:latin typeface="微软雅黑" panose="020B0503020204020204" pitchFamily="34" charset="-122"/>
              <a:ea typeface="微软雅黑" panose="020B0503020204020204" pitchFamily="34" charset="-122"/>
            </a:endParaRPr>
          </a:p>
          <a:p>
            <a:pPr fontAlgn="t"/>
            <a:r>
              <a:rPr lang="en-US" altLang="zh-CN" sz="2800" dirty="0">
                <a:latin typeface="微软雅黑" panose="020B0503020204020204" pitchFamily="34" charset="-122"/>
                <a:ea typeface="微软雅黑" panose="020B0503020204020204" pitchFamily="34" charset="-122"/>
              </a:rPr>
              <a:t>2</a:t>
            </a:r>
            <a:r>
              <a:rPr lang="zh-CN" altLang="en-US" sz="2800" dirty="0">
                <a:latin typeface="微软雅黑" panose="020B0503020204020204" pitchFamily="34" charset="-122"/>
                <a:ea typeface="微软雅黑" panose="020B0503020204020204" pitchFamily="34" charset="-122"/>
              </a:rPr>
              <a:t>、大客户少一套开发和测试一套环境，共用测试环境的配置</a:t>
            </a:r>
            <a:endParaRPr lang="en-US" altLang="zh-CN" sz="28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0" y="31747"/>
            <a:ext cx="5449489" cy="873075"/>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dirty="0">
                <a:solidFill>
                  <a:srgbClr val="0070C0"/>
                </a:solidFill>
                <a:latin typeface="微软雅黑" panose="020B0503020204020204" pitchFamily="34" charset="-122"/>
                <a:ea typeface="微软雅黑" panose="020B0503020204020204" pitchFamily="34" charset="-122"/>
              </a:rPr>
              <a:t>脚本和文档规范</a:t>
            </a:r>
          </a:p>
        </p:txBody>
      </p:sp>
      <p:cxnSp>
        <p:nvCxnSpPr>
          <p:cNvPr id="18" name="直线连接符 17"/>
          <p:cNvCxnSpPr/>
          <p:nvPr/>
        </p:nvCxnSpPr>
        <p:spPr>
          <a:xfrm>
            <a:off x="0" y="904822"/>
            <a:ext cx="10350837" cy="0"/>
          </a:xfrm>
          <a:prstGeom prst="line">
            <a:avLst/>
          </a:prstGeom>
          <a:ln w="38100" cmpd="sng">
            <a:solidFill>
              <a:srgbClr val="1772BF"/>
            </a:solidFill>
            <a:prstDash val="dot"/>
          </a:ln>
          <a:effectLst/>
        </p:spPr>
        <p:style>
          <a:lnRef idx="2">
            <a:schemeClr val="accent1"/>
          </a:lnRef>
          <a:fillRef idx="0">
            <a:schemeClr val="accent1"/>
          </a:fillRef>
          <a:effectRef idx="1">
            <a:schemeClr val="accent1"/>
          </a:effectRef>
          <a:fontRef idx="minor">
            <a:schemeClr val="tx1"/>
          </a:fontRef>
        </p:style>
      </p:cxnSp>
      <p:sp>
        <p:nvSpPr>
          <p:cNvPr id="3" name="矩形 2"/>
          <p:cNvSpPr/>
          <p:nvPr/>
        </p:nvSpPr>
        <p:spPr>
          <a:xfrm>
            <a:off x="0" y="1029433"/>
            <a:ext cx="8786191" cy="5632311"/>
          </a:xfrm>
          <a:prstGeom prst="rect">
            <a:avLst/>
          </a:prstGeom>
        </p:spPr>
        <p:txBody>
          <a:bodyPr wrap="square">
            <a:spAutoFit/>
          </a:bodyPr>
          <a:lstStyle/>
          <a:p>
            <a:pPr fontAlgn="t"/>
            <a:r>
              <a:rPr lang="en-US" altLang="zh-CN" dirty="0" err="1">
                <a:solidFill>
                  <a:srgbClr val="1772BF"/>
                </a:solidFill>
                <a:latin typeface="微软雅黑" panose="020B0503020204020204" pitchFamily="34" charset="-122"/>
                <a:ea typeface="微软雅黑" panose="020B0503020204020204" pitchFamily="34" charset="-122"/>
              </a:rPr>
              <a:t>Mysql</a:t>
            </a:r>
            <a:r>
              <a:rPr lang="zh-CN" altLang="en-US" dirty="0">
                <a:solidFill>
                  <a:srgbClr val="1772BF"/>
                </a:solidFill>
                <a:latin typeface="微软雅黑" panose="020B0503020204020204" pitchFamily="34" charset="-122"/>
                <a:ea typeface="微软雅黑" panose="020B0503020204020204" pitchFamily="34" charset="-122"/>
              </a:rPr>
              <a:t>建库和初始化数据脚本位置：</a:t>
            </a:r>
            <a:br>
              <a:rPr lang="zh-CN" altLang="en-US" dirty="0">
                <a:solidFill>
                  <a:srgbClr val="1772BF"/>
                </a:solidFill>
                <a:latin typeface="微软雅黑" panose="020B0503020204020204" pitchFamily="34" charset="-122"/>
                <a:ea typeface="微软雅黑" panose="020B0503020204020204" pitchFamily="34" charset="-122"/>
              </a:rPr>
            </a:br>
            <a:r>
              <a:rPr lang="en-US" altLang="zh-CN" dirty="0" err="1">
                <a:solidFill>
                  <a:srgbClr val="1772BF"/>
                </a:solidFill>
                <a:latin typeface="微软雅黑" panose="020B0503020204020204" pitchFamily="34" charset="-122"/>
                <a:ea typeface="微软雅黑" panose="020B0503020204020204" pitchFamily="34" charset="-122"/>
              </a:rPr>
              <a:t>baiwang</a:t>
            </a:r>
            <a:r>
              <a:rPr lang="en-US" altLang="zh-CN" dirty="0">
                <a:solidFill>
                  <a:srgbClr val="1772BF"/>
                </a:solidFill>
                <a:latin typeface="微软雅黑" panose="020B0503020204020204" pitchFamily="34" charset="-122"/>
                <a:ea typeface="微软雅黑" panose="020B0503020204020204" pitchFamily="34" charset="-122"/>
              </a:rPr>
              <a:t>/</a:t>
            </a:r>
            <a:r>
              <a:rPr lang="zh-CN" altLang="en-US" dirty="0">
                <a:solidFill>
                  <a:srgbClr val="1772BF"/>
                </a:solidFill>
                <a:latin typeface="微软雅黑" panose="020B0503020204020204" pitchFamily="34" charset="-122"/>
                <a:ea typeface="微软雅黑" panose="020B0503020204020204" pitchFamily="34" charset="-122"/>
              </a:rPr>
              <a:t>产品</a:t>
            </a:r>
            <a:r>
              <a:rPr lang="en-US" altLang="zh-CN" dirty="0">
                <a:solidFill>
                  <a:srgbClr val="1772BF"/>
                </a:solidFill>
                <a:latin typeface="微软雅黑" panose="020B0503020204020204" pitchFamily="34" charset="-122"/>
                <a:ea typeface="微软雅黑" panose="020B0503020204020204" pitchFamily="34" charset="-122"/>
              </a:rPr>
              <a:t>|</a:t>
            </a:r>
            <a:r>
              <a:rPr lang="zh-CN" altLang="en-US" dirty="0">
                <a:solidFill>
                  <a:srgbClr val="1772BF"/>
                </a:solidFill>
                <a:latin typeface="微软雅黑" panose="020B0503020204020204" pitchFamily="34" charset="-122"/>
                <a:ea typeface="微软雅黑" panose="020B0503020204020204" pitchFamily="34" charset="-122"/>
              </a:rPr>
              <a:t>项目英文名称</a:t>
            </a:r>
            <a:r>
              <a:rPr lang="en-US" altLang="zh-CN" dirty="0">
                <a:solidFill>
                  <a:srgbClr val="1772BF"/>
                </a:solidFill>
                <a:latin typeface="微软雅黑" panose="020B0503020204020204" pitchFamily="34" charset="-122"/>
                <a:ea typeface="微软雅黑" panose="020B0503020204020204" pitchFamily="34" charset="-122"/>
              </a:rPr>
              <a:t>_</a:t>
            </a:r>
            <a:r>
              <a:rPr lang="en-US" altLang="zh-CN" dirty="0" err="1">
                <a:solidFill>
                  <a:srgbClr val="1772BF"/>
                </a:solidFill>
                <a:latin typeface="微软雅黑" panose="020B0503020204020204" pitchFamily="34" charset="-122"/>
                <a:ea typeface="微软雅黑" panose="020B0503020204020204" pitchFamily="34" charset="-122"/>
              </a:rPr>
              <a:t>doc.git</a:t>
            </a:r>
            <a:r>
              <a:rPr lang="en-US" altLang="zh-CN" dirty="0">
                <a:solidFill>
                  <a:srgbClr val="1772BF"/>
                </a:solidFill>
                <a:latin typeface="微软雅黑" panose="020B0503020204020204" pitchFamily="34" charset="-122"/>
                <a:ea typeface="微软雅黑" panose="020B0503020204020204" pitchFamily="34" charset="-122"/>
              </a:rPr>
              <a:t>/</a:t>
            </a:r>
            <a:r>
              <a:rPr lang="en-US" altLang="zh-CN" dirty="0" err="1">
                <a:solidFill>
                  <a:srgbClr val="1772BF"/>
                </a:solidFill>
                <a:latin typeface="微软雅黑" panose="020B0503020204020204" pitchFamily="34" charset="-122"/>
                <a:ea typeface="微软雅黑" panose="020B0503020204020204" pitchFamily="34" charset="-122"/>
              </a:rPr>
              <a:t>sql</a:t>
            </a:r>
            <a:r>
              <a:rPr lang="en-US" altLang="zh-CN" dirty="0">
                <a:solidFill>
                  <a:srgbClr val="1772BF"/>
                </a:solidFill>
                <a:latin typeface="微软雅黑" panose="020B0503020204020204" pitchFamily="34" charset="-122"/>
                <a:ea typeface="微软雅黑" panose="020B0503020204020204" pitchFamily="34" charset="-122"/>
              </a:rPr>
              <a:t>/</a:t>
            </a:r>
            <a:r>
              <a:rPr lang="en-US" altLang="zh-CN" dirty="0" err="1">
                <a:solidFill>
                  <a:srgbClr val="1772BF"/>
                </a:solidFill>
                <a:latin typeface="微软雅黑" panose="020B0503020204020204" pitchFamily="34" charset="-122"/>
                <a:ea typeface="微软雅黑" panose="020B0503020204020204" pitchFamily="34" charset="-122"/>
              </a:rPr>
              <a:t>mysql</a:t>
            </a:r>
            <a:r>
              <a:rPr lang="en-US" altLang="zh-CN" dirty="0">
                <a:solidFill>
                  <a:srgbClr val="1772BF"/>
                </a:solidFill>
                <a:latin typeface="微软雅黑" panose="020B0503020204020204" pitchFamily="34" charset="-122"/>
                <a:ea typeface="微软雅黑" panose="020B0503020204020204" pitchFamily="34" charset="-122"/>
              </a:rPr>
              <a:t>/</a:t>
            </a:r>
            <a:r>
              <a:rPr lang="en-US" altLang="zh-CN" dirty="0" err="1">
                <a:solidFill>
                  <a:srgbClr val="1772BF"/>
                </a:solidFill>
                <a:latin typeface="微软雅黑" panose="020B0503020204020204" pitchFamily="34" charset="-122"/>
                <a:ea typeface="微软雅黑" panose="020B0503020204020204" pitchFamily="34" charset="-122"/>
              </a:rPr>
              <a:t>init</a:t>
            </a:r>
            <a:r>
              <a:rPr lang="en-US" altLang="zh-CN" dirty="0">
                <a:solidFill>
                  <a:srgbClr val="1772BF"/>
                </a:solidFill>
                <a:latin typeface="微软雅黑" panose="020B0503020204020204" pitchFamily="34" charset="-122"/>
                <a:ea typeface="微软雅黑" panose="020B0503020204020204" pitchFamily="34" charset="-122"/>
              </a:rPr>
              <a:t>/</a:t>
            </a:r>
            <a:r>
              <a:rPr lang="zh-CN" altLang="en-US" dirty="0">
                <a:solidFill>
                  <a:srgbClr val="1772BF"/>
                </a:solidFill>
                <a:latin typeface="微软雅黑" panose="020B0503020204020204" pitchFamily="34" charset="-122"/>
                <a:ea typeface="微软雅黑" panose="020B0503020204020204" pitchFamily="34" charset="-122"/>
              </a:rPr>
              <a:t>数据库英文名称</a:t>
            </a:r>
            <a:r>
              <a:rPr lang="en-US" altLang="zh-CN" dirty="0">
                <a:solidFill>
                  <a:srgbClr val="1772BF"/>
                </a:solidFill>
                <a:latin typeface="微软雅黑" panose="020B0503020204020204" pitchFamily="34" charset="-122"/>
                <a:ea typeface="微软雅黑" panose="020B0503020204020204" pitchFamily="34" charset="-122"/>
              </a:rPr>
              <a:t>_</a:t>
            </a:r>
            <a:r>
              <a:rPr lang="en-US" altLang="zh-CN" dirty="0" err="1">
                <a:solidFill>
                  <a:srgbClr val="1772BF"/>
                </a:solidFill>
                <a:latin typeface="微软雅黑" panose="020B0503020204020204" pitchFamily="34" charset="-122"/>
                <a:ea typeface="微软雅黑" panose="020B0503020204020204" pitchFamily="34" charset="-122"/>
              </a:rPr>
              <a:t>createdb.sql</a:t>
            </a:r>
            <a:r>
              <a:rPr lang="en-US" altLang="zh-CN" dirty="0">
                <a:solidFill>
                  <a:srgbClr val="1772BF"/>
                </a:solidFill>
                <a:latin typeface="微软雅黑" panose="020B0503020204020204" pitchFamily="34" charset="-122"/>
                <a:ea typeface="微软雅黑" panose="020B0503020204020204" pitchFamily="34" charset="-122"/>
              </a:rPr>
              <a:t/>
            </a:r>
            <a:br>
              <a:rPr lang="en-US" altLang="zh-CN" dirty="0">
                <a:solidFill>
                  <a:srgbClr val="1772BF"/>
                </a:solidFill>
                <a:latin typeface="微软雅黑" panose="020B0503020204020204" pitchFamily="34" charset="-122"/>
                <a:ea typeface="微软雅黑" panose="020B0503020204020204" pitchFamily="34" charset="-122"/>
              </a:rPr>
            </a:br>
            <a:r>
              <a:rPr lang="en-US" altLang="zh-CN" dirty="0" err="1">
                <a:solidFill>
                  <a:srgbClr val="1772BF"/>
                </a:solidFill>
                <a:latin typeface="微软雅黑" panose="020B0503020204020204" pitchFamily="34" charset="-122"/>
                <a:ea typeface="微软雅黑" panose="020B0503020204020204" pitchFamily="34" charset="-122"/>
              </a:rPr>
              <a:t>baiwang</a:t>
            </a:r>
            <a:r>
              <a:rPr lang="en-US" altLang="zh-CN" dirty="0">
                <a:solidFill>
                  <a:srgbClr val="1772BF"/>
                </a:solidFill>
                <a:latin typeface="微软雅黑" panose="020B0503020204020204" pitchFamily="34" charset="-122"/>
                <a:ea typeface="微软雅黑" panose="020B0503020204020204" pitchFamily="34" charset="-122"/>
              </a:rPr>
              <a:t>/</a:t>
            </a:r>
            <a:r>
              <a:rPr lang="zh-CN" altLang="en-US" dirty="0">
                <a:solidFill>
                  <a:srgbClr val="1772BF"/>
                </a:solidFill>
                <a:latin typeface="微软雅黑" panose="020B0503020204020204" pitchFamily="34" charset="-122"/>
                <a:ea typeface="微软雅黑" panose="020B0503020204020204" pitchFamily="34" charset="-122"/>
              </a:rPr>
              <a:t>产品</a:t>
            </a:r>
            <a:r>
              <a:rPr lang="en-US" altLang="zh-CN" dirty="0">
                <a:solidFill>
                  <a:srgbClr val="1772BF"/>
                </a:solidFill>
                <a:latin typeface="微软雅黑" panose="020B0503020204020204" pitchFamily="34" charset="-122"/>
                <a:ea typeface="微软雅黑" panose="020B0503020204020204" pitchFamily="34" charset="-122"/>
              </a:rPr>
              <a:t>|</a:t>
            </a:r>
            <a:r>
              <a:rPr lang="zh-CN" altLang="en-US" dirty="0">
                <a:solidFill>
                  <a:srgbClr val="1772BF"/>
                </a:solidFill>
                <a:latin typeface="微软雅黑" panose="020B0503020204020204" pitchFamily="34" charset="-122"/>
                <a:ea typeface="微软雅黑" panose="020B0503020204020204" pitchFamily="34" charset="-122"/>
              </a:rPr>
              <a:t>项目英文名称</a:t>
            </a:r>
            <a:r>
              <a:rPr lang="en-US" altLang="zh-CN" dirty="0">
                <a:solidFill>
                  <a:srgbClr val="1772BF"/>
                </a:solidFill>
                <a:latin typeface="微软雅黑" panose="020B0503020204020204" pitchFamily="34" charset="-122"/>
                <a:ea typeface="微软雅黑" panose="020B0503020204020204" pitchFamily="34" charset="-122"/>
              </a:rPr>
              <a:t>_</a:t>
            </a:r>
            <a:r>
              <a:rPr lang="en-US" altLang="zh-CN" dirty="0" err="1">
                <a:solidFill>
                  <a:srgbClr val="1772BF"/>
                </a:solidFill>
                <a:latin typeface="微软雅黑" panose="020B0503020204020204" pitchFamily="34" charset="-122"/>
                <a:ea typeface="微软雅黑" panose="020B0503020204020204" pitchFamily="34" charset="-122"/>
              </a:rPr>
              <a:t>doc.git</a:t>
            </a:r>
            <a:r>
              <a:rPr lang="en-US" altLang="zh-CN" dirty="0">
                <a:solidFill>
                  <a:srgbClr val="1772BF"/>
                </a:solidFill>
                <a:latin typeface="微软雅黑" panose="020B0503020204020204" pitchFamily="34" charset="-122"/>
                <a:ea typeface="微软雅黑" panose="020B0503020204020204" pitchFamily="34" charset="-122"/>
              </a:rPr>
              <a:t>/</a:t>
            </a:r>
            <a:r>
              <a:rPr lang="en-US" altLang="zh-CN" dirty="0" err="1">
                <a:solidFill>
                  <a:srgbClr val="1772BF"/>
                </a:solidFill>
                <a:latin typeface="微软雅黑" panose="020B0503020204020204" pitchFamily="34" charset="-122"/>
                <a:ea typeface="微软雅黑" panose="020B0503020204020204" pitchFamily="34" charset="-122"/>
              </a:rPr>
              <a:t>sql</a:t>
            </a:r>
            <a:r>
              <a:rPr lang="en-US" altLang="zh-CN" dirty="0">
                <a:solidFill>
                  <a:srgbClr val="1772BF"/>
                </a:solidFill>
                <a:latin typeface="微软雅黑" panose="020B0503020204020204" pitchFamily="34" charset="-122"/>
                <a:ea typeface="微软雅黑" panose="020B0503020204020204" pitchFamily="34" charset="-122"/>
              </a:rPr>
              <a:t>/</a:t>
            </a:r>
            <a:r>
              <a:rPr lang="en-US" altLang="zh-CN" dirty="0" err="1">
                <a:solidFill>
                  <a:srgbClr val="1772BF"/>
                </a:solidFill>
                <a:latin typeface="微软雅黑" panose="020B0503020204020204" pitchFamily="34" charset="-122"/>
                <a:ea typeface="微软雅黑" panose="020B0503020204020204" pitchFamily="34" charset="-122"/>
              </a:rPr>
              <a:t>mysql</a:t>
            </a:r>
            <a:r>
              <a:rPr lang="en-US" altLang="zh-CN" dirty="0">
                <a:solidFill>
                  <a:srgbClr val="1772BF"/>
                </a:solidFill>
                <a:latin typeface="微软雅黑" panose="020B0503020204020204" pitchFamily="34" charset="-122"/>
                <a:ea typeface="微软雅黑" panose="020B0503020204020204" pitchFamily="34" charset="-122"/>
              </a:rPr>
              <a:t>/</a:t>
            </a:r>
            <a:r>
              <a:rPr lang="en-US" altLang="zh-CN" dirty="0" err="1">
                <a:solidFill>
                  <a:srgbClr val="1772BF"/>
                </a:solidFill>
                <a:latin typeface="微软雅黑" panose="020B0503020204020204" pitchFamily="34" charset="-122"/>
                <a:ea typeface="微软雅黑" panose="020B0503020204020204" pitchFamily="34" charset="-122"/>
              </a:rPr>
              <a:t>init</a:t>
            </a:r>
            <a:r>
              <a:rPr lang="en-US" altLang="zh-CN" dirty="0">
                <a:solidFill>
                  <a:srgbClr val="1772BF"/>
                </a:solidFill>
                <a:latin typeface="微软雅黑" panose="020B0503020204020204" pitchFamily="34" charset="-122"/>
                <a:ea typeface="微软雅黑" panose="020B0503020204020204" pitchFamily="34" charset="-122"/>
              </a:rPr>
              <a:t>/</a:t>
            </a:r>
            <a:r>
              <a:rPr lang="zh-CN" altLang="en-US" dirty="0">
                <a:solidFill>
                  <a:srgbClr val="1772BF"/>
                </a:solidFill>
                <a:latin typeface="微软雅黑" panose="020B0503020204020204" pitchFamily="34" charset="-122"/>
                <a:ea typeface="微软雅黑" panose="020B0503020204020204" pitchFamily="34" charset="-122"/>
              </a:rPr>
              <a:t>数据库英文名称</a:t>
            </a:r>
            <a:r>
              <a:rPr lang="en-US" altLang="zh-CN" dirty="0">
                <a:solidFill>
                  <a:srgbClr val="1772BF"/>
                </a:solidFill>
                <a:latin typeface="微软雅黑" panose="020B0503020204020204" pitchFamily="34" charset="-122"/>
                <a:ea typeface="微软雅黑" panose="020B0503020204020204" pitchFamily="34" charset="-122"/>
              </a:rPr>
              <a:t>_</a:t>
            </a:r>
            <a:r>
              <a:rPr lang="en-US" altLang="zh-CN" dirty="0" err="1">
                <a:solidFill>
                  <a:srgbClr val="1772BF"/>
                </a:solidFill>
                <a:latin typeface="微软雅黑" panose="020B0503020204020204" pitchFamily="34" charset="-122"/>
                <a:ea typeface="微软雅黑" panose="020B0503020204020204" pitchFamily="34" charset="-122"/>
              </a:rPr>
              <a:t>initdb.sql</a:t>
            </a:r>
            <a:r>
              <a:rPr lang="en-US" altLang="zh-CN" dirty="0">
                <a:solidFill>
                  <a:srgbClr val="1772BF"/>
                </a:solidFill>
                <a:latin typeface="微软雅黑" panose="020B0503020204020204" pitchFamily="34" charset="-122"/>
                <a:ea typeface="微软雅黑" panose="020B0503020204020204" pitchFamily="34" charset="-122"/>
              </a:rPr>
              <a:t/>
            </a:r>
            <a:br>
              <a:rPr lang="en-US" altLang="zh-CN" dirty="0">
                <a:solidFill>
                  <a:srgbClr val="1772BF"/>
                </a:solidFill>
                <a:latin typeface="微软雅黑" panose="020B0503020204020204" pitchFamily="34" charset="-122"/>
                <a:ea typeface="微软雅黑" panose="020B0503020204020204" pitchFamily="34" charset="-122"/>
              </a:rPr>
            </a:br>
            <a:r>
              <a:rPr lang="en-US" altLang="zh-CN" dirty="0" err="1">
                <a:solidFill>
                  <a:srgbClr val="1772BF"/>
                </a:solidFill>
                <a:latin typeface="微软雅黑" panose="020B0503020204020204" pitchFamily="34" charset="-122"/>
                <a:ea typeface="微软雅黑" panose="020B0503020204020204" pitchFamily="34" charset="-122"/>
              </a:rPr>
              <a:t>mysql</a:t>
            </a:r>
            <a:r>
              <a:rPr lang="zh-CN" altLang="en-US" dirty="0">
                <a:solidFill>
                  <a:srgbClr val="1772BF"/>
                </a:solidFill>
                <a:latin typeface="微软雅黑" panose="020B0503020204020204" pitchFamily="34" charset="-122"/>
                <a:ea typeface="微软雅黑" panose="020B0503020204020204" pitchFamily="34" charset="-122"/>
              </a:rPr>
              <a:t>平常升级脚本位置</a:t>
            </a:r>
            <a:r>
              <a:rPr lang="en-US" altLang="zh-CN" dirty="0">
                <a:solidFill>
                  <a:srgbClr val="1772BF"/>
                </a:solidFill>
                <a:latin typeface="微软雅黑" panose="020B0503020204020204" pitchFamily="34" charset="-122"/>
                <a:ea typeface="微软雅黑" panose="020B0503020204020204" pitchFamily="34" charset="-122"/>
              </a:rPr>
              <a:t>:</a:t>
            </a:r>
            <a:r>
              <a:rPr lang="zh-CN" altLang="en-US" dirty="0">
                <a:solidFill>
                  <a:srgbClr val="1772BF"/>
                </a:solidFill>
                <a:latin typeface="微软雅黑" panose="020B0503020204020204" pitchFamily="34" charset="-122"/>
                <a:ea typeface="微软雅黑" panose="020B0503020204020204" pitchFamily="34" charset="-122"/>
              </a:rPr>
              <a:t/>
            </a:r>
            <a:br>
              <a:rPr lang="zh-CN" altLang="en-US" dirty="0">
                <a:solidFill>
                  <a:srgbClr val="1772BF"/>
                </a:solidFill>
                <a:latin typeface="微软雅黑" panose="020B0503020204020204" pitchFamily="34" charset="-122"/>
                <a:ea typeface="微软雅黑" panose="020B0503020204020204" pitchFamily="34" charset="-122"/>
              </a:rPr>
            </a:br>
            <a:r>
              <a:rPr lang="en-US" altLang="zh-CN" dirty="0" err="1">
                <a:solidFill>
                  <a:srgbClr val="1772BF"/>
                </a:solidFill>
                <a:latin typeface="微软雅黑" panose="020B0503020204020204" pitchFamily="34" charset="-122"/>
                <a:ea typeface="微软雅黑" panose="020B0503020204020204" pitchFamily="34" charset="-122"/>
              </a:rPr>
              <a:t>baiwang</a:t>
            </a:r>
            <a:r>
              <a:rPr lang="en-US" altLang="zh-CN" dirty="0">
                <a:solidFill>
                  <a:srgbClr val="1772BF"/>
                </a:solidFill>
                <a:latin typeface="微软雅黑" panose="020B0503020204020204" pitchFamily="34" charset="-122"/>
                <a:ea typeface="微软雅黑" panose="020B0503020204020204" pitchFamily="34" charset="-122"/>
              </a:rPr>
              <a:t>/</a:t>
            </a:r>
            <a:r>
              <a:rPr lang="zh-CN" altLang="en-US" dirty="0">
                <a:solidFill>
                  <a:srgbClr val="1772BF"/>
                </a:solidFill>
                <a:latin typeface="微软雅黑" panose="020B0503020204020204" pitchFamily="34" charset="-122"/>
                <a:ea typeface="微软雅黑" panose="020B0503020204020204" pitchFamily="34" charset="-122"/>
              </a:rPr>
              <a:t>产品</a:t>
            </a:r>
            <a:r>
              <a:rPr lang="en-US" altLang="zh-CN" dirty="0">
                <a:solidFill>
                  <a:srgbClr val="1772BF"/>
                </a:solidFill>
                <a:latin typeface="微软雅黑" panose="020B0503020204020204" pitchFamily="34" charset="-122"/>
                <a:ea typeface="微软雅黑" panose="020B0503020204020204" pitchFamily="34" charset="-122"/>
              </a:rPr>
              <a:t>|</a:t>
            </a:r>
            <a:r>
              <a:rPr lang="zh-CN" altLang="en-US" dirty="0">
                <a:solidFill>
                  <a:srgbClr val="1772BF"/>
                </a:solidFill>
                <a:latin typeface="微软雅黑" panose="020B0503020204020204" pitchFamily="34" charset="-122"/>
                <a:ea typeface="微软雅黑" panose="020B0503020204020204" pitchFamily="34" charset="-122"/>
              </a:rPr>
              <a:t>项目英文名称</a:t>
            </a:r>
            <a:r>
              <a:rPr lang="en-US" altLang="zh-CN" dirty="0">
                <a:solidFill>
                  <a:srgbClr val="1772BF"/>
                </a:solidFill>
                <a:latin typeface="微软雅黑" panose="020B0503020204020204" pitchFamily="34" charset="-122"/>
                <a:ea typeface="微软雅黑" panose="020B0503020204020204" pitchFamily="34" charset="-122"/>
              </a:rPr>
              <a:t>_</a:t>
            </a:r>
            <a:r>
              <a:rPr lang="en-US" altLang="zh-CN" dirty="0" err="1">
                <a:solidFill>
                  <a:srgbClr val="1772BF"/>
                </a:solidFill>
                <a:latin typeface="微软雅黑" panose="020B0503020204020204" pitchFamily="34" charset="-122"/>
                <a:ea typeface="微软雅黑" panose="020B0503020204020204" pitchFamily="34" charset="-122"/>
              </a:rPr>
              <a:t>doc.git</a:t>
            </a:r>
            <a:r>
              <a:rPr lang="en-US" altLang="zh-CN" dirty="0">
                <a:solidFill>
                  <a:srgbClr val="1772BF"/>
                </a:solidFill>
                <a:latin typeface="微软雅黑" panose="020B0503020204020204" pitchFamily="34" charset="-122"/>
                <a:ea typeface="微软雅黑" panose="020B0503020204020204" pitchFamily="34" charset="-122"/>
              </a:rPr>
              <a:t>/</a:t>
            </a:r>
            <a:r>
              <a:rPr lang="en-US" altLang="zh-CN" dirty="0" err="1">
                <a:solidFill>
                  <a:srgbClr val="1772BF"/>
                </a:solidFill>
                <a:latin typeface="微软雅黑" panose="020B0503020204020204" pitchFamily="34" charset="-122"/>
                <a:ea typeface="微软雅黑" panose="020B0503020204020204" pitchFamily="34" charset="-122"/>
              </a:rPr>
              <a:t>sql</a:t>
            </a:r>
            <a:r>
              <a:rPr lang="en-US" altLang="zh-CN" dirty="0">
                <a:solidFill>
                  <a:srgbClr val="1772BF"/>
                </a:solidFill>
                <a:latin typeface="微软雅黑" panose="020B0503020204020204" pitchFamily="34" charset="-122"/>
                <a:ea typeface="微软雅黑" panose="020B0503020204020204" pitchFamily="34" charset="-122"/>
              </a:rPr>
              <a:t>/</a:t>
            </a:r>
            <a:r>
              <a:rPr lang="en-US" altLang="zh-CN" dirty="0" err="1">
                <a:solidFill>
                  <a:srgbClr val="1772BF"/>
                </a:solidFill>
                <a:latin typeface="微软雅黑" panose="020B0503020204020204" pitchFamily="34" charset="-122"/>
                <a:ea typeface="微软雅黑" panose="020B0503020204020204" pitchFamily="34" charset="-122"/>
              </a:rPr>
              <a:t>mysql</a:t>
            </a:r>
            <a:r>
              <a:rPr lang="en-US" altLang="zh-CN" dirty="0">
                <a:solidFill>
                  <a:srgbClr val="1772BF"/>
                </a:solidFill>
                <a:latin typeface="微软雅黑" panose="020B0503020204020204" pitchFamily="34" charset="-122"/>
                <a:ea typeface="微软雅黑" panose="020B0503020204020204" pitchFamily="34" charset="-122"/>
              </a:rPr>
              <a:t>/update/</a:t>
            </a:r>
            <a:r>
              <a:rPr lang="zh-CN" altLang="en-US" dirty="0">
                <a:solidFill>
                  <a:srgbClr val="1772BF"/>
                </a:solidFill>
                <a:latin typeface="微软雅黑" panose="020B0503020204020204" pitchFamily="34" charset="-122"/>
                <a:ea typeface="微软雅黑" panose="020B0503020204020204" pitchFamily="34" charset="-122"/>
              </a:rPr>
              <a:t>数据库英文名称</a:t>
            </a:r>
            <a:r>
              <a:rPr lang="en-US" altLang="zh-CN" dirty="0">
                <a:solidFill>
                  <a:srgbClr val="1772BF"/>
                </a:solidFill>
                <a:latin typeface="微软雅黑" panose="020B0503020204020204" pitchFamily="34" charset="-122"/>
                <a:ea typeface="微软雅黑" panose="020B0503020204020204" pitchFamily="34" charset="-122"/>
              </a:rPr>
              <a:t>_</a:t>
            </a:r>
            <a:r>
              <a:rPr lang="zh-CN" altLang="en-US" dirty="0">
                <a:solidFill>
                  <a:srgbClr val="1772BF"/>
                </a:solidFill>
                <a:latin typeface="微软雅黑" panose="020B0503020204020204" pitchFamily="34" charset="-122"/>
                <a:ea typeface="微软雅黑" panose="020B0503020204020204" pitchFamily="34" charset="-122"/>
              </a:rPr>
              <a:t>日期（</a:t>
            </a:r>
            <a:r>
              <a:rPr lang="en-US" altLang="zh-CN" dirty="0" err="1">
                <a:solidFill>
                  <a:srgbClr val="1772BF"/>
                </a:solidFill>
                <a:latin typeface="微软雅黑" panose="020B0503020204020204" pitchFamily="34" charset="-122"/>
                <a:ea typeface="微软雅黑" panose="020B0503020204020204" pitchFamily="34" charset="-122"/>
              </a:rPr>
              <a:t>yyyymmdd</a:t>
            </a:r>
            <a:r>
              <a:rPr lang="zh-CN" altLang="en-US" dirty="0">
                <a:solidFill>
                  <a:srgbClr val="1772BF"/>
                </a:solidFill>
                <a:latin typeface="微软雅黑" panose="020B0503020204020204" pitchFamily="34" charset="-122"/>
                <a:ea typeface="微软雅黑" panose="020B0503020204020204" pitchFamily="34" charset="-122"/>
              </a:rPr>
              <a:t>）</a:t>
            </a:r>
            <a:r>
              <a:rPr lang="en-US" altLang="zh-CN" dirty="0">
                <a:solidFill>
                  <a:srgbClr val="1772BF"/>
                </a:solidFill>
                <a:latin typeface="微软雅黑" panose="020B0503020204020204" pitchFamily="34" charset="-122"/>
                <a:ea typeface="微软雅黑" panose="020B0503020204020204" pitchFamily="34" charset="-122"/>
              </a:rPr>
              <a:t>_</a:t>
            </a:r>
            <a:r>
              <a:rPr lang="zh-CN" altLang="en-US" dirty="0">
                <a:solidFill>
                  <a:srgbClr val="1772BF"/>
                </a:solidFill>
                <a:latin typeface="微软雅黑" panose="020B0503020204020204" pitchFamily="34" charset="-122"/>
                <a:ea typeface="微软雅黑" panose="020B0503020204020204" pitchFamily="34" charset="-122"/>
              </a:rPr>
              <a:t>备注</a:t>
            </a:r>
            <a:r>
              <a:rPr lang="en-US" altLang="zh-CN" dirty="0">
                <a:solidFill>
                  <a:srgbClr val="1772BF"/>
                </a:solidFill>
                <a:latin typeface="微软雅黑" panose="020B0503020204020204" pitchFamily="34" charset="-122"/>
                <a:ea typeface="微软雅黑" panose="020B0503020204020204" pitchFamily="34" charset="-122"/>
              </a:rPr>
              <a:t>.</a:t>
            </a:r>
            <a:r>
              <a:rPr lang="en-US" altLang="zh-CN" dirty="0" err="1">
                <a:solidFill>
                  <a:srgbClr val="1772BF"/>
                </a:solidFill>
                <a:latin typeface="微软雅黑" panose="020B0503020204020204" pitchFamily="34" charset="-122"/>
                <a:ea typeface="微软雅黑" panose="020B0503020204020204" pitchFamily="34" charset="-122"/>
              </a:rPr>
              <a:t>sql</a:t>
            </a:r>
            <a:endParaRPr lang="en-US" altLang="zh-CN" dirty="0">
              <a:solidFill>
                <a:srgbClr val="1772BF"/>
              </a:solidFill>
              <a:latin typeface="微软雅黑" panose="020B0503020204020204" pitchFamily="34" charset="-122"/>
              <a:ea typeface="微软雅黑" panose="020B0503020204020204" pitchFamily="34" charset="-122"/>
            </a:endParaRPr>
          </a:p>
          <a:p>
            <a:pPr fontAlgn="t"/>
            <a:r>
              <a:rPr lang="en-US" altLang="zh-CN" dirty="0">
                <a:solidFill>
                  <a:srgbClr val="1772BF"/>
                </a:solidFill>
                <a:latin typeface="微软雅黑" panose="020B0503020204020204" pitchFamily="34" charset="-122"/>
                <a:ea typeface="微软雅黑" panose="020B0503020204020204" pitchFamily="34" charset="-122"/>
              </a:rPr>
              <a:t/>
            </a:r>
            <a:br>
              <a:rPr lang="en-US" altLang="zh-CN" dirty="0">
                <a:solidFill>
                  <a:srgbClr val="1772BF"/>
                </a:solidFill>
                <a:latin typeface="微软雅黑" panose="020B0503020204020204" pitchFamily="34" charset="-122"/>
                <a:ea typeface="微软雅黑" panose="020B0503020204020204" pitchFamily="34" charset="-122"/>
              </a:rPr>
            </a:br>
            <a:r>
              <a:rPr lang="en-US" altLang="zh-CN" dirty="0">
                <a:solidFill>
                  <a:srgbClr val="1772BF"/>
                </a:solidFill>
                <a:latin typeface="微软雅黑" panose="020B0503020204020204" pitchFamily="34" charset="-122"/>
                <a:ea typeface="微软雅黑" panose="020B0503020204020204" pitchFamily="34" charset="-122"/>
              </a:rPr>
              <a:t>Oracle</a:t>
            </a:r>
            <a:r>
              <a:rPr lang="zh-CN" altLang="en-US" dirty="0">
                <a:solidFill>
                  <a:srgbClr val="1772BF"/>
                </a:solidFill>
                <a:latin typeface="微软雅黑" panose="020B0503020204020204" pitchFamily="34" charset="-122"/>
                <a:ea typeface="微软雅黑" panose="020B0503020204020204" pitchFamily="34" charset="-122"/>
              </a:rPr>
              <a:t>建库和初始化数据脚本位置：</a:t>
            </a:r>
            <a:br>
              <a:rPr lang="zh-CN" altLang="en-US" dirty="0">
                <a:solidFill>
                  <a:srgbClr val="1772BF"/>
                </a:solidFill>
                <a:latin typeface="微软雅黑" panose="020B0503020204020204" pitchFamily="34" charset="-122"/>
                <a:ea typeface="微软雅黑" panose="020B0503020204020204" pitchFamily="34" charset="-122"/>
              </a:rPr>
            </a:br>
            <a:r>
              <a:rPr lang="en-US" altLang="zh-CN" dirty="0" err="1">
                <a:solidFill>
                  <a:srgbClr val="1772BF"/>
                </a:solidFill>
                <a:latin typeface="微软雅黑" panose="020B0503020204020204" pitchFamily="34" charset="-122"/>
                <a:ea typeface="微软雅黑" panose="020B0503020204020204" pitchFamily="34" charset="-122"/>
              </a:rPr>
              <a:t>baiwang</a:t>
            </a:r>
            <a:r>
              <a:rPr lang="en-US" altLang="zh-CN" dirty="0">
                <a:solidFill>
                  <a:srgbClr val="1772BF"/>
                </a:solidFill>
                <a:latin typeface="微软雅黑" panose="020B0503020204020204" pitchFamily="34" charset="-122"/>
                <a:ea typeface="微软雅黑" panose="020B0503020204020204" pitchFamily="34" charset="-122"/>
              </a:rPr>
              <a:t>/</a:t>
            </a:r>
            <a:r>
              <a:rPr lang="zh-CN" altLang="en-US" dirty="0">
                <a:solidFill>
                  <a:srgbClr val="1772BF"/>
                </a:solidFill>
                <a:latin typeface="微软雅黑" panose="020B0503020204020204" pitchFamily="34" charset="-122"/>
                <a:ea typeface="微软雅黑" panose="020B0503020204020204" pitchFamily="34" charset="-122"/>
              </a:rPr>
              <a:t>产品</a:t>
            </a:r>
            <a:r>
              <a:rPr lang="en-US" altLang="zh-CN" dirty="0">
                <a:solidFill>
                  <a:srgbClr val="1772BF"/>
                </a:solidFill>
                <a:latin typeface="微软雅黑" panose="020B0503020204020204" pitchFamily="34" charset="-122"/>
                <a:ea typeface="微软雅黑" panose="020B0503020204020204" pitchFamily="34" charset="-122"/>
              </a:rPr>
              <a:t>|</a:t>
            </a:r>
            <a:r>
              <a:rPr lang="zh-CN" altLang="en-US" dirty="0">
                <a:solidFill>
                  <a:srgbClr val="1772BF"/>
                </a:solidFill>
                <a:latin typeface="微软雅黑" panose="020B0503020204020204" pitchFamily="34" charset="-122"/>
                <a:ea typeface="微软雅黑" panose="020B0503020204020204" pitchFamily="34" charset="-122"/>
              </a:rPr>
              <a:t>项目英文名称</a:t>
            </a:r>
            <a:r>
              <a:rPr lang="en-US" altLang="zh-CN" dirty="0">
                <a:solidFill>
                  <a:srgbClr val="1772BF"/>
                </a:solidFill>
                <a:latin typeface="微软雅黑" panose="020B0503020204020204" pitchFamily="34" charset="-122"/>
                <a:ea typeface="微软雅黑" panose="020B0503020204020204" pitchFamily="34" charset="-122"/>
              </a:rPr>
              <a:t>_</a:t>
            </a:r>
            <a:r>
              <a:rPr lang="en-US" altLang="zh-CN" dirty="0" err="1">
                <a:solidFill>
                  <a:srgbClr val="1772BF"/>
                </a:solidFill>
                <a:latin typeface="微软雅黑" panose="020B0503020204020204" pitchFamily="34" charset="-122"/>
                <a:ea typeface="微软雅黑" panose="020B0503020204020204" pitchFamily="34" charset="-122"/>
              </a:rPr>
              <a:t>doc.git</a:t>
            </a:r>
            <a:r>
              <a:rPr lang="en-US" altLang="zh-CN" dirty="0">
                <a:solidFill>
                  <a:srgbClr val="1772BF"/>
                </a:solidFill>
                <a:latin typeface="微软雅黑" panose="020B0503020204020204" pitchFamily="34" charset="-122"/>
                <a:ea typeface="微软雅黑" panose="020B0503020204020204" pitchFamily="34" charset="-122"/>
              </a:rPr>
              <a:t>/</a:t>
            </a:r>
            <a:r>
              <a:rPr lang="en-US" altLang="zh-CN" dirty="0" err="1">
                <a:solidFill>
                  <a:srgbClr val="1772BF"/>
                </a:solidFill>
                <a:latin typeface="微软雅黑" panose="020B0503020204020204" pitchFamily="34" charset="-122"/>
                <a:ea typeface="微软雅黑" panose="020B0503020204020204" pitchFamily="34" charset="-122"/>
              </a:rPr>
              <a:t>sql</a:t>
            </a:r>
            <a:r>
              <a:rPr lang="en-US" altLang="zh-CN" dirty="0">
                <a:solidFill>
                  <a:srgbClr val="1772BF"/>
                </a:solidFill>
                <a:latin typeface="微软雅黑" panose="020B0503020204020204" pitchFamily="34" charset="-122"/>
                <a:ea typeface="微软雅黑" panose="020B0503020204020204" pitchFamily="34" charset="-122"/>
              </a:rPr>
              <a:t>/oracle/</a:t>
            </a:r>
            <a:r>
              <a:rPr lang="en-US" altLang="zh-CN" dirty="0" err="1">
                <a:solidFill>
                  <a:srgbClr val="1772BF"/>
                </a:solidFill>
                <a:latin typeface="微软雅黑" panose="020B0503020204020204" pitchFamily="34" charset="-122"/>
                <a:ea typeface="微软雅黑" panose="020B0503020204020204" pitchFamily="34" charset="-122"/>
              </a:rPr>
              <a:t>init</a:t>
            </a:r>
            <a:r>
              <a:rPr lang="en-US" altLang="zh-CN" dirty="0">
                <a:solidFill>
                  <a:srgbClr val="1772BF"/>
                </a:solidFill>
                <a:latin typeface="微软雅黑" panose="020B0503020204020204" pitchFamily="34" charset="-122"/>
                <a:ea typeface="微软雅黑" panose="020B0503020204020204" pitchFamily="34" charset="-122"/>
              </a:rPr>
              <a:t>/</a:t>
            </a:r>
            <a:r>
              <a:rPr lang="zh-CN" altLang="en-US" dirty="0">
                <a:solidFill>
                  <a:srgbClr val="1772BF"/>
                </a:solidFill>
                <a:latin typeface="微软雅黑" panose="020B0503020204020204" pitchFamily="34" charset="-122"/>
                <a:ea typeface="微软雅黑" panose="020B0503020204020204" pitchFamily="34" charset="-122"/>
              </a:rPr>
              <a:t>数据库英文名称</a:t>
            </a:r>
            <a:r>
              <a:rPr lang="en-US" altLang="zh-CN" dirty="0">
                <a:solidFill>
                  <a:srgbClr val="1772BF"/>
                </a:solidFill>
                <a:latin typeface="微软雅黑" panose="020B0503020204020204" pitchFamily="34" charset="-122"/>
                <a:ea typeface="微软雅黑" panose="020B0503020204020204" pitchFamily="34" charset="-122"/>
              </a:rPr>
              <a:t>_</a:t>
            </a:r>
            <a:r>
              <a:rPr lang="en-US" altLang="zh-CN" dirty="0" err="1">
                <a:solidFill>
                  <a:srgbClr val="1772BF"/>
                </a:solidFill>
                <a:latin typeface="微软雅黑" panose="020B0503020204020204" pitchFamily="34" charset="-122"/>
                <a:ea typeface="微软雅黑" panose="020B0503020204020204" pitchFamily="34" charset="-122"/>
              </a:rPr>
              <a:t>createdb.sql</a:t>
            </a:r>
            <a:r>
              <a:rPr lang="en-US" altLang="zh-CN" dirty="0">
                <a:solidFill>
                  <a:srgbClr val="1772BF"/>
                </a:solidFill>
                <a:latin typeface="微软雅黑" panose="020B0503020204020204" pitchFamily="34" charset="-122"/>
                <a:ea typeface="微软雅黑" panose="020B0503020204020204" pitchFamily="34" charset="-122"/>
              </a:rPr>
              <a:t/>
            </a:r>
            <a:br>
              <a:rPr lang="en-US" altLang="zh-CN" dirty="0">
                <a:solidFill>
                  <a:srgbClr val="1772BF"/>
                </a:solidFill>
                <a:latin typeface="微软雅黑" panose="020B0503020204020204" pitchFamily="34" charset="-122"/>
                <a:ea typeface="微软雅黑" panose="020B0503020204020204" pitchFamily="34" charset="-122"/>
              </a:rPr>
            </a:br>
            <a:r>
              <a:rPr lang="en-US" altLang="zh-CN" dirty="0" err="1">
                <a:solidFill>
                  <a:srgbClr val="1772BF"/>
                </a:solidFill>
                <a:latin typeface="微软雅黑" panose="020B0503020204020204" pitchFamily="34" charset="-122"/>
                <a:ea typeface="微软雅黑" panose="020B0503020204020204" pitchFamily="34" charset="-122"/>
              </a:rPr>
              <a:t>baiwang</a:t>
            </a:r>
            <a:r>
              <a:rPr lang="en-US" altLang="zh-CN" dirty="0">
                <a:solidFill>
                  <a:srgbClr val="1772BF"/>
                </a:solidFill>
                <a:latin typeface="微软雅黑" panose="020B0503020204020204" pitchFamily="34" charset="-122"/>
                <a:ea typeface="微软雅黑" panose="020B0503020204020204" pitchFamily="34" charset="-122"/>
              </a:rPr>
              <a:t>/</a:t>
            </a:r>
            <a:r>
              <a:rPr lang="zh-CN" altLang="en-US" dirty="0">
                <a:solidFill>
                  <a:srgbClr val="1772BF"/>
                </a:solidFill>
                <a:latin typeface="微软雅黑" panose="020B0503020204020204" pitchFamily="34" charset="-122"/>
                <a:ea typeface="微软雅黑" panose="020B0503020204020204" pitchFamily="34" charset="-122"/>
              </a:rPr>
              <a:t>产品</a:t>
            </a:r>
            <a:r>
              <a:rPr lang="en-US" altLang="zh-CN" dirty="0">
                <a:solidFill>
                  <a:srgbClr val="1772BF"/>
                </a:solidFill>
                <a:latin typeface="微软雅黑" panose="020B0503020204020204" pitchFamily="34" charset="-122"/>
                <a:ea typeface="微软雅黑" panose="020B0503020204020204" pitchFamily="34" charset="-122"/>
              </a:rPr>
              <a:t>|</a:t>
            </a:r>
            <a:r>
              <a:rPr lang="zh-CN" altLang="en-US" dirty="0">
                <a:solidFill>
                  <a:srgbClr val="1772BF"/>
                </a:solidFill>
                <a:latin typeface="微软雅黑" panose="020B0503020204020204" pitchFamily="34" charset="-122"/>
                <a:ea typeface="微软雅黑" panose="020B0503020204020204" pitchFamily="34" charset="-122"/>
              </a:rPr>
              <a:t>项目英文名称</a:t>
            </a:r>
            <a:r>
              <a:rPr lang="en-US" altLang="zh-CN" dirty="0">
                <a:solidFill>
                  <a:srgbClr val="1772BF"/>
                </a:solidFill>
                <a:latin typeface="微软雅黑" panose="020B0503020204020204" pitchFamily="34" charset="-122"/>
                <a:ea typeface="微软雅黑" panose="020B0503020204020204" pitchFamily="34" charset="-122"/>
              </a:rPr>
              <a:t>_</a:t>
            </a:r>
            <a:r>
              <a:rPr lang="en-US" altLang="zh-CN" dirty="0" err="1">
                <a:solidFill>
                  <a:srgbClr val="1772BF"/>
                </a:solidFill>
                <a:latin typeface="微软雅黑" panose="020B0503020204020204" pitchFamily="34" charset="-122"/>
                <a:ea typeface="微软雅黑" panose="020B0503020204020204" pitchFamily="34" charset="-122"/>
              </a:rPr>
              <a:t>doc.git</a:t>
            </a:r>
            <a:r>
              <a:rPr lang="en-US" altLang="zh-CN" dirty="0">
                <a:solidFill>
                  <a:srgbClr val="1772BF"/>
                </a:solidFill>
                <a:latin typeface="微软雅黑" panose="020B0503020204020204" pitchFamily="34" charset="-122"/>
                <a:ea typeface="微软雅黑" panose="020B0503020204020204" pitchFamily="34" charset="-122"/>
              </a:rPr>
              <a:t>/</a:t>
            </a:r>
            <a:r>
              <a:rPr lang="en-US" altLang="zh-CN" dirty="0" err="1">
                <a:solidFill>
                  <a:srgbClr val="1772BF"/>
                </a:solidFill>
                <a:latin typeface="微软雅黑" panose="020B0503020204020204" pitchFamily="34" charset="-122"/>
                <a:ea typeface="微软雅黑" panose="020B0503020204020204" pitchFamily="34" charset="-122"/>
              </a:rPr>
              <a:t>sql</a:t>
            </a:r>
            <a:r>
              <a:rPr lang="en-US" altLang="zh-CN" dirty="0">
                <a:solidFill>
                  <a:srgbClr val="1772BF"/>
                </a:solidFill>
                <a:latin typeface="微软雅黑" panose="020B0503020204020204" pitchFamily="34" charset="-122"/>
                <a:ea typeface="微软雅黑" panose="020B0503020204020204" pitchFamily="34" charset="-122"/>
              </a:rPr>
              <a:t>/oracle/</a:t>
            </a:r>
            <a:r>
              <a:rPr lang="en-US" altLang="zh-CN" dirty="0" err="1">
                <a:solidFill>
                  <a:srgbClr val="1772BF"/>
                </a:solidFill>
                <a:latin typeface="微软雅黑" panose="020B0503020204020204" pitchFamily="34" charset="-122"/>
                <a:ea typeface="微软雅黑" panose="020B0503020204020204" pitchFamily="34" charset="-122"/>
              </a:rPr>
              <a:t>init</a:t>
            </a:r>
            <a:r>
              <a:rPr lang="en-US" altLang="zh-CN" dirty="0">
                <a:solidFill>
                  <a:srgbClr val="1772BF"/>
                </a:solidFill>
                <a:latin typeface="微软雅黑" panose="020B0503020204020204" pitchFamily="34" charset="-122"/>
                <a:ea typeface="微软雅黑" panose="020B0503020204020204" pitchFamily="34" charset="-122"/>
              </a:rPr>
              <a:t>/</a:t>
            </a:r>
            <a:r>
              <a:rPr lang="zh-CN" altLang="en-US" dirty="0">
                <a:solidFill>
                  <a:srgbClr val="1772BF"/>
                </a:solidFill>
                <a:latin typeface="微软雅黑" panose="020B0503020204020204" pitchFamily="34" charset="-122"/>
                <a:ea typeface="微软雅黑" panose="020B0503020204020204" pitchFamily="34" charset="-122"/>
              </a:rPr>
              <a:t>数据库英文名称</a:t>
            </a:r>
            <a:r>
              <a:rPr lang="en-US" altLang="zh-CN" dirty="0">
                <a:solidFill>
                  <a:srgbClr val="1772BF"/>
                </a:solidFill>
                <a:latin typeface="微软雅黑" panose="020B0503020204020204" pitchFamily="34" charset="-122"/>
                <a:ea typeface="微软雅黑" panose="020B0503020204020204" pitchFamily="34" charset="-122"/>
              </a:rPr>
              <a:t>_</a:t>
            </a:r>
            <a:r>
              <a:rPr lang="en-US" altLang="zh-CN" dirty="0" err="1">
                <a:solidFill>
                  <a:srgbClr val="1772BF"/>
                </a:solidFill>
                <a:latin typeface="微软雅黑" panose="020B0503020204020204" pitchFamily="34" charset="-122"/>
                <a:ea typeface="微软雅黑" panose="020B0503020204020204" pitchFamily="34" charset="-122"/>
              </a:rPr>
              <a:t>initdb.sql</a:t>
            </a:r>
            <a:r>
              <a:rPr lang="en-US" altLang="zh-CN" dirty="0">
                <a:solidFill>
                  <a:srgbClr val="1772BF"/>
                </a:solidFill>
                <a:latin typeface="微软雅黑" panose="020B0503020204020204" pitchFamily="34" charset="-122"/>
                <a:ea typeface="微软雅黑" panose="020B0503020204020204" pitchFamily="34" charset="-122"/>
              </a:rPr>
              <a:t/>
            </a:r>
            <a:br>
              <a:rPr lang="en-US" altLang="zh-CN" dirty="0">
                <a:solidFill>
                  <a:srgbClr val="1772BF"/>
                </a:solidFill>
                <a:latin typeface="微软雅黑" panose="020B0503020204020204" pitchFamily="34" charset="-122"/>
                <a:ea typeface="微软雅黑" panose="020B0503020204020204" pitchFamily="34" charset="-122"/>
              </a:rPr>
            </a:br>
            <a:r>
              <a:rPr lang="en-US" altLang="zh-CN" dirty="0">
                <a:solidFill>
                  <a:srgbClr val="1772BF"/>
                </a:solidFill>
                <a:latin typeface="微软雅黑" panose="020B0503020204020204" pitchFamily="34" charset="-122"/>
                <a:ea typeface="微软雅黑" panose="020B0503020204020204" pitchFamily="34" charset="-122"/>
              </a:rPr>
              <a:t>oracle</a:t>
            </a:r>
            <a:r>
              <a:rPr lang="zh-CN" altLang="en-US" dirty="0">
                <a:solidFill>
                  <a:srgbClr val="1772BF"/>
                </a:solidFill>
                <a:latin typeface="微软雅黑" panose="020B0503020204020204" pitchFamily="34" charset="-122"/>
                <a:ea typeface="微软雅黑" panose="020B0503020204020204" pitchFamily="34" charset="-122"/>
              </a:rPr>
              <a:t>平常升级脚本位置</a:t>
            </a:r>
            <a:r>
              <a:rPr lang="en-US" altLang="zh-CN" dirty="0">
                <a:solidFill>
                  <a:srgbClr val="1772BF"/>
                </a:solidFill>
                <a:latin typeface="微软雅黑" panose="020B0503020204020204" pitchFamily="34" charset="-122"/>
                <a:ea typeface="微软雅黑" panose="020B0503020204020204" pitchFamily="34" charset="-122"/>
              </a:rPr>
              <a:t>:</a:t>
            </a:r>
            <a:r>
              <a:rPr lang="zh-CN" altLang="en-US" dirty="0">
                <a:solidFill>
                  <a:srgbClr val="1772BF"/>
                </a:solidFill>
                <a:latin typeface="微软雅黑" panose="020B0503020204020204" pitchFamily="34" charset="-122"/>
                <a:ea typeface="微软雅黑" panose="020B0503020204020204" pitchFamily="34" charset="-122"/>
              </a:rPr>
              <a:t/>
            </a:r>
            <a:br>
              <a:rPr lang="zh-CN" altLang="en-US" dirty="0">
                <a:solidFill>
                  <a:srgbClr val="1772BF"/>
                </a:solidFill>
                <a:latin typeface="微软雅黑" panose="020B0503020204020204" pitchFamily="34" charset="-122"/>
                <a:ea typeface="微软雅黑" panose="020B0503020204020204" pitchFamily="34" charset="-122"/>
              </a:rPr>
            </a:br>
            <a:r>
              <a:rPr lang="en-US" altLang="zh-CN" dirty="0" err="1">
                <a:solidFill>
                  <a:srgbClr val="1772BF"/>
                </a:solidFill>
                <a:latin typeface="微软雅黑" panose="020B0503020204020204" pitchFamily="34" charset="-122"/>
                <a:ea typeface="微软雅黑" panose="020B0503020204020204" pitchFamily="34" charset="-122"/>
              </a:rPr>
              <a:t>baiwang</a:t>
            </a:r>
            <a:r>
              <a:rPr lang="en-US" altLang="zh-CN" dirty="0">
                <a:solidFill>
                  <a:srgbClr val="1772BF"/>
                </a:solidFill>
                <a:latin typeface="微软雅黑" panose="020B0503020204020204" pitchFamily="34" charset="-122"/>
                <a:ea typeface="微软雅黑" panose="020B0503020204020204" pitchFamily="34" charset="-122"/>
              </a:rPr>
              <a:t>/</a:t>
            </a:r>
            <a:r>
              <a:rPr lang="zh-CN" altLang="en-US" dirty="0">
                <a:solidFill>
                  <a:srgbClr val="1772BF"/>
                </a:solidFill>
                <a:latin typeface="微软雅黑" panose="020B0503020204020204" pitchFamily="34" charset="-122"/>
                <a:ea typeface="微软雅黑" panose="020B0503020204020204" pitchFamily="34" charset="-122"/>
              </a:rPr>
              <a:t>产品</a:t>
            </a:r>
            <a:r>
              <a:rPr lang="en-US" altLang="zh-CN" dirty="0">
                <a:solidFill>
                  <a:srgbClr val="1772BF"/>
                </a:solidFill>
                <a:latin typeface="微软雅黑" panose="020B0503020204020204" pitchFamily="34" charset="-122"/>
                <a:ea typeface="微软雅黑" panose="020B0503020204020204" pitchFamily="34" charset="-122"/>
              </a:rPr>
              <a:t>|</a:t>
            </a:r>
            <a:r>
              <a:rPr lang="zh-CN" altLang="en-US" dirty="0">
                <a:solidFill>
                  <a:srgbClr val="1772BF"/>
                </a:solidFill>
                <a:latin typeface="微软雅黑" panose="020B0503020204020204" pitchFamily="34" charset="-122"/>
                <a:ea typeface="微软雅黑" panose="020B0503020204020204" pitchFamily="34" charset="-122"/>
              </a:rPr>
              <a:t>项目英文名称</a:t>
            </a:r>
            <a:r>
              <a:rPr lang="en-US" altLang="zh-CN" dirty="0">
                <a:solidFill>
                  <a:srgbClr val="1772BF"/>
                </a:solidFill>
                <a:latin typeface="微软雅黑" panose="020B0503020204020204" pitchFamily="34" charset="-122"/>
                <a:ea typeface="微软雅黑" panose="020B0503020204020204" pitchFamily="34" charset="-122"/>
              </a:rPr>
              <a:t>_</a:t>
            </a:r>
            <a:r>
              <a:rPr lang="en-US" altLang="zh-CN" dirty="0" err="1">
                <a:solidFill>
                  <a:srgbClr val="1772BF"/>
                </a:solidFill>
                <a:latin typeface="微软雅黑" panose="020B0503020204020204" pitchFamily="34" charset="-122"/>
                <a:ea typeface="微软雅黑" panose="020B0503020204020204" pitchFamily="34" charset="-122"/>
              </a:rPr>
              <a:t>doc.git</a:t>
            </a:r>
            <a:r>
              <a:rPr lang="en-US" altLang="zh-CN" dirty="0">
                <a:solidFill>
                  <a:srgbClr val="1772BF"/>
                </a:solidFill>
                <a:latin typeface="微软雅黑" panose="020B0503020204020204" pitchFamily="34" charset="-122"/>
                <a:ea typeface="微软雅黑" panose="020B0503020204020204" pitchFamily="34" charset="-122"/>
              </a:rPr>
              <a:t>/</a:t>
            </a:r>
            <a:r>
              <a:rPr lang="en-US" altLang="zh-CN" dirty="0" err="1">
                <a:solidFill>
                  <a:srgbClr val="1772BF"/>
                </a:solidFill>
                <a:latin typeface="微软雅黑" panose="020B0503020204020204" pitchFamily="34" charset="-122"/>
                <a:ea typeface="微软雅黑" panose="020B0503020204020204" pitchFamily="34" charset="-122"/>
              </a:rPr>
              <a:t>sql</a:t>
            </a:r>
            <a:r>
              <a:rPr lang="en-US" altLang="zh-CN" dirty="0">
                <a:solidFill>
                  <a:srgbClr val="1772BF"/>
                </a:solidFill>
                <a:latin typeface="微软雅黑" panose="020B0503020204020204" pitchFamily="34" charset="-122"/>
                <a:ea typeface="微软雅黑" panose="020B0503020204020204" pitchFamily="34" charset="-122"/>
              </a:rPr>
              <a:t>/oracle/update/</a:t>
            </a:r>
            <a:r>
              <a:rPr lang="zh-CN" altLang="en-US" dirty="0">
                <a:solidFill>
                  <a:srgbClr val="1772BF"/>
                </a:solidFill>
                <a:latin typeface="微软雅黑" panose="020B0503020204020204" pitchFamily="34" charset="-122"/>
                <a:ea typeface="微软雅黑" panose="020B0503020204020204" pitchFamily="34" charset="-122"/>
              </a:rPr>
              <a:t>数据库英文名称</a:t>
            </a:r>
            <a:r>
              <a:rPr lang="en-US" altLang="zh-CN" dirty="0">
                <a:solidFill>
                  <a:srgbClr val="1772BF"/>
                </a:solidFill>
                <a:latin typeface="微软雅黑" panose="020B0503020204020204" pitchFamily="34" charset="-122"/>
                <a:ea typeface="微软雅黑" panose="020B0503020204020204" pitchFamily="34" charset="-122"/>
              </a:rPr>
              <a:t>_</a:t>
            </a:r>
            <a:r>
              <a:rPr lang="zh-CN" altLang="en-US" dirty="0">
                <a:solidFill>
                  <a:srgbClr val="1772BF"/>
                </a:solidFill>
                <a:latin typeface="微软雅黑" panose="020B0503020204020204" pitchFamily="34" charset="-122"/>
                <a:ea typeface="微软雅黑" panose="020B0503020204020204" pitchFamily="34" charset="-122"/>
              </a:rPr>
              <a:t> 日期（</a:t>
            </a:r>
            <a:r>
              <a:rPr lang="en-US" altLang="zh-CN" dirty="0">
                <a:solidFill>
                  <a:srgbClr val="1772BF"/>
                </a:solidFill>
                <a:latin typeface="微软雅黑" panose="020B0503020204020204" pitchFamily="34" charset="-122"/>
                <a:ea typeface="微软雅黑" panose="020B0503020204020204" pitchFamily="34" charset="-122"/>
              </a:rPr>
              <a:t> </a:t>
            </a:r>
            <a:r>
              <a:rPr lang="en-US" altLang="zh-CN" dirty="0" err="1">
                <a:solidFill>
                  <a:srgbClr val="1772BF"/>
                </a:solidFill>
                <a:latin typeface="微软雅黑" panose="020B0503020204020204" pitchFamily="34" charset="-122"/>
                <a:ea typeface="微软雅黑" panose="020B0503020204020204" pitchFamily="34" charset="-122"/>
              </a:rPr>
              <a:t>yyyymmdd</a:t>
            </a:r>
            <a:r>
              <a:rPr lang="zh-CN" altLang="en-US" dirty="0">
                <a:solidFill>
                  <a:srgbClr val="1772BF"/>
                </a:solidFill>
                <a:latin typeface="微软雅黑" panose="020B0503020204020204" pitchFamily="34" charset="-122"/>
                <a:ea typeface="微软雅黑" panose="020B0503020204020204" pitchFamily="34" charset="-122"/>
              </a:rPr>
              <a:t>）</a:t>
            </a:r>
            <a:r>
              <a:rPr lang="en-US" altLang="zh-CN" dirty="0">
                <a:solidFill>
                  <a:srgbClr val="1772BF"/>
                </a:solidFill>
                <a:latin typeface="微软雅黑" panose="020B0503020204020204" pitchFamily="34" charset="-122"/>
                <a:ea typeface="微软雅黑" panose="020B0503020204020204" pitchFamily="34" charset="-122"/>
              </a:rPr>
              <a:t>_</a:t>
            </a:r>
            <a:r>
              <a:rPr lang="zh-CN" altLang="en-US" dirty="0">
                <a:solidFill>
                  <a:srgbClr val="1772BF"/>
                </a:solidFill>
                <a:latin typeface="微软雅黑" panose="020B0503020204020204" pitchFamily="34" charset="-122"/>
                <a:ea typeface="微软雅黑" panose="020B0503020204020204" pitchFamily="34" charset="-122"/>
              </a:rPr>
              <a:t>备注</a:t>
            </a:r>
            <a:r>
              <a:rPr lang="en-US" altLang="zh-CN" dirty="0">
                <a:solidFill>
                  <a:srgbClr val="1772BF"/>
                </a:solidFill>
                <a:latin typeface="微软雅黑" panose="020B0503020204020204" pitchFamily="34" charset="-122"/>
                <a:ea typeface="微软雅黑" panose="020B0503020204020204" pitchFamily="34" charset="-122"/>
              </a:rPr>
              <a:t>.</a:t>
            </a:r>
            <a:r>
              <a:rPr lang="en-US" altLang="zh-CN" dirty="0" err="1">
                <a:solidFill>
                  <a:srgbClr val="1772BF"/>
                </a:solidFill>
                <a:latin typeface="微软雅黑" panose="020B0503020204020204" pitchFamily="34" charset="-122"/>
                <a:ea typeface="微软雅黑" panose="020B0503020204020204" pitchFamily="34" charset="-122"/>
              </a:rPr>
              <a:t>sql</a:t>
            </a:r>
            <a:endParaRPr lang="en-US" altLang="zh-CN" dirty="0">
              <a:solidFill>
                <a:srgbClr val="1772BF"/>
              </a:solidFill>
              <a:latin typeface="微软雅黑" panose="020B0503020204020204" pitchFamily="34" charset="-122"/>
              <a:ea typeface="微软雅黑" panose="020B0503020204020204" pitchFamily="34" charset="-122"/>
            </a:endParaRPr>
          </a:p>
          <a:p>
            <a:pPr fontAlgn="t"/>
            <a:endParaRPr lang="en-US" altLang="zh-CN" dirty="0">
              <a:solidFill>
                <a:srgbClr val="1772BF"/>
              </a:solidFill>
              <a:latin typeface="微软雅黑" panose="020B0503020204020204" pitchFamily="34" charset="-122"/>
              <a:ea typeface="微软雅黑" panose="020B0503020204020204" pitchFamily="34" charset="-122"/>
            </a:endParaRPr>
          </a:p>
          <a:p>
            <a:pPr fontAlgn="t"/>
            <a:r>
              <a:rPr lang="zh-CN" altLang="en-US" dirty="0">
                <a:solidFill>
                  <a:srgbClr val="1772BF"/>
                </a:solidFill>
                <a:latin typeface="微软雅黑" panose="020B0503020204020204" pitchFamily="34" charset="-122"/>
                <a:ea typeface="微软雅黑" panose="020B0503020204020204" pitchFamily="34" charset="-122"/>
              </a:rPr>
              <a:t>发版文档：</a:t>
            </a:r>
            <a:endParaRPr lang="en-US" altLang="zh-CN" dirty="0">
              <a:solidFill>
                <a:srgbClr val="1772BF"/>
              </a:solidFill>
              <a:latin typeface="微软雅黑" panose="020B0503020204020204" pitchFamily="34" charset="-122"/>
              <a:ea typeface="微软雅黑" panose="020B0503020204020204" pitchFamily="34" charset="-122"/>
            </a:endParaRPr>
          </a:p>
          <a:p>
            <a:pPr fontAlgn="t"/>
            <a:r>
              <a:rPr lang="en-US" altLang="zh-CN" dirty="0" err="1">
                <a:solidFill>
                  <a:srgbClr val="1772BF"/>
                </a:solidFill>
                <a:latin typeface="微软雅黑" panose="020B0503020204020204" pitchFamily="34" charset="-122"/>
                <a:ea typeface="微软雅黑" panose="020B0503020204020204" pitchFamily="34" charset="-122"/>
              </a:rPr>
              <a:t>baiwang</a:t>
            </a:r>
            <a:r>
              <a:rPr lang="en-US" altLang="zh-CN" dirty="0">
                <a:solidFill>
                  <a:srgbClr val="1772BF"/>
                </a:solidFill>
                <a:latin typeface="微软雅黑" panose="020B0503020204020204" pitchFamily="34" charset="-122"/>
                <a:ea typeface="微软雅黑" panose="020B0503020204020204" pitchFamily="34" charset="-122"/>
              </a:rPr>
              <a:t>/</a:t>
            </a:r>
            <a:r>
              <a:rPr lang="zh-CN" altLang="en-US" dirty="0">
                <a:solidFill>
                  <a:srgbClr val="1772BF"/>
                </a:solidFill>
                <a:latin typeface="微软雅黑" panose="020B0503020204020204" pitchFamily="34" charset="-122"/>
                <a:ea typeface="微软雅黑" panose="020B0503020204020204" pitchFamily="34" charset="-122"/>
              </a:rPr>
              <a:t>产品</a:t>
            </a:r>
            <a:r>
              <a:rPr lang="en-US" altLang="zh-CN" dirty="0">
                <a:solidFill>
                  <a:srgbClr val="1772BF"/>
                </a:solidFill>
                <a:latin typeface="微软雅黑" panose="020B0503020204020204" pitchFamily="34" charset="-122"/>
                <a:ea typeface="微软雅黑" panose="020B0503020204020204" pitchFamily="34" charset="-122"/>
              </a:rPr>
              <a:t>|</a:t>
            </a:r>
            <a:r>
              <a:rPr lang="zh-CN" altLang="en-US" dirty="0">
                <a:solidFill>
                  <a:srgbClr val="1772BF"/>
                </a:solidFill>
                <a:latin typeface="微软雅黑" panose="020B0503020204020204" pitchFamily="34" charset="-122"/>
                <a:ea typeface="微软雅黑" panose="020B0503020204020204" pitchFamily="34" charset="-122"/>
              </a:rPr>
              <a:t>项目英文名称</a:t>
            </a:r>
            <a:r>
              <a:rPr lang="en-US" altLang="zh-CN" dirty="0">
                <a:solidFill>
                  <a:srgbClr val="1772BF"/>
                </a:solidFill>
                <a:latin typeface="微软雅黑" panose="020B0503020204020204" pitchFamily="34" charset="-122"/>
                <a:ea typeface="微软雅黑" panose="020B0503020204020204" pitchFamily="34" charset="-122"/>
              </a:rPr>
              <a:t>_</a:t>
            </a:r>
            <a:r>
              <a:rPr lang="en-US" altLang="zh-CN" dirty="0" err="1">
                <a:solidFill>
                  <a:srgbClr val="1772BF"/>
                </a:solidFill>
                <a:latin typeface="微软雅黑" panose="020B0503020204020204" pitchFamily="34" charset="-122"/>
                <a:ea typeface="微软雅黑" panose="020B0503020204020204" pitchFamily="34" charset="-122"/>
              </a:rPr>
              <a:t>doc.git</a:t>
            </a:r>
            <a:r>
              <a:rPr lang="en-US" altLang="zh-CN" dirty="0">
                <a:solidFill>
                  <a:srgbClr val="1772BF"/>
                </a:solidFill>
                <a:latin typeface="微软雅黑" panose="020B0503020204020204" pitchFamily="34" charset="-122"/>
                <a:ea typeface="微软雅黑" panose="020B0503020204020204" pitchFamily="34" charset="-122"/>
              </a:rPr>
              <a:t>/</a:t>
            </a:r>
            <a:r>
              <a:rPr lang="en-US" altLang="zh-CN" dirty="0" err="1">
                <a:solidFill>
                  <a:srgbClr val="1772BF"/>
                </a:solidFill>
                <a:latin typeface="微软雅黑" panose="020B0503020204020204" pitchFamily="34" charset="-122"/>
                <a:ea typeface="微软雅黑" panose="020B0503020204020204" pitchFamily="34" charset="-122"/>
              </a:rPr>
              <a:t>release_doc</a:t>
            </a:r>
            <a:r>
              <a:rPr lang="en-US" altLang="zh-CN" dirty="0">
                <a:solidFill>
                  <a:srgbClr val="1772BF"/>
                </a:solidFill>
                <a:latin typeface="微软雅黑" panose="020B0503020204020204" pitchFamily="34" charset="-122"/>
                <a:ea typeface="微软雅黑" panose="020B0503020204020204" pitchFamily="34" charset="-122"/>
              </a:rPr>
              <a:t>/</a:t>
            </a:r>
          </a:p>
          <a:p>
            <a:pPr fontAlgn="t"/>
            <a:endParaRPr lang="en-US" altLang="zh-CN" dirty="0">
              <a:solidFill>
                <a:srgbClr val="1772BF"/>
              </a:solidFill>
              <a:latin typeface="微软雅黑" panose="020B0503020204020204" pitchFamily="34" charset="-122"/>
              <a:ea typeface="微软雅黑" panose="020B0503020204020204" pitchFamily="34" charset="-122"/>
            </a:endParaRPr>
          </a:p>
          <a:p>
            <a:pPr fontAlgn="t"/>
            <a:r>
              <a:rPr lang="zh-CN" altLang="en-US" dirty="0">
                <a:solidFill>
                  <a:srgbClr val="1772BF"/>
                </a:solidFill>
                <a:latin typeface="微软雅黑" panose="020B0503020204020204" pitchFamily="34" charset="-122"/>
                <a:ea typeface="微软雅黑" panose="020B0503020204020204" pitchFamily="34" charset="-122"/>
              </a:rPr>
              <a:t>升级说明：</a:t>
            </a:r>
            <a:endParaRPr lang="en-US" altLang="zh-CN" dirty="0">
              <a:solidFill>
                <a:srgbClr val="1772BF"/>
              </a:solidFill>
              <a:latin typeface="微软雅黑" panose="020B0503020204020204" pitchFamily="34" charset="-122"/>
              <a:ea typeface="微软雅黑" panose="020B0503020204020204" pitchFamily="34" charset="-122"/>
            </a:endParaRPr>
          </a:p>
          <a:p>
            <a:pPr fontAlgn="t"/>
            <a:r>
              <a:rPr lang="en-US" altLang="zh-CN" dirty="0" err="1">
                <a:solidFill>
                  <a:srgbClr val="1772BF"/>
                </a:solidFill>
                <a:latin typeface="微软雅黑" panose="020B0503020204020204" pitchFamily="34" charset="-122"/>
                <a:ea typeface="微软雅黑" panose="020B0503020204020204" pitchFamily="34" charset="-122"/>
              </a:rPr>
              <a:t>baiwang</a:t>
            </a:r>
            <a:r>
              <a:rPr lang="en-US" altLang="zh-CN" dirty="0">
                <a:solidFill>
                  <a:srgbClr val="1772BF"/>
                </a:solidFill>
                <a:latin typeface="微软雅黑" panose="020B0503020204020204" pitchFamily="34" charset="-122"/>
                <a:ea typeface="微软雅黑" panose="020B0503020204020204" pitchFamily="34" charset="-122"/>
              </a:rPr>
              <a:t>/</a:t>
            </a:r>
            <a:r>
              <a:rPr lang="zh-CN" altLang="en-US" dirty="0">
                <a:solidFill>
                  <a:srgbClr val="1772BF"/>
                </a:solidFill>
                <a:latin typeface="微软雅黑" panose="020B0503020204020204" pitchFamily="34" charset="-122"/>
                <a:ea typeface="微软雅黑" panose="020B0503020204020204" pitchFamily="34" charset="-122"/>
              </a:rPr>
              <a:t>产品</a:t>
            </a:r>
            <a:r>
              <a:rPr lang="en-US" altLang="zh-CN" dirty="0">
                <a:solidFill>
                  <a:srgbClr val="1772BF"/>
                </a:solidFill>
                <a:latin typeface="微软雅黑" panose="020B0503020204020204" pitchFamily="34" charset="-122"/>
                <a:ea typeface="微软雅黑" panose="020B0503020204020204" pitchFamily="34" charset="-122"/>
              </a:rPr>
              <a:t>|</a:t>
            </a:r>
            <a:r>
              <a:rPr lang="zh-CN" altLang="en-US" dirty="0">
                <a:solidFill>
                  <a:srgbClr val="1772BF"/>
                </a:solidFill>
                <a:latin typeface="微软雅黑" panose="020B0503020204020204" pitchFamily="34" charset="-122"/>
                <a:ea typeface="微软雅黑" panose="020B0503020204020204" pitchFamily="34" charset="-122"/>
              </a:rPr>
              <a:t>项目英文名称</a:t>
            </a:r>
            <a:r>
              <a:rPr lang="en-US" altLang="zh-CN" dirty="0">
                <a:solidFill>
                  <a:srgbClr val="1772BF"/>
                </a:solidFill>
                <a:latin typeface="微软雅黑" panose="020B0503020204020204" pitchFamily="34" charset="-122"/>
                <a:ea typeface="微软雅黑" panose="020B0503020204020204" pitchFamily="34" charset="-122"/>
              </a:rPr>
              <a:t>_</a:t>
            </a:r>
            <a:r>
              <a:rPr lang="en-US" altLang="zh-CN" dirty="0" err="1">
                <a:solidFill>
                  <a:srgbClr val="1772BF"/>
                </a:solidFill>
                <a:latin typeface="微软雅黑" panose="020B0503020204020204" pitchFamily="34" charset="-122"/>
                <a:ea typeface="微软雅黑" panose="020B0503020204020204" pitchFamily="34" charset="-122"/>
              </a:rPr>
              <a:t>doc.git</a:t>
            </a:r>
            <a:r>
              <a:rPr lang="en-US" altLang="zh-CN" dirty="0">
                <a:solidFill>
                  <a:srgbClr val="1772BF"/>
                </a:solidFill>
                <a:latin typeface="微软雅黑" panose="020B0503020204020204" pitchFamily="34" charset="-122"/>
                <a:ea typeface="微软雅黑" panose="020B0503020204020204" pitchFamily="34" charset="-122"/>
              </a:rPr>
              <a:t>/</a:t>
            </a:r>
            <a:r>
              <a:rPr lang="en-US" altLang="zh-CN" dirty="0" err="1">
                <a:solidFill>
                  <a:srgbClr val="1772BF"/>
                </a:solidFill>
                <a:latin typeface="微软雅黑" panose="020B0503020204020204" pitchFamily="34" charset="-122"/>
                <a:ea typeface="微软雅黑" panose="020B0503020204020204" pitchFamily="34" charset="-122"/>
              </a:rPr>
              <a:t>update_desc</a:t>
            </a:r>
            <a:r>
              <a:rPr lang="en-US" altLang="zh-CN" dirty="0">
                <a:solidFill>
                  <a:srgbClr val="1772BF"/>
                </a:solidFill>
                <a:latin typeface="微软雅黑" panose="020B0503020204020204" pitchFamily="34" charset="-122"/>
                <a:ea typeface="微软雅黑" panose="020B0503020204020204" pitchFamily="34" charset="-122"/>
              </a:rPr>
              <a:t>/</a:t>
            </a:r>
            <a:r>
              <a:rPr lang="zh-CN" altLang="en-US" dirty="0">
                <a:solidFill>
                  <a:srgbClr val="1772BF"/>
                </a:solidFill>
                <a:latin typeface="微软雅黑" panose="020B0503020204020204" pitchFamily="34" charset="-122"/>
                <a:ea typeface="微软雅黑" panose="020B0503020204020204" pitchFamily="34" charset="-122"/>
              </a:rPr>
              <a:t>产品</a:t>
            </a:r>
            <a:r>
              <a:rPr lang="en-US" altLang="zh-CN" dirty="0">
                <a:solidFill>
                  <a:srgbClr val="1772BF"/>
                </a:solidFill>
                <a:latin typeface="微软雅黑" panose="020B0503020204020204" pitchFamily="34" charset="-122"/>
                <a:ea typeface="微软雅黑" panose="020B0503020204020204" pitchFamily="34" charset="-122"/>
              </a:rPr>
              <a:t>|</a:t>
            </a:r>
            <a:r>
              <a:rPr lang="zh-CN" altLang="en-US" dirty="0">
                <a:solidFill>
                  <a:srgbClr val="1772BF"/>
                </a:solidFill>
                <a:latin typeface="微软雅黑" panose="020B0503020204020204" pitchFamily="34" charset="-122"/>
                <a:ea typeface="微软雅黑" panose="020B0503020204020204" pitchFamily="34" charset="-122"/>
              </a:rPr>
              <a:t>项目名称</a:t>
            </a:r>
            <a:r>
              <a:rPr lang="en-US" altLang="zh-CN" dirty="0">
                <a:solidFill>
                  <a:srgbClr val="1772BF"/>
                </a:solidFill>
                <a:latin typeface="微软雅黑" panose="020B0503020204020204" pitchFamily="34" charset="-122"/>
                <a:ea typeface="微软雅黑" panose="020B0503020204020204" pitchFamily="34" charset="-122"/>
              </a:rPr>
              <a:t>_</a:t>
            </a:r>
            <a:r>
              <a:rPr lang="zh-CN" altLang="en-US" dirty="0">
                <a:solidFill>
                  <a:srgbClr val="1772BF"/>
                </a:solidFill>
                <a:latin typeface="微软雅黑" panose="020B0503020204020204" pitchFamily="34" charset="-122"/>
                <a:ea typeface="微软雅黑" panose="020B0503020204020204" pitchFamily="34" charset="-122"/>
              </a:rPr>
              <a:t> 日期（</a:t>
            </a:r>
            <a:r>
              <a:rPr lang="en-US" altLang="zh-CN" dirty="0">
                <a:solidFill>
                  <a:srgbClr val="1772BF"/>
                </a:solidFill>
                <a:latin typeface="微软雅黑" panose="020B0503020204020204" pitchFamily="34" charset="-122"/>
                <a:ea typeface="微软雅黑" panose="020B0503020204020204" pitchFamily="34" charset="-122"/>
              </a:rPr>
              <a:t> </a:t>
            </a:r>
            <a:r>
              <a:rPr lang="en-US" altLang="zh-CN" dirty="0" err="1">
                <a:solidFill>
                  <a:srgbClr val="1772BF"/>
                </a:solidFill>
                <a:latin typeface="微软雅黑" panose="020B0503020204020204" pitchFamily="34" charset="-122"/>
                <a:ea typeface="微软雅黑" panose="020B0503020204020204" pitchFamily="34" charset="-122"/>
              </a:rPr>
              <a:t>yyyymmdd</a:t>
            </a:r>
            <a:r>
              <a:rPr lang="zh-CN" altLang="en-US" dirty="0">
                <a:solidFill>
                  <a:srgbClr val="1772BF"/>
                </a:solidFill>
                <a:latin typeface="微软雅黑" panose="020B0503020204020204" pitchFamily="34" charset="-122"/>
                <a:ea typeface="微软雅黑" panose="020B0503020204020204" pitchFamily="34" charset="-122"/>
              </a:rPr>
              <a:t>） </a:t>
            </a:r>
            <a:r>
              <a:rPr lang="en-US" altLang="zh-CN" dirty="0">
                <a:solidFill>
                  <a:srgbClr val="1772BF"/>
                </a:solidFill>
                <a:latin typeface="微软雅黑" panose="020B0503020204020204" pitchFamily="34" charset="-122"/>
                <a:ea typeface="微软雅黑" panose="020B0503020204020204" pitchFamily="34" charset="-122"/>
              </a:rPr>
              <a:t>_</a:t>
            </a:r>
            <a:r>
              <a:rPr lang="zh-CN" altLang="en-US" dirty="0">
                <a:solidFill>
                  <a:srgbClr val="1772BF"/>
                </a:solidFill>
                <a:latin typeface="微软雅黑" panose="020B0503020204020204" pitchFamily="34" charset="-122"/>
                <a:ea typeface="微软雅黑" panose="020B0503020204020204" pitchFamily="34" charset="-122"/>
              </a:rPr>
              <a:t>备注</a:t>
            </a:r>
            <a:r>
              <a:rPr lang="en-US" altLang="zh-CN" dirty="0">
                <a:solidFill>
                  <a:srgbClr val="1772BF"/>
                </a:solidFill>
                <a:latin typeface="微软雅黑" panose="020B0503020204020204" pitchFamily="34" charset="-122"/>
                <a:ea typeface="微软雅黑" panose="020B0503020204020204" pitchFamily="34" charset="-122"/>
              </a:rPr>
              <a:t>.txt</a:t>
            </a:r>
          </a:p>
        </p:txBody>
      </p:sp>
      <p:sp>
        <p:nvSpPr>
          <p:cNvPr id="4" name="矩形 3"/>
          <p:cNvSpPr/>
          <p:nvPr/>
        </p:nvSpPr>
        <p:spPr>
          <a:xfrm>
            <a:off x="8918713" y="1029433"/>
            <a:ext cx="3101010" cy="4524315"/>
          </a:xfrm>
          <a:prstGeom prst="rect">
            <a:avLst/>
          </a:prstGeom>
        </p:spPr>
        <p:txBody>
          <a:bodyPr wrap="square">
            <a:spAutoFit/>
          </a:bodyPr>
          <a:lstStyle/>
          <a:p>
            <a:pPr fontAlgn="t"/>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、发版的时候建立初始化的脚本</a:t>
            </a:r>
            <a:endParaRPr lang="en-US" altLang="zh-CN" dirty="0">
              <a:latin typeface="微软雅黑" panose="020B0503020204020204" pitchFamily="34" charset="-122"/>
              <a:ea typeface="微软雅黑" panose="020B0503020204020204" pitchFamily="34" charset="-122"/>
            </a:endParaRPr>
          </a:p>
          <a:p>
            <a:pPr fontAlgn="t"/>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、升级脚本统一在</a:t>
            </a:r>
            <a:r>
              <a:rPr lang="en-US" altLang="zh-CN" dirty="0" err="1">
                <a:latin typeface="微软雅黑" panose="020B0503020204020204" pitchFamily="34" charset="-122"/>
                <a:ea typeface="微软雅黑" panose="020B0503020204020204" pitchFamily="34" charset="-122"/>
              </a:rPr>
              <a:t>git</a:t>
            </a:r>
            <a:r>
              <a:rPr lang="zh-CN" altLang="en-US" dirty="0">
                <a:latin typeface="微软雅黑" panose="020B0503020204020204" pitchFamily="34" charset="-122"/>
                <a:ea typeface="微软雅黑" panose="020B0503020204020204" pitchFamily="34" charset="-122"/>
              </a:rPr>
              <a:t>管理，放到指定目录，按照规范命名</a:t>
            </a:r>
            <a:endParaRPr lang="en-US" altLang="zh-CN" dirty="0">
              <a:latin typeface="微软雅黑" panose="020B0503020204020204" pitchFamily="34" charset="-122"/>
              <a:ea typeface="微软雅黑" panose="020B0503020204020204" pitchFamily="34" charset="-122"/>
            </a:endParaRPr>
          </a:p>
          <a:p>
            <a:pPr fontAlgn="t"/>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、升级的按照数据库按天构建脚本，执行</a:t>
            </a:r>
            <a:endParaRPr lang="en-US" altLang="zh-CN" dirty="0">
              <a:latin typeface="微软雅黑" panose="020B0503020204020204" pitchFamily="34" charset="-122"/>
              <a:ea typeface="微软雅黑" panose="020B0503020204020204" pitchFamily="34" charset="-122"/>
            </a:endParaRPr>
          </a:p>
          <a:p>
            <a:pPr fontAlgn="t"/>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、脚本必须可重复执行</a:t>
            </a:r>
            <a:endParaRPr lang="en-US" altLang="zh-CN" dirty="0">
              <a:latin typeface="微软雅黑" panose="020B0503020204020204" pitchFamily="34" charset="-122"/>
              <a:ea typeface="微软雅黑" panose="020B0503020204020204" pitchFamily="34" charset="-122"/>
            </a:endParaRPr>
          </a:p>
          <a:p>
            <a:pPr fontAlgn="t"/>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、所有数据库的改变必须向下兼容</a:t>
            </a:r>
            <a:endParaRPr lang="en-US" altLang="zh-CN" dirty="0">
              <a:latin typeface="微软雅黑" panose="020B0503020204020204" pitchFamily="34" charset="-122"/>
              <a:ea typeface="微软雅黑" panose="020B0503020204020204" pitchFamily="34" charset="-122"/>
            </a:endParaRPr>
          </a:p>
          <a:p>
            <a:pPr fontAlgn="t"/>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、新增字段不能不允许为空</a:t>
            </a:r>
            <a:endParaRPr lang="en-US" altLang="zh-CN" dirty="0">
              <a:latin typeface="微软雅黑" panose="020B0503020204020204" pitchFamily="34" charset="-122"/>
              <a:ea typeface="微软雅黑" panose="020B0503020204020204" pitchFamily="34" charset="-122"/>
            </a:endParaRPr>
          </a:p>
          <a:p>
            <a:pPr fontAlgn="t"/>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、导致全表查询的语句理论上要禁止</a:t>
            </a:r>
            <a:endParaRPr lang="en-US" altLang="zh-CN" dirty="0">
              <a:latin typeface="微软雅黑" panose="020B0503020204020204" pitchFamily="34" charset="-122"/>
              <a:ea typeface="微软雅黑" panose="020B0503020204020204" pitchFamily="34" charset="-122"/>
            </a:endParaRPr>
          </a:p>
          <a:p>
            <a:pPr fontAlgn="t"/>
            <a:r>
              <a:rPr lang="en-US" altLang="zh-CN" dirty="0">
                <a:latin typeface="微软雅黑" panose="020B0503020204020204" pitchFamily="34" charset="-122"/>
                <a:ea typeface="微软雅黑" panose="020B0503020204020204" pitchFamily="34" charset="-122"/>
              </a:rPr>
              <a:t>7</a:t>
            </a:r>
            <a:r>
              <a:rPr lang="zh-CN" altLang="en-US" dirty="0">
                <a:latin typeface="微软雅黑" panose="020B0503020204020204" pitchFamily="34" charset="-122"/>
                <a:ea typeface="微软雅黑" panose="020B0503020204020204" pitchFamily="34" charset="-122"/>
              </a:rPr>
              <a:t>、全表构建索引的语句要谨慎执行</a:t>
            </a:r>
            <a:endParaRPr lang="en-US" altLang="zh-CN" dirty="0">
              <a:latin typeface="微软雅黑" panose="020B0503020204020204" pitchFamily="34" charset="-122"/>
              <a:ea typeface="微软雅黑" panose="020B0503020204020204" pitchFamily="34" charset="-122"/>
            </a:endParaRPr>
          </a:p>
          <a:p>
            <a:pPr fontAlgn="t"/>
            <a:r>
              <a:rPr lang="en-US" altLang="zh-CN" dirty="0">
                <a:latin typeface="微软雅黑" panose="020B0503020204020204" pitchFamily="34" charset="-122"/>
                <a:ea typeface="微软雅黑" panose="020B0503020204020204" pitchFamily="34" charset="-122"/>
              </a:rPr>
              <a:t>8</a:t>
            </a:r>
            <a:r>
              <a:rPr lang="zh-CN" altLang="en-US" dirty="0">
                <a:latin typeface="微软雅黑" panose="020B0503020204020204" pitchFamily="34" charset="-122"/>
                <a:ea typeface="微软雅黑" panose="020B0503020204020204" pitchFamily="34" charset="-122"/>
              </a:rPr>
              <a:t>、减少关联查询</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TRACKING_SLIDES" val="1"/>
  <p:tag name="GENSWF_OUTPUT_FILE_NAME" val="3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TotalTime>
  <Words>5793</Words>
  <Application>Microsoft Office PowerPoint</Application>
  <PresentationFormat>自定义</PresentationFormat>
  <Paragraphs>745</Paragraphs>
  <Slides>66</Slides>
  <Notes>18</Notes>
  <HiddenSlides>0</HiddenSlides>
  <MMClips>0</MMClips>
  <ScaleCrop>false</ScaleCrop>
  <HeadingPairs>
    <vt:vector size="4" baseType="variant">
      <vt:variant>
        <vt:lpstr>主题</vt:lpstr>
      </vt:variant>
      <vt:variant>
        <vt:i4>2</vt:i4>
      </vt:variant>
      <vt:variant>
        <vt:lpstr>幻灯片标题</vt:lpstr>
      </vt:variant>
      <vt:variant>
        <vt:i4>66</vt:i4>
      </vt:variant>
    </vt:vector>
  </HeadingPairs>
  <TitlesOfParts>
    <vt:vector size="68" baseType="lpstr">
      <vt:lpstr>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商务ppt</dc:title>
  <dc:creator>lzj</dc:creator>
  <cp:lastModifiedBy>admin</cp:lastModifiedBy>
  <cp:revision>2057</cp:revision>
  <dcterms:created xsi:type="dcterms:W3CDTF">2015-12-01T09:06:00Z</dcterms:created>
  <dcterms:modified xsi:type="dcterms:W3CDTF">2019-11-13T10:53:41Z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2052-11.1.0.8822</vt:lpwstr>
  </property>
</Properties>
</file>